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 id="2147483721" r:id="rId6"/>
  </p:sldMasterIdLst>
  <p:notesMasterIdLst>
    <p:notesMasterId r:id="rId19"/>
  </p:notesMasterIdLst>
  <p:handoutMasterIdLst>
    <p:handoutMasterId r:id="rId20"/>
  </p:handoutMasterIdLst>
  <p:sldIdLst>
    <p:sldId id="3776" r:id="rId7"/>
    <p:sldId id="454" r:id="rId8"/>
    <p:sldId id="3778" r:id="rId9"/>
    <p:sldId id="3779" r:id="rId10"/>
    <p:sldId id="3780" r:id="rId11"/>
    <p:sldId id="3781" r:id="rId12"/>
    <p:sldId id="3782" r:id="rId13"/>
    <p:sldId id="4086" r:id="rId14"/>
    <p:sldId id="4087" r:id="rId15"/>
    <p:sldId id="3730" r:id="rId16"/>
    <p:sldId id="3786" r:id="rId17"/>
    <p:sldId id="4088"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AE5505-DF5E-E9D6-7506-18E99F21A896}" name="Maria Jansson" initials="MJ" userId="S::maria.jansson@humana.se::3e92bfd8-2b80-48f5-921e-b3cd810d9c90" providerId="AD"/>
  <p188:author id="{93BFE835-94D7-5DBE-5D6D-C8574B357469}" name="Malin Hultman" initials="MH" userId="S::Malin.Hultman@humana.se::b859fbca-4da2-41bd-abff-c5135e3eaa01" providerId="AD"/>
  <p188:author id="{B756AE57-5935-E779-C897-B31418E89FC8}" name="Silvana Englund" initials="SE" userId="S::silvana.englund@humana.se::f36ff96e-caec-4970-b95a-4ef1b788cd81" providerId="AD"/>
  <p188:author id="{8520EA80-A399-AA18-AFE1-829E19D94C33}" name="Malin Hultman" initials="MH" userId="S::malin.hultman@humana.se::b859fbca-4da2-41bd-abff-c5135e3eaa01" providerId="AD"/>
  <p188:author id="{49046392-FF1F-9215-9F1C-E4A5687272E0}" name="Jonatan Arenius" initials="JA" userId="S::Jonatan.Arenius@humana.se::534af385-e051-4666-9c89-0ddb0c04a310" providerId="AD"/>
  <p188:author id="{9B27B7D9-B1AB-6670-D36A-DDEE6BF57AF4}" name="Emma Blomqvist" initials="EB" userId="S::emma.blomqvist@humana.se::545e5eaf-d8d4-4e6b-be9a-cc1c01c02b3d" providerId="AD"/>
  <p188:author id="{9F1922ED-1A5B-5DCA-55B2-76E494E9C70E}" name="Angelika Strandberg" initials="AS" userId="S::angelika.strandberg@humana.se::da82c642-9df3-43a3-8c5c-7c61cf5c1c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atan Arenius" initials="JA" lastIdx="5" clrIdx="0">
    <p:extLst>
      <p:ext uri="{19B8F6BF-5375-455C-9EA6-DF929625EA0E}">
        <p15:presenceInfo xmlns:p15="http://schemas.microsoft.com/office/powerpoint/2012/main" userId="S::Jonatan.Arenius@humana.se::534af385-e051-4666-9c89-0ddb0c04a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D8D5"/>
    <a:srgbClr val="ECEAE6"/>
    <a:srgbClr val="EF939D"/>
    <a:srgbClr val="6F4734"/>
    <a:srgbClr val="FFEFE3"/>
    <a:srgbClr val="FDECF0"/>
    <a:srgbClr val="EF6079"/>
    <a:srgbClr val="115269"/>
    <a:srgbClr val="0B51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950" autoAdjust="0"/>
  </p:normalViewPr>
  <p:slideViewPr>
    <p:cSldViewPr snapToGrid="0">
      <p:cViewPr varScale="1">
        <p:scale>
          <a:sx n="60" d="100"/>
          <a:sy n="60" d="100"/>
        </p:scale>
        <p:origin x="72" y="396"/>
      </p:cViewPr>
      <p:guideLst>
        <p:guide orient="horz" pos="132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Skutin" userId="e4239b0f-56d2-4be1-8616-e7789551b35a" providerId="ADAL" clId="{208CB6CC-B5D5-4EA8-A1C2-FDC99A79BFBE}"/>
    <pc:docChg chg="custSel delSld modSld">
      <pc:chgData name="Lisa Skutin" userId="e4239b0f-56d2-4be1-8616-e7789551b35a" providerId="ADAL" clId="{208CB6CC-B5D5-4EA8-A1C2-FDC99A79BFBE}" dt="2024-01-19T13:20:22.824" v="190" actId="255"/>
      <pc:docMkLst>
        <pc:docMk/>
      </pc:docMkLst>
      <pc:sldChg chg="del">
        <pc:chgData name="Lisa Skutin" userId="e4239b0f-56d2-4be1-8616-e7789551b35a" providerId="ADAL" clId="{208CB6CC-B5D5-4EA8-A1C2-FDC99A79BFBE}" dt="2024-01-19T13:15:36.502" v="0" actId="47"/>
        <pc:sldMkLst>
          <pc:docMk/>
          <pc:sldMk cId="1209558722" sldId="410"/>
        </pc:sldMkLst>
      </pc:sldChg>
      <pc:sldChg chg="modSp mod">
        <pc:chgData name="Lisa Skutin" userId="e4239b0f-56d2-4be1-8616-e7789551b35a" providerId="ADAL" clId="{208CB6CC-B5D5-4EA8-A1C2-FDC99A79BFBE}" dt="2024-01-19T13:15:53.001" v="2" actId="403"/>
        <pc:sldMkLst>
          <pc:docMk/>
          <pc:sldMk cId="3338615690" sldId="454"/>
        </pc:sldMkLst>
        <pc:spChg chg="mod">
          <ac:chgData name="Lisa Skutin" userId="e4239b0f-56d2-4be1-8616-e7789551b35a" providerId="ADAL" clId="{208CB6CC-B5D5-4EA8-A1C2-FDC99A79BFBE}" dt="2024-01-19T13:15:53.001" v="2" actId="403"/>
          <ac:spMkLst>
            <pc:docMk/>
            <pc:sldMk cId="3338615690" sldId="454"/>
            <ac:spMk id="7" creationId="{A45B06F9-23B4-F319-CD2C-B168D520E2F8}"/>
          </ac:spMkLst>
        </pc:spChg>
      </pc:sldChg>
      <pc:sldChg chg="modSp mod">
        <pc:chgData name="Lisa Skutin" userId="e4239b0f-56d2-4be1-8616-e7789551b35a" providerId="ADAL" clId="{208CB6CC-B5D5-4EA8-A1C2-FDC99A79BFBE}" dt="2024-01-19T13:19:16.654" v="164" actId="404"/>
        <pc:sldMkLst>
          <pc:docMk/>
          <pc:sldMk cId="2826585770" sldId="3778"/>
        </pc:sldMkLst>
        <pc:spChg chg="mod">
          <ac:chgData name="Lisa Skutin" userId="e4239b0f-56d2-4be1-8616-e7789551b35a" providerId="ADAL" clId="{208CB6CC-B5D5-4EA8-A1C2-FDC99A79BFBE}" dt="2024-01-19T13:19:16.654" v="164" actId="404"/>
          <ac:spMkLst>
            <pc:docMk/>
            <pc:sldMk cId="2826585770" sldId="3778"/>
            <ac:spMk id="12" creationId="{3A1B51F2-4F95-7A37-EDC7-3A99E8E49BA1}"/>
          </ac:spMkLst>
        </pc:spChg>
      </pc:sldChg>
      <pc:sldChg chg="modSp mod">
        <pc:chgData name="Lisa Skutin" userId="e4239b0f-56d2-4be1-8616-e7789551b35a" providerId="ADAL" clId="{208CB6CC-B5D5-4EA8-A1C2-FDC99A79BFBE}" dt="2024-01-19T13:19:44.475" v="175" actId="27636"/>
        <pc:sldMkLst>
          <pc:docMk/>
          <pc:sldMk cId="1129250211" sldId="3779"/>
        </pc:sldMkLst>
        <pc:spChg chg="mod">
          <ac:chgData name="Lisa Skutin" userId="e4239b0f-56d2-4be1-8616-e7789551b35a" providerId="ADAL" clId="{208CB6CC-B5D5-4EA8-A1C2-FDC99A79BFBE}" dt="2024-01-19T13:19:44.475" v="175" actId="27636"/>
          <ac:spMkLst>
            <pc:docMk/>
            <pc:sldMk cId="1129250211" sldId="3779"/>
            <ac:spMk id="3" creationId="{2021F877-C66F-4CB3-2022-9F4757B67B0E}"/>
          </ac:spMkLst>
        </pc:spChg>
      </pc:sldChg>
      <pc:sldChg chg="modSp mod">
        <pc:chgData name="Lisa Skutin" userId="e4239b0f-56d2-4be1-8616-e7789551b35a" providerId="ADAL" clId="{208CB6CC-B5D5-4EA8-A1C2-FDC99A79BFBE}" dt="2024-01-19T13:20:07.578" v="184" actId="27636"/>
        <pc:sldMkLst>
          <pc:docMk/>
          <pc:sldMk cId="1715926743" sldId="3780"/>
        </pc:sldMkLst>
        <pc:spChg chg="mod">
          <ac:chgData name="Lisa Skutin" userId="e4239b0f-56d2-4be1-8616-e7789551b35a" providerId="ADAL" clId="{208CB6CC-B5D5-4EA8-A1C2-FDC99A79BFBE}" dt="2024-01-19T13:20:07.578" v="184" actId="27636"/>
          <ac:spMkLst>
            <pc:docMk/>
            <pc:sldMk cId="1715926743" sldId="3780"/>
            <ac:spMk id="3" creationId="{9AA12041-7C36-974A-2895-AC4512A61AB4}"/>
          </ac:spMkLst>
        </pc:spChg>
      </pc:sldChg>
      <pc:sldChg chg="modSp mod">
        <pc:chgData name="Lisa Skutin" userId="e4239b0f-56d2-4be1-8616-e7789551b35a" providerId="ADAL" clId="{208CB6CC-B5D5-4EA8-A1C2-FDC99A79BFBE}" dt="2024-01-19T13:20:22.824" v="190" actId="255"/>
        <pc:sldMkLst>
          <pc:docMk/>
          <pc:sldMk cId="1800300697" sldId="3781"/>
        </pc:sldMkLst>
        <pc:spChg chg="mod">
          <ac:chgData name="Lisa Skutin" userId="e4239b0f-56d2-4be1-8616-e7789551b35a" providerId="ADAL" clId="{208CB6CC-B5D5-4EA8-A1C2-FDC99A79BFBE}" dt="2024-01-19T13:20:22.824" v="190" actId="255"/>
          <ac:spMkLst>
            <pc:docMk/>
            <pc:sldMk cId="1800300697" sldId="3781"/>
            <ac:spMk id="3" creationId="{13E45576-AECD-7FE3-3E89-B86C8C3F6C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C24275A5-7F72-44A0-8AFA-2A36BCD1CF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40379A6-DB9D-40A0-9FF3-AD0715E8F6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730BA1-DF5B-4B65-A190-A4C518C7CC6F}" type="datetimeFigureOut">
              <a:rPr lang="sv-SE" smtClean="0"/>
              <a:t>2024-01-19</a:t>
            </a:fld>
            <a:endParaRPr lang="sv-SE"/>
          </a:p>
        </p:txBody>
      </p:sp>
      <p:sp>
        <p:nvSpPr>
          <p:cNvPr id="4" name="Platshållare för sidfot 3">
            <a:extLst>
              <a:ext uri="{FF2B5EF4-FFF2-40B4-BE49-F238E27FC236}">
                <a16:creationId xmlns:a16="http://schemas.microsoft.com/office/drawing/2014/main" id="{01AEF6A6-A185-46F9-B2C7-A7FCECD8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11ACD5F-C0BA-4440-AFD9-7A0C688807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B389A-5BFF-46D7-95A7-773940E03F50}" type="slidenum">
              <a:rPr lang="sv-SE" smtClean="0"/>
              <a:t>‹#›</a:t>
            </a:fld>
            <a:endParaRPr lang="sv-SE"/>
          </a:p>
        </p:txBody>
      </p:sp>
    </p:spTree>
    <p:extLst>
      <p:ext uri="{BB962C8B-B14F-4D97-AF65-F5344CB8AC3E}">
        <p14:creationId xmlns:p14="http://schemas.microsoft.com/office/powerpoint/2010/main" val="273145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BC250-59F7-4A46-90C5-58A202044C27}" type="datetimeFigureOut">
              <a:rPr lang="sv-SE" smtClean="0"/>
              <a:t>2024-01-19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C0F2A-8D62-4841-BB0E-FAD1AD9B3F24}" type="slidenum">
              <a:rPr lang="sv-SE" smtClean="0"/>
              <a:t>‹#›</a:t>
            </a:fld>
            <a:endParaRPr lang="sv-SE"/>
          </a:p>
        </p:txBody>
      </p:sp>
    </p:spTree>
    <p:extLst>
      <p:ext uri="{BB962C8B-B14F-4D97-AF65-F5344CB8AC3E}">
        <p14:creationId xmlns:p14="http://schemas.microsoft.com/office/powerpoint/2010/main" val="15655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Anknytningsbehoven existerar under hela livet, men barnen uttrycker de här behoven på olika sätt i olika åldrar. Vissa anknytningsbehov är mer framträdanden i en viss utvecklingsfas än en annan.</a:t>
            </a:r>
          </a:p>
          <a:p>
            <a:r>
              <a:rPr lang="sv-SE" dirty="0">
                <a:cs typeface="Calibri"/>
              </a:rPr>
              <a:t>Spädbarn behöver till exempel mer närhet till omsorgspersoner medan behovet av självständighet får större betydelse under tonåren. Utveckling innebär en ständig föränderlig balans mellan behovet av Närhet/Samhörighet  och en Säker Hamn (särskilt tydligt hos spädbarn) och behovet av Självständighet och en Trygg Bas (särskilt framträdande hos tonåringar och unga vuxna). Oavsett vilket behov som dominerar fortsätter barn att behöva säker hamn och trygg bas i alla sina utvecklingsstadier. Det är barnets sätt att uttrycka behoven och föräldrarnas sätt att bemöta dem som förändras med tiden.</a:t>
            </a:r>
          </a:p>
          <a:p>
            <a:r>
              <a:rPr lang="sv-SE" dirty="0">
                <a:cs typeface="Calibri"/>
              </a:rPr>
              <a:t>Barn som har omsorgsgivare som är känslomässigt tillgängliga, ger dem stöd och tröst och uppmuntran när dom har behov av det utvecklar en positiv bild av sig själv, av andra och av världen – En positiv Inre arbetsmodell. Det kommer att påverka deras liv på många olika sätt – val av vänner, skolgång, fritidssysselsättning osv.</a:t>
            </a:r>
          </a:p>
          <a:p>
            <a:r>
              <a:rPr lang="sv-SE" dirty="0">
                <a:cs typeface="Calibri"/>
              </a:rPr>
              <a:t>Barn som har omsorgsgivare som inte är tillgängliga för dem när dom har behov av skydd, omsorg, stöd och uppmuntran utvecklar en Negativ Inre Arbetsmodell som också kommer att påverka deras liv.</a:t>
            </a:r>
          </a:p>
          <a:p>
            <a:endParaRPr lang="sv-SE" dirty="0">
              <a:cs typeface="Calibri"/>
            </a:endParaRPr>
          </a:p>
        </p:txBody>
      </p:sp>
      <p:sp>
        <p:nvSpPr>
          <p:cNvPr id="4" name="Platshållare för bildnummer 3"/>
          <p:cNvSpPr>
            <a:spLocks noGrp="1"/>
          </p:cNvSpPr>
          <p:nvPr>
            <p:ph type="sldNum" sz="quarter" idx="10"/>
          </p:nvPr>
        </p:nvSpPr>
        <p:spPr/>
        <p:txBody>
          <a:bodyPr/>
          <a:lstStyle/>
          <a:p>
            <a:fld id="{2A7DEC32-C548-DD4B-9DE6-2FF920D5B493}" type="slidenum">
              <a:rPr lang="sv-SE" smtClean="0"/>
              <a:pPr/>
              <a:t>1</a:t>
            </a:fld>
            <a:endParaRPr lang="sv-SE"/>
          </a:p>
        </p:txBody>
      </p:sp>
    </p:spTree>
    <p:extLst>
      <p:ext uri="{BB962C8B-B14F-4D97-AF65-F5344CB8AC3E}">
        <p14:creationId xmlns:p14="http://schemas.microsoft.com/office/powerpoint/2010/main" val="194529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Skydds- och riskfaktorer.</a:t>
            </a:r>
          </a:p>
          <a:p>
            <a:r>
              <a:rPr lang="sv-SE" dirty="0"/>
              <a:t>För barn och ungdomar är ålder och mognad väsentliga faktorer för hur en svår händelse förstås och bemästras. Ju yngre barnet är desto mer sårbart är barnet och generellt utlämnat till sin omgivning. Centralt för barnets upplevelse är hur föräldrar eller andra viktiga vuxna själva reagerar vid en svår händelse och vilket möjlighet de har att skapa trygghet och ge stöd före, under och efter händelsen.</a:t>
            </a:r>
          </a:p>
          <a:p>
            <a:r>
              <a:rPr lang="sv-SE" dirty="0"/>
              <a:t>De mänskliga reaktionerna brukar bli starkare om den svåra händelsen sker som en konsekvens av en annan människas avsiktliga handling jämfört om handlingen var oavsiktlig.</a:t>
            </a:r>
          </a:p>
          <a:p>
            <a:r>
              <a:rPr lang="sv-SE" dirty="0"/>
              <a:t>Inom TMO används begreppet </a:t>
            </a:r>
            <a:r>
              <a:rPr lang="sv-SE" i="1" dirty="0"/>
              <a:t>smärtuttryck. </a:t>
            </a:r>
            <a:r>
              <a:rPr lang="sv-SE" i="0" dirty="0"/>
              <a:t>Traumatiska</a:t>
            </a:r>
            <a:r>
              <a:rPr lang="sv-SE" i="1" dirty="0"/>
              <a:t> </a:t>
            </a:r>
            <a:r>
              <a:rPr lang="sv-SE" i="0" dirty="0"/>
              <a:t>erfarenheter traumarelaterade behov visar sig i utmanande beteenden som präglas av till exempel irritation, lättretlighet, oro, ängslan och aggressivitet. Dessa beteenden kan ses som smärtuttryck hos barnet och ungdomen.</a:t>
            </a:r>
          </a:p>
          <a:p>
            <a:r>
              <a:rPr lang="sv-SE" i="0" dirty="0"/>
              <a:t>Viktiga vuxna behöver hjälpa genom att se bakom det konkreta beteendet och istället möta den underliggande känslan, smärtan eller behovet som barnet kommunicerar genom sitt beteende. Det innebär helt enkelt att vi måste hantera barnets primära smärta utan att orsaka sekundär smärta. Då är risken stor att vi istället förstärker det smärtuttryck som ligger bakom beteendet. De som är viktiga vuxna behöver alltid prioritera att försöka möta barnets och ungdomens behov och känslor. När vi är omedvetna om hur vi förhåller oss och varför finns en risk att vi hanterar vår egen frustration över barnets utmanande, smärtbaserade beteende med att ”sätta hårt mot hårt” vilket genererar en sekundär smärta för barnet.</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10</a:t>
            </a:fld>
            <a:endParaRPr lang="sv-SE"/>
          </a:p>
        </p:txBody>
      </p:sp>
    </p:spTree>
    <p:extLst>
      <p:ext uri="{BB962C8B-B14F-4D97-AF65-F5344CB8AC3E}">
        <p14:creationId xmlns:p14="http://schemas.microsoft.com/office/powerpoint/2010/main" val="225740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50" b="0" i="0" dirty="0">
                <a:solidFill>
                  <a:srgbClr val="000000"/>
                </a:solidFill>
                <a:effectLst/>
                <a:latin typeface="open_sansregular"/>
              </a:rPr>
              <a:t>Ungefär 75 procent av de människor som råkar ut för en potentiellt traumatisk händelse återhämtar sig på egen hand, även om det ibland kan ta tid.</a:t>
            </a:r>
          </a:p>
          <a:p>
            <a:r>
              <a:rPr lang="sv-SE" sz="1050" b="0" i="0" dirty="0">
                <a:solidFill>
                  <a:srgbClr val="000000"/>
                </a:solidFill>
                <a:effectLst/>
                <a:latin typeface="open_sansregular"/>
              </a:rPr>
              <a:t>Vi har alla olika motståndskrafter som hjälper oss att hantera potentiella trauman. Det kan vara sociala egenskaper — som hur bra vi är på att kommunicera och uttrycka oss, hur lätt vi har för att känna positiva känslor, uppskattning och empati. Andra motståndskrafter handlar om självtillit och självförtroende</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1050" b="0" i="0" dirty="0">
                <a:solidFill>
                  <a:srgbClr val="000000"/>
                </a:solidFill>
                <a:effectLst/>
                <a:latin typeface="open_sanssemibold"/>
              </a:rPr>
              <a:t>Att som barn råka ut för en potentiellt traumatisk upplevelse kan skilja sig något från att göra det som vuxen. Som barn kan man vara mer sårbar men samtidigt ha väldigt bra förutsättningar att läka och må bättre.</a:t>
            </a:r>
          </a:p>
          <a:p>
            <a:endParaRPr lang="sv-SE" dirty="0"/>
          </a:p>
        </p:txBody>
      </p:sp>
      <p:sp>
        <p:nvSpPr>
          <p:cNvPr id="4" name="Platshållare för bildnummer 3"/>
          <p:cNvSpPr>
            <a:spLocks noGrp="1"/>
          </p:cNvSpPr>
          <p:nvPr>
            <p:ph type="sldNum" sz="quarter" idx="5"/>
          </p:nvPr>
        </p:nvSpPr>
        <p:spPr/>
        <p:txBody>
          <a:bodyPr/>
          <a:lstStyle/>
          <a:p>
            <a:fld id="{2A7DEC32-C548-DD4B-9DE6-2FF920D5B493}" type="slidenum">
              <a:rPr lang="sv-SE" smtClean="0"/>
              <a:pPr/>
              <a:t>11</a:t>
            </a:fld>
            <a:endParaRPr lang="sv-SE"/>
          </a:p>
        </p:txBody>
      </p:sp>
    </p:spTree>
    <p:extLst>
      <p:ext uri="{BB962C8B-B14F-4D97-AF65-F5344CB8AC3E}">
        <p14:creationId xmlns:p14="http://schemas.microsoft.com/office/powerpoint/2010/main" val="214557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inre arbetsmodellen – Relationskartan hjälper barnet – och oss alla – att förutse vad som kommer att hända. I allmänhet är vi omedvetna om våra inre modeller eller kartor. De fungerar automatiskt., formar våra förväntningar och styr hur vi ser och reagerar på olika händelser. När vi är små är våra arbetsmodeller ickeverbala. När vi växer och utvecklas kanske vi kan tala om några centrala tankar som har med arbetsmodeller att göra, men i allmänhet styr modellerna våra känslor, tankar och beteenden automatiskt, utan att vi är medvetna om det. </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2</a:t>
            </a:fld>
            <a:endParaRPr lang="sv-SE"/>
          </a:p>
        </p:txBody>
      </p:sp>
    </p:spTree>
    <p:extLst>
      <p:ext uri="{BB962C8B-B14F-4D97-AF65-F5344CB8AC3E}">
        <p14:creationId xmlns:p14="http://schemas.microsoft.com/office/powerpoint/2010/main" val="400447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Barn som upplevt sina föräldrar som lyhörda och accepterande har en positiv och balanserad bild av sig själv och andra.</a:t>
            </a:r>
          </a:p>
          <a:p>
            <a:endParaRPr lang="sv-SE" dirty="0"/>
          </a:p>
          <a:p>
            <a:endParaRPr lang="sv-SE" dirty="0"/>
          </a:p>
          <a:p>
            <a:r>
              <a:rPr lang="sv-SE" b="1" dirty="0"/>
              <a:t>Fråga gruppen:</a:t>
            </a:r>
          </a:p>
          <a:p>
            <a:r>
              <a:rPr lang="sv-SE" dirty="0"/>
              <a:t>Kan ni komma på något barn som ni har tagit hand om som har haft det här mönstret? Vilka strategier kunde ni se i barnets relation i samspel med er?</a:t>
            </a:r>
          </a:p>
          <a:p>
            <a:r>
              <a:rPr lang="sv-SE" dirty="0"/>
              <a:t>(Om ingen av föräldrarna har haft hand om ett barn med tryggt anknytningsmönster, be dem då att tänka på andra barn som de känner/har känt)</a:t>
            </a:r>
          </a:p>
        </p:txBody>
      </p:sp>
      <p:sp>
        <p:nvSpPr>
          <p:cNvPr id="4" name="Platshållare för bildnummer 3"/>
          <p:cNvSpPr>
            <a:spLocks noGrp="1"/>
          </p:cNvSpPr>
          <p:nvPr>
            <p:ph type="sldNum" sz="quarter" idx="5"/>
          </p:nvPr>
        </p:nvSpPr>
        <p:spPr/>
        <p:txBody>
          <a:bodyPr/>
          <a:lstStyle/>
          <a:p>
            <a:fld id="{487C0F2A-8D62-4841-BB0E-FAD1AD9B3F24}" type="slidenum">
              <a:rPr lang="sv-SE" smtClean="0"/>
              <a:t>3</a:t>
            </a:fld>
            <a:endParaRPr lang="sv-SE"/>
          </a:p>
        </p:txBody>
      </p:sp>
    </p:spTree>
    <p:extLst>
      <p:ext uri="{BB962C8B-B14F-4D97-AF65-F5344CB8AC3E}">
        <p14:creationId xmlns:p14="http://schemas.microsoft.com/office/powerpoint/2010/main" val="90062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 som upplever sina föräldrar som inkonsekventa i sitt stöd har svårt att komma underfund med vad de behöver för att få föräldrarnas uppmärksamhet och hålla kvar den.</a:t>
            </a:r>
          </a:p>
          <a:p>
            <a:r>
              <a:rPr lang="sv-SE" dirty="0"/>
              <a:t>De har några minnen av när föräldrarna har gett stöd och tröst men andra minnen av anknytningsbrist, när föräldrarna inte fanns till hands i kritiska ögonblick.</a:t>
            </a:r>
          </a:p>
          <a:p>
            <a:endParaRPr lang="sv-SE" dirty="0"/>
          </a:p>
          <a:p>
            <a:r>
              <a:rPr lang="sv-SE" b="1" dirty="0"/>
              <a:t>Fråga till gruppen:</a:t>
            </a:r>
          </a:p>
          <a:p>
            <a:r>
              <a:rPr lang="sv-SE" dirty="0"/>
              <a:t>Kan ni komma på något barn som ni ha tagit hand om som har haft det här mönstret? Vilka strategier kunde ni se i </a:t>
            </a:r>
            <a:r>
              <a:rPr lang="sv-SE" dirty="0" err="1"/>
              <a:t>barnts</a:t>
            </a:r>
            <a:r>
              <a:rPr lang="sv-SE" dirty="0"/>
              <a:t> relation och samspel med er?</a:t>
            </a:r>
          </a:p>
        </p:txBody>
      </p:sp>
      <p:sp>
        <p:nvSpPr>
          <p:cNvPr id="4" name="Platshållare för bildnummer 3"/>
          <p:cNvSpPr>
            <a:spLocks noGrp="1"/>
          </p:cNvSpPr>
          <p:nvPr>
            <p:ph type="sldNum" sz="quarter" idx="5"/>
          </p:nvPr>
        </p:nvSpPr>
        <p:spPr/>
        <p:txBody>
          <a:bodyPr/>
          <a:lstStyle/>
          <a:p>
            <a:fld id="{487C0F2A-8D62-4841-BB0E-FAD1AD9B3F24}" type="slidenum">
              <a:rPr lang="sv-SE" smtClean="0"/>
              <a:t>4</a:t>
            </a:fld>
            <a:endParaRPr lang="sv-SE"/>
          </a:p>
        </p:txBody>
      </p:sp>
    </p:spTree>
    <p:extLst>
      <p:ext uri="{BB962C8B-B14F-4D97-AF65-F5344CB8AC3E}">
        <p14:creationId xmlns:p14="http://schemas.microsoft.com/office/powerpoint/2010/main" val="315217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 som upplevt sina föräldrar som likgiltiga, hårda eller avvisande utvecklar en negativ relationskarta. </a:t>
            </a:r>
          </a:p>
          <a:p>
            <a:r>
              <a:rPr lang="sv-SE" dirty="0"/>
              <a:t>En liten del av de här barnen är duktiga på att undertrycka eller stänga av sina anknytningsbehov så att de inte längre känner smärtan av att behöva andra men ändå att bli bortstötta.</a:t>
            </a:r>
          </a:p>
          <a:p>
            <a:endParaRPr lang="sv-SE" dirty="0"/>
          </a:p>
          <a:p>
            <a:r>
              <a:rPr lang="sv-SE" b="1" dirty="0"/>
              <a:t>Fråga till gruppen:</a:t>
            </a:r>
          </a:p>
          <a:p>
            <a:r>
              <a:rPr lang="sv-SE" dirty="0"/>
              <a:t>Kan ni komma på något barn som ni har tagit hand om som har haft det här mönstret? Vilka strategier kunde ni se i barnets relation och samspel med er?</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5</a:t>
            </a:fld>
            <a:endParaRPr lang="sv-SE"/>
          </a:p>
        </p:txBody>
      </p:sp>
    </p:spTree>
    <p:extLst>
      <p:ext uri="{BB962C8B-B14F-4D97-AF65-F5344CB8AC3E}">
        <p14:creationId xmlns:p14="http://schemas.microsoft.com/office/powerpoint/2010/main" val="298313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 som upplevt mycket inkonsekvent omsorg samt/eller övergrepp saknar ofta en strategi för att få sina anknytningsbehov tillfredsställda.</a:t>
            </a:r>
          </a:p>
          <a:p>
            <a:endParaRPr lang="sv-SE" dirty="0"/>
          </a:p>
          <a:p>
            <a:r>
              <a:rPr lang="sv-SE" dirty="0"/>
              <a:t>Vi hittar inget mönster</a:t>
            </a:r>
          </a:p>
          <a:p>
            <a:r>
              <a:rPr lang="sv-SE" dirty="0"/>
              <a:t> </a:t>
            </a:r>
          </a:p>
          <a:p>
            <a:r>
              <a:rPr lang="sv-SE" b="1" dirty="0"/>
              <a:t>Fråga till gruppen:</a:t>
            </a:r>
          </a:p>
          <a:p>
            <a:endParaRPr lang="sv-SE" dirty="0"/>
          </a:p>
          <a:p>
            <a:r>
              <a:rPr lang="sv-SE" dirty="0"/>
              <a:t>Ka ni komma på något barn som ni har tagit hand om som har haft det här mönstret? Vilka strategier kunde ni se i barnets relation och sampel med er?</a:t>
            </a:r>
          </a:p>
        </p:txBody>
      </p:sp>
      <p:sp>
        <p:nvSpPr>
          <p:cNvPr id="4" name="Platshållare för bildnummer 3"/>
          <p:cNvSpPr>
            <a:spLocks noGrp="1"/>
          </p:cNvSpPr>
          <p:nvPr>
            <p:ph type="sldNum" sz="quarter" idx="5"/>
          </p:nvPr>
        </p:nvSpPr>
        <p:spPr/>
        <p:txBody>
          <a:bodyPr/>
          <a:lstStyle/>
          <a:p>
            <a:fld id="{487C0F2A-8D62-4841-BB0E-FAD1AD9B3F24}" type="slidenum">
              <a:rPr lang="sv-SE" smtClean="0"/>
              <a:t>6</a:t>
            </a:fld>
            <a:endParaRPr lang="sv-SE"/>
          </a:p>
        </p:txBody>
      </p:sp>
    </p:spTree>
    <p:extLst>
      <p:ext uri="{BB962C8B-B14F-4D97-AF65-F5344CB8AC3E}">
        <p14:creationId xmlns:p14="http://schemas.microsoft.com/office/powerpoint/2010/main" val="366143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80:notes"/>
          <p:cNvSpPr>
            <a:spLocks noGrp="1" noRot="1" noChangeAspect="1"/>
          </p:cNvSpPr>
          <p:nvPr>
            <p:ph type="sldImg" idx="2"/>
          </p:nvPr>
        </p:nvSpPr>
        <p:spPr>
          <a:xfrm>
            <a:off x="19050" y="739775"/>
            <a:ext cx="6567488" cy="3695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80:notes"/>
          <p:cNvSpPr txBox="1">
            <a:spLocks noGrp="1"/>
          </p:cNvSpPr>
          <p:nvPr>
            <p:ph type="body" idx="1"/>
          </p:nvPr>
        </p:nvSpPr>
        <p:spPr>
          <a:xfrm>
            <a:off x="660435" y="4682205"/>
            <a:ext cx="5283447" cy="4435774"/>
          </a:xfrm>
          <a:prstGeom prst="rect">
            <a:avLst/>
          </a:prstGeom>
          <a:noFill/>
          <a:ln>
            <a:noFill/>
          </a:ln>
        </p:spPr>
        <p:txBody>
          <a:bodyPr spcFirstLastPara="1" wrap="square" lIns="90392" tIns="45184" rIns="90392" bIns="45184" anchor="t" anchorCtr="0">
            <a:noAutofit/>
          </a:bodyPr>
          <a:lstStyle/>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Ordet trauma kommer från grekiskan och betyder ”sår”. När begreppet används inom den kroppsliga sjukvården betyder det fysiska skador, men vi förknippar det nog oftare med ”sår i själen”.</a:t>
            </a: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Ett trauma kan uppstå då vi är med om något som väcker en intensiv rädsla, kombinerad med en känsla av hjälplöshet. När vi människor ställs inför ett hot som vi varken kan fly eller slåss emot, riskerar vårt inre skyddssystem att bryta samman.</a:t>
            </a: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Risken för att en skrämmande upplevelse ska leda till ett trauma ökar om upplevelsen:</a:t>
            </a:r>
          </a:p>
          <a:p>
            <a:pPr marL="342900" lvl="0" indent="-342900">
              <a:lnSpc>
                <a:spcPct val="107000"/>
              </a:lnSpc>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Är orsakad av en människa istället för av ett djur eller av naturen.</a:t>
            </a:r>
          </a:p>
          <a:p>
            <a:pPr marL="342900" lvl="0" indent="-342900">
              <a:lnSpc>
                <a:spcPct val="107000"/>
              </a:lnSpc>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Upprepas över tid</a:t>
            </a:r>
          </a:p>
          <a:p>
            <a:pPr marL="342900" lvl="0" indent="-342900">
              <a:lnSpc>
                <a:spcPct val="107000"/>
              </a:lnSpc>
              <a:spcAft>
                <a:spcPts val="800"/>
              </a:spcAft>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Orsakas av någon som står oss nära.</a:t>
            </a: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Vi människor är relationella och vår känsla av att vara värdefulla uppsåt till mycket stor del i mötet med andra människor, kända såväl som okända.</a:t>
            </a: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Att ex plötsligt bli attackerad av en annan människa är mer omskakande än att ett ex stycke is faller på mig från ett tak när jag passerar.  Om man blir påhoppad någon enstaka gång så har man hyfsade chanser att hantera händelsen utan att bli traumatiserad. Sker det ofta är risken större att du blir det. Och om den som utsätter dig för våld av något slag inte är en främling utan din mamma och pappa då är risken stor att din maktlöshet och rädsla blir så stark att du traumatiseras. </a:t>
            </a: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Traumat är inte alltså den skrämmande händelsen i sig utan den psykiska skada som händelsen eventuellt orsakar.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Att vara traumatiserad innebär att personen som varit med om en mycket svår händelse inte har bearbetat händelsen och inte heller ”självläkt” utan har symtom som hen inte hade innan den traumatiserande händelsen:</a:t>
            </a:r>
          </a:p>
          <a:p>
            <a:pPr marL="342900" lvl="0" indent="-342900">
              <a:lnSpc>
                <a:spcPct val="107000"/>
              </a:lnSpc>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Påträngande tankar och/eller kroppsliga symtom som andnöd, hjärtklappningar, svettningar när personen blir påmind om händelsen,</a:t>
            </a:r>
          </a:p>
          <a:p>
            <a:pPr marL="342900" lvl="0" indent="-342900">
              <a:lnSpc>
                <a:spcPct val="107000"/>
              </a:lnSpc>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Traumatiserade personer fastnar ofta i negativa känslor såsom skam, skuld, ilska eller rädsla samtidigt som dom har svårt att känna känslor som intresse, glädje och kärlek.</a:t>
            </a:r>
          </a:p>
          <a:p>
            <a:pPr marL="342900" lvl="0" indent="-342900">
              <a:lnSpc>
                <a:spcPct val="107000"/>
              </a:lnSpc>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Traumatiserade personer har ofta en hög stressnivå vilket också innebär att de har svårt att slappna av, är vaksamma, lättskrämda, har svårt att somna, svårt att koncentrera sig och är lättirriterade.</a:t>
            </a:r>
          </a:p>
          <a:p>
            <a:pPr marL="342900" lvl="0" indent="-342900">
              <a:lnSpc>
                <a:spcPct val="107000"/>
              </a:lnSpc>
              <a:spcAft>
                <a:spcPts val="800"/>
              </a:spcAft>
              <a:buFont typeface="Calibri" panose="020F0502020204030204" pitchFamily="34" charset="0"/>
              <a:buChar char="-"/>
            </a:pPr>
            <a:r>
              <a:rPr lang="sv-SE" sz="1200" dirty="0">
                <a:effectLst/>
                <a:latin typeface="Calibri" panose="020F0502020204030204" pitchFamily="34" charset="0"/>
                <a:ea typeface="Calibri" panose="020F0502020204030204" pitchFamily="34" charset="0"/>
                <a:cs typeface="Times New Roman" panose="02020603050405020304" pitchFamily="18" charset="0"/>
              </a:rPr>
              <a:t>Det är inte heller ovanligt att en traumatiserad person utvecklar en depression och känner sig nedstämd</a:t>
            </a:r>
            <a:endParaRPr lang="sv-SE" b="1" dirty="0">
              <a:solidFill>
                <a:srgbClr val="222222"/>
              </a:solidFill>
              <a:latin typeface="arial"/>
              <a:ea typeface="arial"/>
              <a:cs typeface="arial"/>
              <a:sym typeface="arial"/>
            </a:endParaRPr>
          </a:p>
          <a:p>
            <a:pPr algn="l" rtl="0" fontAlgn="base"/>
            <a:r>
              <a:rPr lang="sv-SE" sz="1800" b="0" i="0" dirty="0">
                <a:solidFill>
                  <a:srgbClr val="444444"/>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endParaRPr dirty="0"/>
          </a:p>
        </p:txBody>
      </p:sp>
      <p:sp>
        <p:nvSpPr>
          <p:cNvPr id="1052" name="Google Shape;1052;p80:notes"/>
          <p:cNvSpPr txBox="1">
            <a:spLocks noGrp="1"/>
          </p:cNvSpPr>
          <p:nvPr>
            <p:ph type="sldNum" idx="12"/>
          </p:nvPr>
        </p:nvSpPr>
        <p:spPr>
          <a:xfrm>
            <a:off x="3740914" y="9362705"/>
            <a:ext cx="2861867" cy="492863"/>
          </a:xfrm>
          <a:prstGeom prst="rect">
            <a:avLst/>
          </a:prstGeom>
          <a:noFill/>
          <a:ln>
            <a:noFill/>
          </a:ln>
        </p:spPr>
        <p:txBody>
          <a:bodyPr spcFirstLastPara="1" wrap="square" lIns="90392" tIns="45184" rIns="90392" bIns="45184" anchor="b" anchorCtr="0">
            <a:noAutofit/>
          </a:bodyPr>
          <a:lstStyle/>
          <a:p>
            <a:fld id="{00000000-1234-1234-1234-123412341234}" type="slidenum">
              <a:rPr lang="sv-SE"/>
              <a:pPr/>
              <a:t>7</a:t>
            </a:fld>
            <a:endParaRPr/>
          </a:p>
        </p:txBody>
      </p:sp>
    </p:spTree>
    <p:extLst>
      <p:ext uri="{BB962C8B-B14F-4D97-AF65-F5344CB8AC3E}">
        <p14:creationId xmlns:p14="http://schemas.microsoft.com/office/powerpoint/2010/main" val="149541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Påfrestning, Från stress till trauma olika nivåer….</a:t>
            </a:r>
          </a:p>
          <a:p>
            <a:r>
              <a:rPr lang="sv-SE"/>
              <a:t>Stressande upplevelser är vi alla med om, men när stressen blir toxisk och ohanterlig kan det bli traumatiserande…</a:t>
            </a:r>
          </a:p>
          <a:p>
            <a:pPr>
              <a:lnSpc>
                <a:spcPct val="107000"/>
              </a:lnSpc>
              <a:spcAft>
                <a:spcPts val="800"/>
              </a:spcAft>
            </a:pPr>
            <a:r>
              <a:rPr lang="sv-SE">
                <a:latin typeface="Calibri" panose="020F0502020204030204" pitchFamily="34" charset="0"/>
                <a:ea typeface="Calibri" panose="020F0502020204030204" pitchFamily="34" charset="0"/>
                <a:cs typeface="Times New Roman" panose="02020603050405020304" pitchFamily="18" charset="0"/>
              </a:rPr>
              <a:t>Om vi tittar på de tre faktorerna som ökar risken för trauma:</a:t>
            </a:r>
          </a:p>
          <a:p>
            <a:pPr marL="342880" indent="-342880">
              <a:lnSpc>
                <a:spcPct val="107000"/>
              </a:lnSpc>
              <a:buFont typeface="Calibri" panose="020F0502020204030204" pitchFamily="34" charset="0"/>
              <a:buChar char="-"/>
            </a:pPr>
            <a:r>
              <a:rPr lang="sv-SE">
                <a:latin typeface="Calibri" panose="020F0502020204030204" pitchFamily="34" charset="0"/>
                <a:ea typeface="Calibri" panose="020F0502020204030204" pitchFamily="34" charset="0"/>
                <a:cs typeface="Times New Roman" panose="02020603050405020304" pitchFamily="18" charset="0"/>
              </a:rPr>
              <a:t>Är orsakad av en människa istället för av ett djur eller av naturen.</a:t>
            </a:r>
          </a:p>
          <a:p>
            <a:pPr marL="342880" indent="-342880">
              <a:lnSpc>
                <a:spcPct val="107000"/>
              </a:lnSpc>
              <a:buFont typeface="Calibri" panose="020F0502020204030204" pitchFamily="34" charset="0"/>
              <a:buChar char="-"/>
            </a:pPr>
            <a:r>
              <a:rPr lang="sv-SE">
                <a:latin typeface="Calibri" panose="020F0502020204030204" pitchFamily="34" charset="0"/>
                <a:ea typeface="Calibri" panose="020F0502020204030204" pitchFamily="34" charset="0"/>
                <a:cs typeface="Times New Roman" panose="02020603050405020304" pitchFamily="18" charset="0"/>
              </a:rPr>
              <a:t>Upprepas över tid</a:t>
            </a:r>
          </a:p>
          <a:p>
            <a:pPr marL="342880" indent="-342880">
              <a:lnSpc>
                <a:spcPct val="107000"/>
              </a:lnSpc>
              <a:spcAft>
                <a:spcPts val="800"/>
              </a:spcAft>
              <a:buFont typeface="Calibri" panose="020F0502020204030204" pitchFamily="34" charset="0"/>
              <a:buChar char="-"/>
            </a:pPr>
            <a:r>
              <a:rPr lang="sv-SE">
                <a:latin typeface="Calibri" panose="020F0502020204030204" pitchFamily="34" charset="0"/>
                <a:ea typeface="Calibri" panose="020F0502020204030204" pitchFamily="34" charset="0"/>
                <a:cs typeface="Times New Roman" panose="02020603050405020304" pitchFamily="18" charset="0"/>
              </a:rPr>
              <a:t>Orsakas av någon som står oss nära.</a:t>
            </a:r>
          </a:p>
          <a:p>
            <a:pPr>
              <a:lnSpc>
                <a:spcPct val="107000"/>
              </a:lnSpc>
              <a:spcAft>
                <a:spcPts val="800"/>
              </a:spcAft>
            </a:pPr>
            <a:endParaRPr lang="sv-SE">
              <a:latin typeface="Calibri" panose="020F0502020204030204" pitchFamily="34" charset="0"/>
              <a:ea typeface="Calibri" panose="020F0502020204030204" pitchFamily="34" charset="0"/>
              <a:cs typeface="Times New Roman" panose="02020603050405020304" pitchFamily="18" charset="0"/>
            </a:endParaRPr>
          </a:p>
          <a:p>
            <a:pPr defTabSz="457172">
              <a:lnSpc>
                <a:spcPct val="107000"/>
              </a:lnSpc>
              <a:spcAft>
                <a:spcPts val="800"/>
              </a:spcAft>
              <a:defRPr/>
            </a:pPr>
            <a:r>
              <a:rPr lang="sv-SE">
                <a:latin typeface="Calibri" panose="020F0502020204030204" pitchFamily="34" charset="0"/>
                <a:ea typeface="Calibri" panose="020F0502020204030204" pitchFamily="34" charset="0"/>
                <a:cs typeface="Times New Roman" panose="02020603050405020304" pitchFamily="18" charset="0"/>
              </a:rPr>
              <a:t>Generell kan man säga att ju äldre vi blir desto starkare upplevelser krävs det för att utlösa ett trauma. I den tidiga barndomen räcker det med att våra föräldrar inte förmår tillfredsställa våra behov av trygghet.-</a:t>
            </a:r>
          </a:p>
          <a:p>
            <a:pPr>
              <a:lnSpc>
                <a:spcPct val="107000"/>
              </a:lnSpc>
              <a:spcAft>
                <a:spcPts val="800"/>
              </a:spcAft>
            </a:pPr>
            <a:endParaRPr lang="sv-SE">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a:p>
          <a:p>
            <a:endParaRPr lang="sv-SE"/>
          </a:p>
        </p:txBody>
      </p:sp>
      <p:sp>
        <p:nvSpPr>
          <p:cNvPr id="4" name="Platshållare för bildnummer 3"/>
          <p:cNvSpPr>
            <a:spLocks noGrp="1"/>
          </p:cNvSpPr>
          <p:nvPr>
            <p:ph type="sldNum" idx="12"/>
          </p:nvPr>
        </p:nvSpPr>
        <p:spPr/>
        <p:txBody>
          <a:bodyPr/>
          <a:lstStyle/>
          <a:p>
            <a:fld id="{00000000-1234-1234-1234-123412341234}" type="slidenum">
              <a:rPr lang="sv-SE">
                <a:solidFill>
                  <a:schemeClr val="dk1"/>
                </a:solidFill>
                <a:latin typeface="Calibri"/>
                <a:ea typeface="Calibri"/>
                <a:cs typeface="Calibri"/>
                <a:sym typeface="Calibri"/>
              </a:rPr>
              <a:pPr/>
              <a:t>8</a:t>
            </a:fld>
            <a:endParaRPr lang="sv-S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5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6017" indent="-226017">
              <a:buAutoNum type="arabicPeriod"/>
            </a:pPr>
            <a:r>
              <a:rPr lang="sv-SE" dirty="0"/>
              <a:t>Vid</a:t>
            </a:r>
            <a:r>
              <a:rPr lang="sv-SE" b="1" dirty="0"/>
              <a:t> enskilda </a:t>
            </a:r>
            <a:r>
              <a:rPr lang="sv-SE" dirty="0"/>
              <a:t>trauman kan traumatiseringen härledas till en </a:t>
            </a:r>
            <a:r>
              <a:rPr lang="sv-SE" b="1" dirty="0"/>
              <a:t>enstaka svår och överväldigande händelse, </a:t>
            </a:r>
            <a:r>
              <a:rPr lang="sv-SE" dirty="0"/>
              <a:t>såsom att förlora någon närstående, vara med om en våldtäkt eller misshandel, uppleva en olycka eller någon annan typ av avgränsad, svår händelse. Den svåra händelsen kan leda till traumarelaterade reaktioner och symtom. Med rätt stöd från omgivningen är prognosen för att symtomen klingar av och för att det är möjligt att återhämta sig oftast mycket bättre än vid komplexa trauman</a:t>
            </a:r>
          </a:p>
          <a:p>
            <a:pPr marL="226017" indent="-226017">
              <a:buAutoNum type="arabicPeriod"/>
            </a:pPr>
            <a:r>
              <a:rPr lang="sv-SE" b="1" dirty="0"/>
              <a:t>Komplexa</a:t>
            </a:r>
            <a:r>
              <a:rPr lang="sv-SE" dirty="0"/>
              <a:t> trauman innefattar upprepad utsatthet för </a:t>
            </a:r>
            <a:r>
              <a:rPr lang="sv-SE" b="1" dirty="0"/>
              <a:t>svåra händelser över tid</a:t>
            </a:r>
            <a:r>
              <a:rPr lang="sv-SE" dirty="0"/>
              <a:t>. Det kan handla om att ha vuxit upp under förhållanden som präglats av</a:t>
            </a:r>
            <a:r>
              <a:rPr lang="sv-SE" b="1" dirty="0"/>
              <a:t> våld, övergrepp, omsorgssvikt och vanskötsel eller en uppväxt i krig och på flykt. </a:t>
            </a:r>
            <a:r>
              <a:rPr lang="sv-SE" dirty="0"/>
              <a:t>Vid komplexa trauman brukar efterreaktionerna och konsekvenserna vara allvarligare och svårare än vid enskilda trauman.</a:t>
            </a:r>
          </a:p>
          <a:p>
            <a:pPr marL="226017" indent="-226017">
              <a:buAutoNum type="arabicPeriod"/>
            </a:pPr>
            <a:r>
              <a:rPr lang="sv-SE" b="1" dirty="0"/>
              <a:t>Utvecklingstrauma</a:t>
            </a:r>
            <a:r>
              <a:rPr lang="sv-SE" dirty="0"/>
              <a:t> När komplext trauma sker </a:t>
            </a:r>
            <a:r>
              <a:rPr lang="sv-SE" b="1" dirty="0"/>
              <a:t>tidigt i livet </a:t>
            </a:r>
            <a:r>
              <a:rPr lang="sv-SE" dirty="0"/>
              <a:t>benämns detta som utvecklingstrauma, ett begrepp som kommit att användas mer och mer inom traumafältet. Vid utvecklingstrauma har ett barn eller en ungdom upplevt </a:t>
            </a:r>
            <a:r>
              <a:rPr lang="sv-SE" b="1" dirty="0"/>
              <a:t>upprepade tillfällen av hot och fruktan över tid, i kombination med en omsorgsmiljö som brister. </a:t>
            </a:r>
            <a:r>
              <a:rPr lang="sv-SE" dirty="0"/>
              <a:t>Svårast är det när hotet finns inom ramen för den närmsta omsorgen, i samspelet med föräldrar eller andra närstående vuxna, där den som egentligen ska vara en trygghet för barnet är den som är upphovet till barnets upplevda rädsla. Ju mer omfattande traumatiska upplevelser tidigt i livet desto större risk för en </a:t>
            </a:r>
            <a:r>
              <a:rPr lang="sv-SE" b="1" dirty="0"/>
              <a:t>genomgripande negativ påverkan på utvecklingen</a:t>
            </a:r>
            <a:r>
              <a:rPr lang="sv-SE" dirty="0"/>
              <a:t>. För barn och unga som utsatts för utvecklingstrauma blir det ofta svårt att kontrollera och reglera de egna känslorna och beteendet. Påfrestningarna och erfarenheterna kan visa sig i </a:t>
            </a:r>
            <a:r>
              <a:rPr lang="sv-SE" b="1" dirty="0"/>
              <a:t>hämmade eller utåtagerande beteenden</a:t>
            </a:r>
            <a:r>
              <a:rPr lang="sv-SE" dirty="0"/>
              <a:t>, eller en pendling mellan dessa lägen. Många gånger blir det </a:t>
            </a:r>
            <a:r>
              <a:rPr lang="sv-SE" b="1" dirty="0"/>
              <a:t>svårt med nära relationer </a:t>
            </a:r>
            <a:r>
              <a:rPr lang="sv-SE" dirty="0"/>
              <a:t>till andra. Det kan också handla om att till exempel dra sig undan, vara avstängd och passiv. Eller att ha svårt att koncentrera sig och hålla fokus. Det kan också handla om att hamna </a:t>
            </a:r>
            <a:r>
              <a:rPr lang="sv-SE" b="1" dirty="0"/>
              <a:t>i starka affektpåslag, såsom intensiv oro, ångest, explosiv ilska eller förtvivlad ledsamh</a:t>
            </a:r>
            <a:r>
              <a:rPr lang="sv-SE" dirty="0"/>
              <a:t>et. Dessa påslag leder till </a:t>
            </a:r>
            <a:r>
              <a:rPr lang="sv-SE" b="1" dirty="0"/>
              <a:t>svårigheter att hejda impulser och stoppa sig</a:t>
            </a:r>
            <a:r>
              <a:rPr lang="sv-SE" dirty="0"/>
              <a:t>. Ofta finns det även många jobbiga minnen, medvetna eller omedvetna, som det går mycket kraft åt att undvika och hålla bor</a:t>
            </a:r>
          </a:p>
          <a:p>
            <a:endParaRPr lang="sv-SE" dirty="0"/>
          </a:p>
        </p:txBody>
      </p:sp>
      <p:sp>
        <p:nvSpPr>
          <p:cNvPr id="4" name="Platshållare för bildnummer 3"/>
          <p:cNvSpPr>
            <a:spLocks noGrp="1"/>
          </p:cNvSpPr>
          <p:nvPr>
            <p:ph type="sldNum" sz="quarter" idx="5"/>
          </p:nvPr>
        </p:nvSpPr>
        <p:spPr/>
        <p:txBody>
          <a:bodyPr/>
          <a:lstStyle/>
          <a:p>
            <a:fld id="{487C0F2A-8D62-4841-BB0E-FAD1AD9B3F24}" type="slidenum">
              <a:rPr lang="sv-SE" smtClean="0"/>
              <a:t>9</a:t>
            </a:fld>
            <a:endParaRPr lang="sv-SE"/>
          </a:p>
        </p:txBody>
      </p:sp>
    </p:spTree>
    <p:extLst>
      <p:ext uri="{BB962C8B-B14F-4D97-AF65-F5344CB8AC3E}">
        <p14:creationId xmlns:p14="http://schemas.microsoft.com/office/powerpoint/2010/main" val="3684729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tartbild vi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54D939C-F7B2-4578-84BD-23F6651971A4}"/>
              </a:ext>
            </a:extLst>
          </p:cNvPr>
          <p:cNvSpPr/>
          <p:nvPr userDrawn="1"/>
        </p:nvSpPr>
        <p:spPr>
          <a:xfrm>
            <a:off x="0" y="0"/>
            <a:ext cx="12192000" cy="685800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8D77FEC-7069-49B8-B3E6-878FEB79893D}"/>
              </a:ext>
            </a:extLst>
          </p:cNvPr>
          <p:cNvSpPr/>
          <p:nvPr userDrawn="1"/>
        </p:nvSpPr>
        <p:spPr>
          <a:xfrm>
            <a:off x="3114502" y="4364606"/>
            <a:ext cx="6096000" cy="369332"/>
          </a:xfrm>
          <a:prstGeom prst="rect">
            <a:avLst/>
          </a:prstGeom>
        </p:spPr>
        <p:txBody>
          <a:bodyPr>
            <a:spAutoFit/>
          </a:bodyPr>
          <a:lstStyle/>
          <a:p>
            <a:pPr algn="ctr"/>
            <a:r>
              <a:rPr lang="sv-SE" sz="1800">
                <a:solidFill>
                  <a:schemeClr val="tx1"/>
                </a:solidFill>
                <a:latin typeface="Georgia" panose="02040502050405020303" pitchFamily="18" charset="0"/>
                <a:ea typeface="Verdana" panose="020B0604030504040204" pitchFamily="34" charset="0"/>
              </a:rPr>
              <a:t>Alla har rätt till ett bra liv. Ja, </a:t>
            </a:r>
            <a:r>
              <a:rPr lang="sv-SE" sz="1800" i="1">
                <a:solidFill>
                  <a:schemeClr val="tx1"/>
                </a:solidFill>
                <a:latin typeface="Georgia" panose="02040502050405020303" pitchFamily="18" charset="0"/>
                <a:ea typeface="Verdana" panose="020B0604030504040204" pitchFamily="34" charset="0"/>
              </a:rPr>
              <a:t>alla. </a:t>
            </a:r>
            <a:endParaRPr lang="en-GB" sz="1800" i="1">
              <a:solidFill>
                <a:schemeClr val="tx1"/>
              </a:solidFill>
              <a:latin typeface="Georgia" panose="02040502050405020303" pitchFamily="18" charset="0"/>
              <a:ea typeface="Verdana" panose="020B0604030504040204" pitchFamily="34" charset="0"/>
            </a:endParaRPr>
          </a:p>
        </p:txBody>
      </p:sp>
      <p:pic>
        <p:nvPicPr>
          <p:cNvPr id="6" name="Bildobjekt 5">
            <a:extLst>
              <a:ext uri="{FF2B5EF4-FFF2-40B4-BE49-F238E27FC236}">
                <a16:creationId xmlns:a16="http://schemas.microsoft.com/office/drawing/2014/main" id="{54D87838-409B-44BE-AC16-6C7437F1F2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10392" y="1833417"/>
            <a:ext cx="2704219" cy="2320336"/>
          </a:xfrm>
          <a:prstGeom prst="rect">
            <a:avLst/>
          </a:prstGeom>
        </p:spPr>
      </p:pic>
      <p:sp>
        <p:nvSpPr>
          <p:cNvPr id="8" name="Platshållare för datum 2">
            <a:extLst>
              <a:ext uri="{FF2B5EF4-FFF2-40B4-BE49-F238E27FC236}">
                <a16:creationId xmlns:a16="http://schemas.microsoft.com/office/drawing/2014/main" id="{4A2A2D1E-CF5F-47E7-9D73-6D151D1921A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9" name="Platshållare för sidfot 3">
            <a:extLst>
              <a:ext uri="{FF2B5EF4-FFF2-40B4-BE49-F238E27FC236}">
                <a16:creationId xmlns:a16="http://schemas.microsoft.com/office/drawing/2014/main" id="{1749F1FA-D954-4D8D-835D-3D46619EA21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0" name="Platshållare för bildnummer 4">
            <a:extLst>
              <a:ext uri="{FF2B5EF4-FFF2-40B4-BE49-F238E27FC236}">
                <a16:creationId xmlns:a16="http://schemas.microsoft.com/office/drawing/2014/main" id="{062DEEA3-0792-4438-A8D5-283EDCEA4CF3}"/>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96952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rosa">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48814"/>
            <a:ext cx="10515600" cy="1035836"/>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307904638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bar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00686"/>
            <a:ext cx="10515600" cy="1035836"/>
          </a:xfrm>
          <a:prstGeom prst="rect">
            <a:avLst/>
          </a:prstGeom>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54661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9" name="Platshållare för bild 8">
            <a:extLst>
              <a:ext uri="{FF2B5EF4-FFF2-40B4-BE49-F238E27FC236}">
                <a16:creationId xmlns:a16="http://schemas.microsoft.com/office/drawing/2014/main" id="{F78FB095-B011-45C3-91C0-BFB9EF054EF6}"/>
              </a:ext>
            </a:extLst>
          </p:cNvPr>
          <p:cNvSpPr>
            <a:spLocks noGrp="1"/>
          </p:cNvSpPr>
          <p:nvPr>
            <p:ph type="pic" sz="quarter" idx="13"/>
          </p:nvPr>
        </p:nvSpPr>
        <p:spPr>
          <a:xfrm>
            <a:off x="6184900" y="1825625"/>
            <a:ext cx="5181600" cy="4351338"/>
          </a:xfrm>
        </p:spPr>
        <p:txBody>
          <a:bodyPr/>
          <a:lstStyle/>
          <a:p>
            <a:endParaRPr lang="sv-SE"/>
          </a:p>
        </p:txBody>
      </p:sp>
    </p:spTree>
    <p:extLst>
      <p:ext uri="{BB962C8B-B14F-4D97-AF65-F5344CB8AC3E}">
        <p14:creationId xmlns:p14="http://schemas.microsoft.com/office/powerpoint/2010/main" val="302245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rosa bakgrun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7983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vå delar beige bakgrund">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807883"/>
            <a:ext cx="10515600" cy="874451"/>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69722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 hållare blå">
    <p:bg>
      <p:bgPr>
        <a:solidFill>
          <a:schemeClr val="accent4"/>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1"/>
            <a:ext cx="12192000" cy="6858000"/>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37238" y="823546"/>
            <a:ext cx="5353052" cy="1046163"/>
          </a:xfrm>
        </p:spPr>
        <p:txBody>
          <a:bodyPr>
            <a:normAutofit/>
          </a:bodyPr>
          <a:lstStyle>
            <a:lvl1pPr>
              <a:defRPr sz="3200">
                <a:solidFill>
                  <a:schemeClr val="tx1"/>
                </a:solidFill>
              </a:defRPr>
            </a:lvl1pPr>
          </a:lstStyle>
          <a:p>
            <a:r>
              <a:rPr lang="sv-SE"/>
              <a:t>Klicka här för att ändra mall för rubrikformat</a:t>
            </a:r>
            <a:endParaRPr lang="en-GB"/>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2">
            <a:extLst>
              <a:ext uri="{FF2B5EF4-FFF2-40B4-BE49-F238E27FC236}">
                <a16:creationId xmlns:a16="http://schemas.microsoft.com/office/drawing/2014/main" id="{7C51D203-99A6-4368-99F2-145A23591FCC}"/>
              </a:ext>
            </a:extLst>
          </p:cNvPr>
          <p:cNvSpPr>
            <a:spLocks noGrp="1"/>
          </p:cNvSpPr>
          <p:nvPr>
            <p:ph sz="half" idx="14"/>
          </p:nvPr>
        </p:nvSpPr>
        <p:spPr>
          <a:xfrm>
            <a:off x="6437239" y="2005012"/>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Rektangel 12">
            <a:extLst>
              <a:ext uri="{FF2B5EF4-FFF2-40B4-BE49-F238E27FC236}">
                <a16:creationId xmlns:a16="http://schemas.microsoft.com/office/drawing/2014/main" id="{ED18F2ED-1F77-4BBC-A8B8-F1D89EE9FABD}"/>
              </a:ext>
            </a:extLst>
          </p:cNvPr>
          <p:cNvSpPr/>
          <p:nvPr userDrawn="1"/>
        </p:nvSpPr>
        <p:spPr>
          <a:xfrm>
            <a:off x="0" y="1"/>
            <a:ext cx="6096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Platshållare för innehåll 2">
            <a:extLst>
              <a:ext uri="{FF2B5EF4-FFF2-40B4-BE49-F238E27FC236}">
                <a16:creationId xmlns:a16="http://schemas.microsoft.com/office/drawing/2014/main" id="{F505D171-7D0D-4BE8-90A8-A2CCEB92F3E8}"/>
              </a:ext>
            </a:extLst>
          </p:cNvPr>
          <p:cNvSpPr>
            <a:spLocks noGrp="1"/>
          </p:cNvSpPr>
          <p:nvPr>
            <p:ph sz="half" idx="1"/>
          </p:nvPr>
        </p:nvSpPr>
        <p:spPr>
          <a:xfrm>
            <a:off x="438148" y="2006567"/>
            <a:ext cx="5353051" cy="435133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6C41C2AF-48C5-44A5-A565-526525051419}"/>
              </a:ext>
            </a:extLst>
          </p:cNvPr>
          <p:cNvSpPr>
            <a:spLocks noGrp="1"/>
          </p:cNvSpPr>
          <p:nvPr>
            <p:ph type="body" sz="quarter" idx="13" hasCustomPrompt="1"/>
          </p:nvPr>
        </p:nvSpPr>
        <p:spPr>
          <a:xfrm>
            <a:off x="438148" y="823546"/>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89565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delar med mellan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B0950D-7C7B-4B33-93AA-A84760ECEEBB}"/>
              </a:ext>
            </a:extLst>
          </p:cNvPr>
          <p:cNvSpPr>
            <a:spLocks noGrp="1"/>
          </p:cNvSpPr>
          <p:nvPr>
            <p:ph type="title"/>
          </p:nvPr>
        </p:nvSpPr>
        <p:spPr>
          <a:xfrm>
            <a:off x="838200" y="768743"/>
            <a:ext cx="10515600" cy="933039"/>
          </a:xfrm>
          <a:prstGeom prst="rect">
            <a:avLst/>
          </a:prstGeo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41A6B22-4529-4EA4-8A4F-C3C6DB21DAB0}"/>
              </a:ext>
            </a:extLst>
          </p:cNvPr>
          <p:cNvSpPr>
            <a:spLocks noGrp="1"/>
          </p:cNvSpPr>
          <p:nvPr>
            <p:ph sz="half" idx="1"/>
          </p:nvPr>
        </p:nvSpPr>
        <p:spPr>
          <a:xfrm>
            <a:off x="838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63ECB6D-5B18-440B-921A-C48DCE47E499}"/>
              </a:ext>
            </a:extLst>
          </p:cNvPr>
          <p:cNvSpPr>
            <a:spLocks noGrp="1"/>
          </p:cNvSpPr>
          <p:nvPr>
            <p:ph sz="half" idx="2"/>
          </p:nvPr>
        </p:nvSpPr>
        <p:spPr>
          <a:xfrm>
            <a:off x="6172200" y="1825625"/>
            <a:ext cx="5181600" cy="538013"/>
          </a:xfrm>
          <a:prstGeom prst="rect">
            <a:avLst/>
          </a:prstGeom>
        </p:spPr>
        <p:txBody>
          <a:bodyPr anchor="ctr"/>
          <a:lstStyle>
            <a:lvl1pPr marL="0" indent="0">
              <a:buFontTx/>
              <a:buNone/>
              <a:defRPr b="1">
                <a:solidFill>
                  <a:schemeClr val="tx1"/>
                </a:solid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2EF6A4C-B90A-4D7D-B917-02B302B24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6" name="Platshållare för sidfot 5">
            <a:extLst>
              <a:ext uri="{FF2B5EF4-FFF2-40B4-BE49-F238E27FC236}">
                <a16:creationId xmlns:a16="http://schemas.microsoft.com/office/drawing/2014/main" id="{EB03E38A-D869-4D63-B8FE-DDA1173DE1C7}"/>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A12EE81-CF6C-430F-A1F0-0B5918FDB0D8}"/>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0" name="Bild 9">
            <a:extLst>
              <a:ext uri="{FF2B5EF4-FFF2-40B4-BE49-F238E27FC236}">
                <a16:creationId xmlns:a16="http://schemas.microsoft.com/office/drawing/2014/main" id="{38F4B43B-38AB-4CC5-A32C-556540A58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2" name="Platshållare för innehåll 11">
            <a:extLst>
              <a:ext uri="{FF2B5EF4-FFF2-40B4-BE49-F238E27FC236}">
                <a16:creationId xmlns:a16="http://schemas.microsoft.com/office/drawing/2014/main" id="{790BA78C-A166-4C13-9D5B-44A72EF04A59}"/>
              </a:ext>
            </a:extLst>
          </p:cNvPr>
          <p:cNvSpPr>
            <a:spLocks noGrp="1"/>
          </p:cNvSpPr>
          <p:nvPr>
            <p:ph sz="quarter" idx="13"/>
          </p:nvPr>
        </p:nvSpPr>
        <p:spPr>
          <a:xfrm>
            <a:off x="838200" y="2484437"/>
            <a:ext cx="5181600" cy="38719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13" name="Platshållare för innehåll 11">
            <a:extLst>
              <a:ext uri="{FF2B5EF4-FFF2-40B4-BE49-F238E27FC236}">
                <a16:creationId xmlns:a16="http://schemas.microsoft.com/office/drawing/2014/main" id="{0835978C-F584-4394-BB67-414A73C158DF}"/>
              </a:ext>
            </a:extLst>
          </p:cNvPr>
          <p:cNvSpPr>
            <a:spLocks noGrp="1"/>
          </p:cNvSpPr>
          <p:nvPr>
            <p:ph sz="quarter" idx="14"/>
          </p:nvPr>
        </p:nvSpPr>
        <p:spPr>
          <a:xfrm>
            <a:off x="6172200" y="2484436"/>
            <a:ext cx="5181600" cy="3871913"/>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Tree>
    <p:extLst>
      <p:ext uri="{BB962C8B-B14F-4D97-AF65-F5344CB8AC3E}">
        <p14:creationId xmlns:p14="http://schemas.microsoft.com/office/powerpoint/2010/main" val="335342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 hållare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7475" y="723165"/>
            <a:ext cx="5353050"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7474" y="1963136"/>
            <a:ext cx="5353051" cy="4371172"/>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41868387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 hållare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6096000" y="0"/>
            <a:ext cx="6096000"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389648" y="928706"/>
            <a:ext cx="5353052" cy="1129164"/>
          </a:xfrm>
        </p:spPr>
        <p:txBody>
          <a:bodyPr>
            <a:normAutofit/>
          </a:bodyPr>
          <a:lstStyle>
            <a:lvl1pPr>
              <a:defRPr sz="32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389648" y="2167740"/>
            <a:ext cx="5353051" cy="4188610"/>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55673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 hållare rosa">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933FD5E-6EAA-4C9D-B1AE-4B955918DC4F}"/>
              </a:ext>
            </a:extLst>
          </p:cNvPr>
          <p:cNvSpPr/>
          <p:nvPr userDrawn="1"/>
        </p:nvSpPr>
        <p:spPr>
          <a:xfrm>
            <a:off x="0" y="8627"/>
            <a:ext cx="12192000" cy="6858000"/>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600"/>
          </a:p>
        </p:txBody>
      </p:sp>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7" name="Platshållare för bild 8">
            <a:extLst>
              <a:ext uri="{FF2B5EF4-FFF2-40B4-BE49-F238E27FC236}">
                <a16:creationId xmlns:a16="http://schemas.microsoft.com/office/drawing/2014/main" id="{8E758657-E27A-4658-BA0D-D9C1ADC571BE}"/>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80368" y="741275"/>
            <a:ext cx="5353052" cy="1129164"/>
          </a:xfrm>
        </p:spPr>
        <p:txBody>
          <a:bodyPr>
            <a:normAutofit/>
          </a:bodyPr>
          <a:lstStyle>
            <a:lvl1pPr>
              <a:defRPr sz="2800">
                <a:solidFill>
                  <a:schemeClr val="tx1"/>
                </a:solidFill>
              </a:defRPr>
            </a:lvl1pPr>
          </a:lstStyle>
          <a:p>
            <a:r>
              <a:rPr lang="sv-SE"/>
              <a:t>Klicka här för att ändra mall för rubrikformat</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80367" y="1984652"/>
            <a:ext cx="5353051" cy="4371172"/>
          </a:xfrm>
        </p:spPr>
        <p:txBody>
          <a:bodyPr>
            <a:normAutofit/>
          </a:bodyPr>
          <a:lstStyle>
            <a:lvl1pPr marL="0" indent="0">
              <a:buNone/>
              <a:defRPr sz="1800"/>
            </a:lvl1pPr>
          </a:lstStyle>
          <a:p>
            <a:pPr lvl="0"/>
            <a:r>
              <a:rPr lang="sv-SE"/>
              <a:t>Klicka här för att ändra format på bakgrundstexten</a:t>
            </a:r>
          </a:p>
        </p:txBody>
      </p:sp>
      <p:pic>
        <p:nvPicPr>
          <p:cNvPr id="11" name="Bild 10">
            <a:extLst>
              <a:ext uri="{FF2B5EF4-FFF2-40B4-BE49-F238E27FC236}">
                <a16:creationId xmlns:a16="http://schemas.microsoft.com/office/drawing/2014/main" id="{7D8D3F68-D097-400E-8A1C-8127540D5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329294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bild rosa">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DECF0"/>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EF607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EF6079"/>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133320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i dato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8FC0BD4-3D29-4386-83E9-60079922A01D}"/>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27B8B1C1-C8B7-4EFB-AEF4-80ABBB104531}"/>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70A27B-AEF5-4BF9-98C4-784BBF137B41}"/>
              </a:ext>
            </a:extLst>
          </p:cNvPr>
          <p:cNvSpPr>
            <a:spLocks noGrp="1"/>
          </p:cNvSpPr>
          <p:nvPr>
            <p:ph type="sldNum" sz="quarter" idx="12"/>
          </p:nvPr>
        </p:nvSpPr>
        <p:spPr/>
        <p:txBody>
          <a:bodyPr/>
          <a:lstStyle/>
          <a:p>
            <a:fld id="{06A1F5D9-B110-4C57-B9C3-090C6441F2D8}" type="slidenum">
              <a:rPr lang="en-GB" smtClean="0"/>
              <a:pPr/>
              <a:t>‹#›</a:t>
            </a:fld>
            <a:endParaRPr lang="en-GB"/>
          </a:p>
        </p:txBody>
      </p:sp>
      <p:pic>
        <p:nvPicPr>
          <p:cNvPr id="6" name="Bild 5">
            <a:extLst>
              <a:ext uri="{FF2B5EF4-FFF2-40B4-BE49-F238E27FC236}">
                <a16:creationId xmlns:a16="http://schemas.microsoft.com/office/drawing/2014/main" id="{714ED8DE-6E36-4996-B039-992A985197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7" name="Rektangel 6">
            <a:extLst>
              <a:ext uri="{FF2B5EF4-FFF2-40B4-BE49-F238E27FC236}">
                <a16:creationId xmlns:a16="http://schemas.microsoft.com/office/drawing/2014/main" id="{3409631C-74B7-4266-87F3-7FBB988AF520}"/>
              </a:ext>
            </a:extLst>
          </p:cNvPr>
          <p:cNvSpPr/>
          <p:nvPr userDrawn="1"/>
        </p:nvSpPr>
        <p:spPr>
          <a:xfrm>
            <a:off x="0" y="1"/>
            <a:ext cx="6096000" cy="6858000"/>
          </a:xfrm>
          <a:prstGeom prst="rect">
            <a:avLst/>
          </a:prstGeom>
          <a:solidFill>
            <a:srgbClr val="EF939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39D98B6F-2713-4F9A-A976-5ADE106FF27C}"/>
              </a:ext>
            </a:extLst>
          </p:cNvPr>
          <p:cNvSpPr>
            <a:spLocks noGrp="1"/>
          </p:cNvSpPr>
          <p:nvPr>
            <p:ph sz="half" idx="13"/>
          </p:nvPr>
        </p:nvSpPr>
        <p:spPr>
          <a:xfrm>
            <a:off x="6475663" y="2006566"/>
            <a:ext cx="5353051" cy="4474509"/>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6" name="Bildobjekt 15">
            <a:extLst>
              <a:ext uri="{FF2B5EF4-FFF2-40B4-BE49-F238E27FC236}">
                <a16:creationId xmlns:a16="http://schemas.microsoft.com/office/drawing/2014/main" id="{CAFFC1AA-9985-4FD2-B99A-59C96C9FB72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59443" y="1358259"/>
            <a:ext cx="5496793" cy="3664528"/>
          </a:xfrm>
          <a:prstGeom prst="rect">
            <a:avLst/>
          </a:prstGeom>
        </p:spPr>
      </p:pic>
      <p:sp>
        <p:nvSpPr>
          <p:cNvPr id="18" name="Platshållare för bild 17">
            <a:extLst>
              <a:ext uri="{FF2B5EF4-FFF2-40B4-BE49-F238E27FC236}">
                <a16:creationId xmlns:a16="http://schemas.microsoft.com/office/drawing/2014/main" id="{74242478-97D6-4584-878D-C37497BAB03D}"/>
              </a:ext>
            </a:extLst>
          </p:cNvPr>
          <p:cNvSpPr>
            <a:spLocks noGrp="1"/>
          </p:cNvSpPr>
          <p:nvPr>
            <p:ph type="pic" sz="quarter" idx="14"/>
          </p:nvPr>
        </p:nvSpPr>
        <p:spPr>
          <a:xfrm>
            <a:off x="1272508" y="1882771"/>
            <a:ext cx="3692525" cy="2432649"/>
          </a:xfrm>
        </p:spPr>
        <p:txBody>
          <a:bodyPr/>
          <a:lstStyle>
            <a:lvl1pPr marL="0" indent="0">
              <a:buFontTx/>
              <a:buNone/>
              <a:defRPr/>
            </a:lvl1pPr>
          </a:lstStyle>
          <a:p>
            <a:endParaRPr lang="sv-SE"/>
          </a:p>
        </p:txBody>
      </p:sp>
      <p:sp>
        <p:nvSpPr>
          <p:cNvPr id="11" name="Platshållare för text 12">
            <a:extLst>
              <a:ext uri="{FF2B5EF4-FFF2-40B4-BE49-F238E27FC236}">
                <a16:creationId xmlns:a16="http://schemas.microsoft.com/office/drawing/2014/main" id="{47A91340-8EBF-4714-AE2C-D9B909202D1E}"/>
              </a:ext>
            </a:extLst>
          </p:cNvPr>
          <p:cNvSpPr>
            <a:spLocks noGrp="1"/>
          </p:cNvSpPr>
          <p:nvPr>
            <p:ph type="body" sz="quarter" idx="15" hasCustomPrompt="1"/>
          </p:nvPr>
        </p:nvSpPr>
        <p:spPr>
          <a:xfrm>
            <a:off x="6467475" y="831333"/>
            <a:ext cx="5353050" cy="1046163"/>
          </a:xfrm>
        </p:spPr>
        <p:txBody>
          <a:bodyPr anchor="ctr" anchorCtr="0">
            <a:normAutofit/>
          </a:bodyPr>
          <a:lstStyle>
            <a:lvl1pPr marL="0" indent="0">
              <a:buNone/>
              <a:defRPr sz="3200">
                <a:latin typeface="+mj-lt"/>
              </a:defRPr>
            </a:lvl1pPr>
          </a:lstStyle>
          <a:p>
            <a:pPr lvl="0"/>
            <a:r>
              <a:rPr lang="sv-SE"/>
              <a:t>Klicka för att lägga till rubrik</a:t>
            </a:r>
          </a:p>
        </p:txBody>
      </p:sp>
    </p:spTree>
    <p:extLst>
      <p:ext uri="{BB962C8B-B14F-4D97-AF65-F5344CB8AC3E}">
        <p14:creationId xmlns:p14="http://schemas.microsoft.com/office/powerpoint/2010/main" val="3646039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itat plus bild">
    <p:bg>
      <p:bgRef idx="1001">
        <a:schemeClr val="bg1"/>
      </p:bgRef>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E534D5-5D09-4C13-9823-313F3757A7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06239" y="662907"/>
            <a:ext cx="4558029" cy="5393367"/>
          </a:xfrm>
          <a:prstGeom prst="rect">
            <a:avLst/>
          </a:prstGeom>
          <a:noFill/>
        </p:spPr>
      </p:pic>
      <p:sp>
        <p:nvSpPr>
          <p:cNvPr id="2" name="Rubrik 1">
            <a:extLst>
              <a:ext uri="{FF2B5EF4-FFF2-40B4-BE49-F238E27FC236}">
                <a16:creationId xmlns:a16="http://schemas.microsoft.com/office/drawing/2014/main" id="{9242C50C-3921-4265-A6D0-D776A11B5326}"/>
              </a:ext>
            </a:extLst>
          </p:cNvPr>
          <p:cNvSpPr>
            <a:spLocks noGrp="1"/>
          </p:cNvSpPr>
          <p:nvPr>
            <p:ph type="title"/>
          </p:nvPr>
        </p:nvSpPr>
        <p:spPr>
          <a:xfrm>
            <a:off x="7271746" y="1660856"/>
            <a:ext cx="3775264" cy="774990"/>
          </a:xfrm>
        </p:spPr>
        <p:txBody>
          <a:bodyPr anchor="b">
            <a:normAutofit/>
          </a:bodyPr>
          <a:lstStyle>
            <a:lvl1pPr algn="ctr">
              <a:defRPr sz="2800">
                <a:solidFill>
                  <a:srgbClr val="EF6079"/>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3B15D8B6-A320-4CD5-85AC-E62DE3080F0E}"/>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BED5B749-9C82-4B7B-8B5C-6A318A2DA2DA}"/>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D4A33E7-906C-4A1B-9411-14E08E628FD1}"/>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8" name="Platshållare för bild 8">
            <a:extLst>
              <a:ext uri="{FF2B5EF4-FFF2-40B4-BE49-F238E27FC236}">
                <a16:creationId xmlns:a16="http://schemas.microsoft.com/office/drawing/2014/main" id="{65C25D84-4E80-4AA7-9753-D20143E1CF98}"/>
              </a:ext>
            </a:extLst>
          </p:cNvPr>
          <p:cNvSpPr>
            <a:spLocks noGrp="1"/>
          </p:cNvSpPr>
          <p:nvPr>
            <p:ph type="pic" sz="quarter" idx="13"/>
          </p:nvPr>
        </p:nvSpPr>
        <p:spPr>
          <a:xfrm>
            <a:off x="1" y="0"/>
            <a:ext cx="6095999" cy="6858000"/>
          </a:xfrm>
          <a:solidFill>
            <a:schemeClr val="bg1">
              <a:lumMod val="95000"/>
            </a:schemeClr>
          </a:solidFill>
        </p:spPr>
        <p:txBody>
          <a:bodyPr/>
          <a:lstStyle/>
          <a:p>
            <a:r>
              <a:rPr lang="sv-SE"/>
              <a:t>Klicka på ikonen för att lägga till en bild</a:t>
            </a:r>
            <a:endParaRPr lang="en-GB"/>
          </a:p>
        </p:txBody>
      </p:sp>
      <p:sp>
        <p:nvSpPr>
          <p:cNvPr id="10" name="Platshållare för text 9">
            <a:extLst>
              <a:ext uri="{FF2B5EF4-FFF2-40B4-BE49-F238E27FC236}">
                <a16:creationId xmlns:a16="http://schemas.microsoft.com/office/drawing/2014/main" id="{07E2A699-2662-46C6-BC5E-823361581F02}"/>
              </a:ext>
            </a:extLst>
          </p:cNvPr>
          <p:cNvSpPr>
            <a:spLocks noGrp="1"/>
          </p:cNvSpPr>
          <p:nvPr>
            <p:ph type="body" sz="quarter" idx="14" hasCustomPrompt="1"/>
          </p:nvPr>
        </p:nvSpPr>
        <p:spPr>
          <a:xfrm>
            <a:off x="7271745" y="2568514"/>
            <a:ext cx="3775264" cy="1925847"/>
          </a:xfrm>
        </p:spPr>
        <p:txBody>
          <a:bodyPr/>
          <a:lstStyle>
            <a:lvl1pPr marL="0" indent="0" algn="ctr">
              <a:buNone/>
              <a:defRPr>
                <a:solidFill>
                  <a:schemeClr val="tx1"/>
                </a:solidFill>
              </a:defRPr>
            </a:lvl1pPr>
          </a:lstStyle>
          <a:p>
            <a:pPr lvl="0"/>
            <a:r>
              <a:rPr lang="sv-SE"/>
              <a:t>Klicka för att lägga till text</a:t>
            </a:r>
          </a:p>
        </p:txBody>
      </p:sp>
    </p:spTree>
    <p:extLst>
      <p:ext uri="{BB962C8B-B14F-4D97-AF65-F5344CB8AC3E}">
        <p14:creationId xmlns:p14="http://schemas.microsoft.com/office/powerpoint/2010/main" val="1147556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lera boxar med innehåll">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D06F4741-F74C-4DC4-B037-0F6DDCDB2D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48000" y="216693"/>
            <a:ext cx="1180716" cy="321334"/>
          </a:xfrm>
          <a:prstGeom prst="rect">
            <a:avLst/>
          </a:prstGeom>
        </p:spPr>
      </p:pic>
      <p:sp>
        <p:nvSpPr>
          <p:cNvPr id="10" name="Rubrik 1">
            <a:extLst>
              <a:ext uri="{FF2B5EF4-FFF2-40B4-BE49-F238E27FC236}">
                <a16:creationId xmlns:a16="http://schemas.microsoft.com/office/drawing/2014/main" id="{B2D02AC0-AF92-41DC-9B29-B3ACDD9BC435}"/>
              </a:ext>
            </a:extLst>
          </p:cNvPr>
          <p:cNvSpPr>
            <a:spLocks noGrp="1"/>
          </p:cNvSpPr>
          <p:nvPr>
            <p:ph type="title"/>
          </p:nvPr>
        </p:nvSpPr>
        <p:spPr>
          <a:xfrm>
            <a:off x="563435" y="689651"/>
            <a:ext cx="11109383" cy="750023"/>
          </a:xfrm>
          <a:prstGeom prst="rect">
            <a:avLst/>
          </a:prstGeom>
        </p:spPr>
        <p:txBody>
          <a:bodyPr/>
          <a:lstStyle>
            <a:lvl1pPr algn="l">
              <a:defRPr>
                <a:solidFill>
                  <a:schemeClr val="tx1"/>
                </a:solidFill>
              </a:defRPr>
            </a:lvl1pPr>
          </a:lstStyle>
          <a:p>
            <a:r>
              <a:rPr lang="sv-SE"/>
              <a:t>Klicka här för att ändra mall för rubrikformat</a:t>
            </a:r>
          </a:p>
        </p:txBody>
      </p:sp>
      <p:sp>
        <p:nvSpPr>
          <p:cNvPr id="3" name="Rektangel 2">
            <a:extLst>
              <a:ext uri="{FF2B5EF4-FFF2-40B4-BE49-F238E27FC236}">
                <a16:creationId xmlns:a16="http://schemas.microsoft.com/office/drawing/2014/main" id="{4D4E2573-2385-4133-95BA-2945DC7B2E68}"/>
              </a:ext>
            </a:extLst>
          </p:cNvPr>
          <p:cNvSpPr/>
          <p:nvPr userDrawn="1"/>
        </p:nvSpPr>
        <p:spPr>
          <a:xfrm>
            <a:off x="529569" y="1598434"/>
            <a:ext cx="5400566" cy="48885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8F7ECA02-FA46-4CE1-BF23-F7B02F8A83D2}"/>
              </a:ext>
            </a:extLst>
          </p:cNvPr>
          <p:cNvSpPr/>
          <p:nvPr userDrawn="1"/>
        </p:nvSpPr>
        <p:spPr>
          <a:xfrm>
            <a:off x="6287889" y="1591298"/>
            <a:ext cx="5384929" cy="48956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12">
            <a:extLst>
              <a:ext uri="{FF2B5EF4-FFF2-40B4-BE49-F238E27FC236}">
                <a16:creationId xmlns:a16="http://schemas.microsoft.com/office/drawing/2014/main" id="{AE90C507-F606-4145-B322-86A46D13821A}"/>
              </a:ext>
            </a:extLst>
          </p:cNvPr>
          <p:cNvSpPr>
            <a:spLocks noGrp="1"/>
          </p:cNvSpPr>
          <p:nvPr>
            <p:ph type="body" sz="quarter" idx="13" hasCustomPrompt="1"/>
          </p:nvPr>
        </p:nvSpPr>
        <p:spPr>
          <a:xfrm>
            <a:off x="726120" y="1810767"/>
            <a:ext cx="5012943" cy="288925"/>
          </a:xfrm>
        </p:spPr>
        <p:txBody>
          <a:bodyPr/>
          <a:lstStyle>
            <a:lvl1pPr marL="0" indent="0">
              <a:buFontTx/>
              <a:buNone/>
              <a:defRPr/>
            </a:lvl1pPr>
          </a:lstStyle>
          <a:p>
            <a:pPr lvl="0"/>
            <a:r>
              <a:rPr lang="sv-SE"/>
              <a:t>Rubrik</a:t>
            </a:r>
          </a:p>
        </p:txBody>
      </p:sp>
      <p:sp>
        <p:nvSpPr>
          <p:cNvPr id="14" name="Platshållare för text 12">
            <a:extLst>
              <a:ext uri="{FF2B5EF4-FFF2-40B4-BE49-F238E27FC236}">
                <a16:creationId xmlns:a16="http://schemas.microsoft.com/office/drawing/2014/main" id="{75FCF1D2-1D02-4700-91B4-6B00599253B4}"/>
              </a:ext>
            </a:extLst>
          </p:cNvPr>
          <p:cNvSpPr>
            <a:spLocks noGrp="1"/>
          </p:cNvSpPr>
          <p:nvPr>
            <p:ph type="body" sz="quarter" idx="14" hasCustomPrompt="1"/>
          </p:nvPr>
        </p:nvSpPr>
        <p:spPr>
          <a:xfrm>
            <a:off x="6497956" y="1810767"/>
            <a:ext cx="4967924" cy="288925"/>
          </a:xfrm>
        </p:spPr>
        <p:txBody>
          <a:bodyPr/>
          <a:lstStyle>
            <a:lvl1pPr marL="0" indent="0">
              <a:buFontTx/>
              <a:buNone/>
              <a:defRPr/>
            </a:lvl1pPr>
          </a:lstStyle>
          <a:p>
            <a:pPr lvl="0"/>
            <a:r>
              <a:rPr lang="sv-SE"/>
              <a:t>Rubrik</a:t>
            </a:r>
          </a:p>
        </p:txBody>
      </p:sp>
      <p:sp>
        <p:nvSpPr>
          <p:cNvPr id="16" name="Platshållare för bild 15">
            <a:extLst>
              <a:ext uri="{FF2B5EF4-FFF2-40B4-BE49-F238E27FC236}">
                <a16:creationId xmlns:a16="http://schemas.microsoft.com/office/drawing/2014/main" id="{D21C5C9E-EB8A-4A96-B036-152ED6FDF4E0}"/>
              </a:ext>
            </a:extLst>
          </p:cNvPr>
          <p:cNvSpPr>
            <a:spLocks noGrp="1"/>
          </p:cNvSpPr>
          <p:nvPr>
            <p:ph type="pic" sz="quarter" idx="15" hasCustomPrompt="1"/>
          </p:nvPr>
        </p:nvSpPr>
        <p:spPr>
          <a:xfrm>
            <a:off x="726120" y="2312025"/>
            <a:ext cx="1375016" cy="1811226"/>
          </a:xfrm>
        </p:spPr>
        <p:txBody>
          <a:bodyPr>
            <a:normAutofit/>
          </a:bodyPr>
          <a:lstStyle>
            <a:lvl1pPr>
              <a:defRPr sz="1400"/>
            </a:lvl1pPr>
          </a:lstStyle>
          <a:p>
            <a:r>
              <a:rPr lang="sv-SE"/>
              <a:t>Klicka för att infoga bild</a:t>
            </a:r>
          </a:p>
        </p:txBody>
      </p:sp>
      <p:sp>
        <p:nvSpPr>
          <p:cNvPr id="18" name="Platshållare för text 17">
            <a:extLst>
              <a:ext uri="{FF2B5EF4-FFF2-40B4-BE49-F238E27FC236}">
                <a16:creationId xmlns:a16="http://schemas.microsoft.com/office/drawing/2014/main" id="{214C3A02-D527-4B6B-A57F-DB859C60276D}"/>
              </a:ext>
            </a:extLst>
          </p:cNvPr>
          <p:cNvSpPr>
            <a:spLocks noGrp="1"/>
          </p:cNvSpPr>
          <p:nvPr>
            <p:ph type="body" sz="quarter" idx="16" hasCustomPrompt="1"/>
          </p:nvPr>
        </p:nvSpPr>
        <p:spPr>
          <a:xfrm>
            <a:off x="2291649" y="2312025"/>
            <a:ext cx="3447413" cy="1811226"/>
          </a:xfrm>
        </p:spPr>
        <p:txBody>
          <a:bodyPr>
            <a:normAutofit/>
          </a:bodyPr>
          <a:lstStyle>
            <a:lvl1pPr marL="0" indent="0">
              <a:buFontTx/>
              <a:buNone/>
              <a:defRPr sz="1600"/>
            </a:lvl1pPr>
          </a:lstStyle>
          <a:p>
            <a:pPr lvl="0"/>
            <a:r>
              <a:rPr lang="sv-SE"/>
              <a:t>Klicka för att infoga text</a:t>
            </a:r>
          </a:p>
        </p:txBody>
      </p:sp>
      <p:sp>
        <p:nvSpPr>
          <p:cNvPr id="19" name="Platshållare för bild 15">
            <a:extLst>
              <a:ext uri="{FF2B5EF4-FFF2-40B4-BE49-F238E27FC236}">
                <a16:creationId xmlns:a16="http://schemas.microsoft.com/office/drawing/2014/main" id="{336DECC7-6A3B-4622-B98A-35E46BCC8D71}"/>
              </a:ext>
            </a:extLst>
          </p:cNvPr>
          <p:cNvSpPr>
            <a:spLocks noGrp="1"/>
          </p:cNvSpPr>
          <p:nvPr>
            <p:ph type="pic" sz="quarter" idx="17" hasCustomPrompt="1"/>
          </p:nvPr>
        </p:nvSpPr>
        <p:spPr>
          <a:xfrm>
            <a:off x="726120" y="4296944"/>
            <a:ext cx="1375016" cy="1871403"/>
          </a:xfrm>
        </p:spPr>
        <p:txBody>
          <a:bodyPr>
            <a:normAutofit/>
          </a:bodyPr>
          <a:lstStyle>
            <a:lvl1pPr>
              <a:defRPr sz="1400"/>
            </a:lvl1pPr>
          </a:lstStyle>
          <a:p>
            <a:r>
              <a:rPr lang="sv-SE"/>
              <a:t>Klicka för att infoga bild</a:t>
            </a:r>
          </a:p>
        </p:txBody>
      </p:sp>
      <p:sp>
        <p:nvSpPr>
          <p:cNvPr id="20" name="Platshållare för text 17">
            <a:extLst>
              <a:ext uri="{FF2B5EF4-FFF2-40B4-BE49-F238E27FC236}">
                <a16:creationId xmlns:a16="http://schemas.microsoft.com/office/drawing/2014/main" id="{A0E4BE3A-AF76-4AC6-93F5-860A367C7C5D}"/>
              </a:ext>
            </a:extLst>
          </p:cNvPr>
          <p:cNvSpPr>
            <a:spLocks noGrp="1"/>
          </p:cNvSpPr>
          <p:nvPr>
            <p:ph type="body" sz="quarter" idx="18" hasCustomPrompt="1"/>
          </p:nvPr>
        </p:nvSpPr>
        <p:spPr>
          <a:xfrm>
            <a:off x="2313657" y="4296945"/>
            <a:ext cx="3447412" cy="1871404"/>
          </a:xfrm>
        </p:spPr>
        <p:txBody>
          <a:bodyPr>
            <a:normAutofit/>
          </a:bodyPr>
          <a:lstStyle>
            <a:lvl1pPr marL="0" indent="0">
              <a:buFontTx/>
              <a:buNone/>
              <a:defRPr sz="1600"/>
            </a:lvl1pPr>
          </a:lstStyle>
          <a:p>
            <a:pPr lvl="0"/>
            <a:r>
              <a:rPr lang="sv-SE"/>
              <a:t>Klicka för att infoga text</a:t>
            </a:r>
          </a:p>
        </p:txBody>
      </p:sp>
      <p:sp>
        <p:nvSpPr>
          <p:cNvPr id="21" name="Platshållare för bild 15">
            <a:extLst>
              <a:ext uri="{FF2B5EF4-FFF2-40B4-BE49-F238E27FC236}">
                <a16:creationId xmlns:a16="http://schemas.microsoft.com/office/drawing/2014/main" id="{B4B51AEC-581D-4538-9FA1-198F5285AA0B}"/>
              </a:ext>
            </a:extLst>
          </p:cNvPr>
          <p:cNvSpPr>
            <a:spLocks noGrp="1"/>
          </p:cNvSpPr>
          <p:nvPr>
            <p:ph type="pic" sz="quarter" idx="19" hasCustomPrompt="1"/>
          </p:nvPr>
        </p:nvSpPr>
        <p:spPr>
          <a:xfrm>
            <a:off x="6500410" y="4296945"/>
            <a:ext cx="1375016" cy="1889608"/>
          </a:xfrm>
        </p:spPr>
        <p:txBody>
          <a:bodyPr>
            <a:normAutofit/>
          </a:bodyPr>
          <a:lstStyle>
            <a:lvl1pPr>
              <a:defRPr sz="1400"/>
            </a:lvl1pPr>
          </a:lstStyle>
          <a:p>
            <a:r>
              <a:rPr lang="sv-SE"/>
              <a:t>Klicka för att infoga bild</a:t>
            </a:r>
          </a:p>
        </p:txBody>
      </p:sp>
      <p:sp>
        <p:nvSpPr>
          <p:cNvPr id="22" name="Platshållare för text 17">
            <a:extLst>
              <a:ext uri="{FF2B5EF4-FFF2-40B4-BE49-F238E27FC236}">
                <a16:creationId xmlns:a16="http://schemas.microsoft.com/office/drawing/2014/main" id="{6B9D0233-77F1-4E07-ACD8-1F6BD6F91E36}"/>
              </a:ext>
            </a:extLst>
          </p:cNvPr>
          <p:cNvSpPr>
            <a:spLocks noGrp="1"/>
          </p:cNvSpPr>
          <p:nvPr>
            <p:ph type="body" sz="quarter" idx="20" hasCustomPrompt="1"/>
          </p:nvPr>
        </p:nvSpPr>
        <p:spPr>
          <a:xfrm>
            <a:off x="8065940" y="4296945"/>
            <a:ext cx="3399940" cy="1871402"/>
          </a:xfrm>
        </p:spPr>
        <p:txBody>
          <a:bodyPr>
            <a:normAutofit/>
          </a:bodyPr>
          <a:lstStyle>
            <a:lvl1pPr marL="0" indent="0">
              <a:buFontTx/>
              <a:buNone/>
              <a:defRPr sz="1600"/>
            </a:lvl1pPr>
          </a:lstStyle>
          <a:p>
            <a:pPr lvl="0"/>
            <a:r>
              <a:rPr lang="sv-SE"/>
              <a:t>Klicka för att infoga text</a:t>
            </a:r>
          </a:p>
        </p:txBody>
      </p:sp>
      <p:sp>
        <p:nvSpPr>
          <p:cNvPr id="23" name="Platshållare för bild 15">
            <a:extLst>
              <a:ext uri="{FF2B5EF4-FFF2-40B4-BE49-F238E27FC236}">
                <a16:creationId xmlns:a16="http://schemas.microsoft.com/office/drawing/2014/main" id="{453A415E-724F-453F-B7F4-58E757969E82}"/>
              </a:ext>
            </a:extLst>
          </p:cNvPr>
          <p:cNvSpPr>
            <a:spLocks noGrp="1"/>
          </p:cNvSpPr>
          <p:nvPr>
            <p:ph type="pic" sz="quarter" idx="21" hasCustomPrompt="1"/>
          </p:nvPr>
        </p:nvSpPr>
        <p:spPr>
          <a:xfrm>
            <a:off x="6500410" y="2312025"/>
            <a:ext cx="1375016" cy="1811226"/>
          </a:xfrm>
        </p:spPr>
        <p:txBody>
          <a:bodyPr>
            <a:normAutofit/>
          </a:bodyPr>
          <a:lstStyle>
            <a:lvl1pPr>
              <a:defRPr sz="1400"/>
            </a:lvl1pPr>
          </a:lstStyle>
          <a:p>
            <a:r>
              <a:rPr lang="sv-SE"/>
              <a:t>Klicka för att infoga bild</a:t>
            </a:r>
          </a:p>
        </p:txBody>
      </p:sp>
      <p:sp>
        <p:nvSpPr>
          <p:cNvPr id="24" name="Platshållare för text 17">
            <a:extLst>
              <a:ext uri="{FF2B5EF4-FFF2-40B4-BE49-F238E27FC236}">
                <a16:creationId xmlns:a16="http://schemas.microsoft.com/office/drawing/2014/main" id="{B535E3C7-FBEF-4305-8DAE-3B8AC7ECEA9B}"/>
              </a:ext>
            </a:extLst>
          </p:cNvPr>
          <p:cNvSpPr>
            <a:spLocks noGrp="1"/>
          </p:cNvSpPr>
          <p:nvPr>
            <p:ph type="body" sz="quarter" idx="22" hasCustomPrompt="1"/>
          </p:nvPr>
        </p:nvSpPr>
        <p:spPr>
          <a:xfrm>
            <a:off x="8065940" y="2312025"/>
            <a:ext cx="3399940" cy="1811226"/>
          </a:xfrm>
        </p:spPr>
        <p:txBody>
          <a:bodyPr>
            <a:normAutofit/>
          </a:bodyPr>
          <a:lstStyle>
            <a:lvl1pPr marL="0" indent="0">
              <a:buFontTx/>
              <a:buNone/>
              <a:defRPr sz="1600"/>
            </a:lvl1pPr>
          </a:lstStyle>
          <a:p>
            <a:pPr lvl="0"/>
            <a:r>
              <a:rPr lang="sv-SE"/>
              <a:t>Klicka för att infoga text</a:t>
            </a:r>
          </a:p>
        </p:txBody>
      </p:sp>
      <p:sp>
        <p:nvSpPr>
          <p:cNvPr id="25" name="Platshållare för datum 2">
            <a:extLst>
              <a:ext uri="{FF2B5EF4-FFF2-40B4-BE49-F238E27FC236}">
                <a16:creationId xmlns:a16="http://schemas.microsoft.com/office/drawing/2014/main" id="{2DCAF4F9-8FB8-4343-9C1E-E4AC7044711D}"/>
              </a:ext>
            </a:extLst>
          </p:cNvPr>
          <p:cNvSpPr>
            <a:spLocks noGrp="1"/>
          </p:cNvSpPr>
          <p:nvPr>
            <p:ph type="dt" sz="half" idx="10"/>
          </p:nvPr>
        </p:nvSpPr>
        <p:spPr>
          <a:xfrm>
            <a:off x="371475" y="6486976"/>
            <a:ext cx="2743200" cy="365125"/>
          </a:xfrm>
        </p:spPr>
        <p:txBody>
          <a:bodyPr/>
          <a:lstStyle/>
          <a:p>
            <a:fld id="{11CE830F-2306-4803-B051-0E5C6D9E1550}" type="datetimeFigureOut">
              <a:rPr lang="en-GB" smtClean="0"/>
              <a:pPr/>
              <a:t>19/01/2024</a:t>
            </a:fld>
            <a:endParaRPr lang="en-GB"/>
          </a:p>
        </p:txBody>
      </p:sp>
      <p:sp>
        <p:nvSpPr>
          <p:cNvPr id="26" name="Platshållare för sidfot 3">
            <a:extLst>
              <a:ext uri="{FF2B5EF4-FFF2-40B4-BE49-F238E27FC236}">
                <a16:creationId xmlns:a16="http://schemas.microsoft.com/office/drawing/2014/main" id="{6B66F822-B724-467E-883D-F2542FCCE443}"/>
              </a:ext>
            </a:extLst>
          </p:cNvPr>
          <p:cNvSpPr>
            <a:spLocks noGrp="1"/>
          </p:cNvSpPr>
          <p:nvPr>
            <p:ph type="ftr" sz="quarter" idx="11"/>
          </p:nvPr>
        </p:nvSpPr>
        <p:spPr>
          <a:xfrm>
            <a:off x="4038600" y="6486976"/>
            <a:ext cx="4114800" cy="365125"/>
          </a:xfrm>
        </p:spPr>
        <p:txBody>
          <a:bodyPr/>
          <a:lstStyle/>
          <a:p>
            <a:endParaRPr lang="en-GB"/>
          </a:p>
        </p:txBody>
      </p:sp>
      <p:sp>
        <p:nvSpPr>
          <p:cNvPr id="27" name="Platshållare för bildnummer 4">
            <a:extLst>
              <a:ext uri="{FF2B5EF4-FFF2-40B4-BE49-F238E27FC236}">
                <a16:creationId xmlns:a16="http://schemas.microsoft.com/office/drawing/2014/main" id="{B36C3FEA-CE2A-4C3C-8154-99FB6B9EFE77}"/>
              </a:ext>
            </a:extLst>
          </p:cNvPr>
          <p:cNvSpPr>
            <a:spLocks noGrp="1"/>
          </p:cNvSpPr>
          <p:nvPr>
            <p:ph type="sldNum" sz="quarter" idx="12"/>
          </p:nvPr>
        </p:nvSpPr>
        <p:spPr>
          <a:xfrm>
            <a:off x="9077325" y="6486976"/>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2345267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ar + bild">
    <p:bg>
      <p:bgRef idx="1001">
        <a:schemeClr val="bg1"/>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1" name="Rektangel 10">
            <a:extLst>
              <a:ext uri="{FF2B5EF4-FFF2-40B4-BE49-F238E27FC236}">
                <a16:creationId xmlns:a16="http://schemas.microsoft.com/office/drawing/2014/main" id="{62CFDB58-804D-43AB-9C10-5B5ABD7B3052}"/>
              </a:ext>
            </a:extLst>
          </p:cNvPr>
          <p:cNvSpPr/>
          <p:nvPr userDrawn="1"/>
        </p:nvSpPr>
        <p:spPr>
          <a:xfrm>
            <a:off x="6280710" y="1457276"/>
            <a:ext cx="5526089" cy="19966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12" name="Rektangel 11">
            <a:extLst>
              <a:ext uri="{FF2B5EF4-FFF2-40B4-BE49-F238E27FC236}">
                <a16:creationId xmlns:a16="http://schemas.microsoft.com/office/drawing/2014/main" id="{A51AD93E-08A0-4D73-A5CA-CA584F8A224D}"/>
              </a:ext>
            </a:extLst>
          </p:cNvPr>
          <p:cNvSpPr/>
          <p:nvPr userDrawn="1"/>
        </p:nvSpPr>
        <p:spPr>
          <a:xfrm>
            <a:off x="371474" y="1457276"/>
            <a:ext cx="5548643" cy="5029700"/>
          </a:xfrm>
          <a:prstGeom prst="rect">
            <a:avLst/>
          </a:prstGeom>
          <a:solidFill>
            <a:srgbClr val="FAD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6" name="Platshållare för bild 5">
            <a:extLst>
              <a:ext uri="{FF2B5EF4-FFF2-40B4-BE49-F238E27FC236}">
                <a16:creationId xmlns:a16="http://schemas.microsoft.com/office/drawing/2014/main" id="{7223031D-A84F-4466-AAD8-4879163A1269}"/>
              </a:ext>
            </a:extLst>
          </p:cNvPr>
          <p:cNvSpPr>
            <a:spLocks noGrp="1"/>
          </p:cNvSpPr>
          <p:nvPr>
            <p:ph type="pic" sz="quarter" idx="13"/>
          </p:nvPr>
        </p:nvSpPr>
        <p:spPr>
          <a:xfrm>
            <a:off x="6280710" y="3592125"/>
            <a:ext cx="5517263" cy="2894851"/>
          </a:xfrm>
        </p:spPr>
        <p:txBody>
          <a:bodyPr/>
          <a:lstStyle>
            <a:lvl1pPr marL="0" indent="0">
              <a:buFontTx/>
              <a:buNone/>
              <a:defRPr/>
            </a:lvl1pPr>
          </a:lstStyle>
          <a:p>
            <a:endParaRPr lang="sv-SE"/>
          </a:p>
        </p:txBody>
      </p:sp>
      <p:sp>
        <p:nvSpPr>
          <p:cNvPr id="10" name="Platshållare för text 9">
            <a:extLst>
              <a:ext uri="{FF2B5EF4-FFF2-40B4-BE49-F238E27FC236}">
                <a16:creationId xmlns:a16="http://schemas.microsoft.com/office/drawing/2014/main" id="{2451851D-B39D-4EA5-AA07-8039601AA74B}"/>
              </a:ext>
            </a:extLst>
          </p:cNvPr>
          <p:cNvSpPr>
            <a:spLocks noGrp="1"/>
          </p:cNvSpPr>
          <p:nvPr>
            <p:ph type="body" sz="quarter" idx="15"/>
          </p:nvPr>
        </p:nvSpPr>
        <p:spPr>
          <a:xfrm>
            <a:off x="550987" y="1641507"/>
            <a:ext cx="5200107" cy="471487"/>
          </a:xfrm>
        </p:spPr>
        <p:txBody>
          <a:bodyPr/>
          <a:lstStyle>
            <a:lvl1pPr marL="0" indent="0">
              <a:buFontTx/>
              <a:buNone/>
              <a:defRPr b="1"/>
            </a:lvl1pPr>
          </a:lstStyle>
          <a:p>
            <a:pPr lvl="0"/>
            <a:r>
              <a:rPr lang="sv-SE"/>
              <a:t>Klicka här för att ändra format på bakgrundstexten</a:t>
            </a:r>
          </a:p>
        </p:txBody>
      </p:sp>
      <p:sp>
        <p:nvSpPr>
          <p:cNvPr id="26" name="Platshållare för text 9">
            <a:extLst>
              <a:ext uri="{FF2B5EF4-FFF2-40B4-BE49-F238E27FC236}">
                <a16:creationId xmlns:a16="http://schemas.microsoft.com/office/drawing/2014/main" id="{FED21DB7-8F33-4241-B9EC-2AB7042DF2A9}"/>
              </a:ext>
            </a:extLst>
          </p:cNvPr>
          <p:cNvSpPr>
            <a:spLocks noGrp="1"/>
          </p:cNvSpPr>
          <p:nvPr>
            <p:ph type="body" sz="quarter" idx="16"/>
          </p:nvPr>
        </p:nvSpPr>
        <p:spPr>
          <a:xfrm>
            <a:off x="6415830" y="1641508"/>
            <a:ext cx="5275265" cy="471486"/>
          </a:xfrm>
        </p:spPr>
        <p:txBody>
          <a:bodyPr/>
          <a:lstStyle>
            <a:lvl1pPr marL="0" indent="0">
              <a:buFontTx/>
              <a:buNone/>
              <a:defRPr b="1"/>
            </a:lvl1pPr>
          </a:lstStyle>
          <a:p>
            <a:pPr lvl="0"/>
            <a:r>
              <a:rPr lang="sv-SE"/>
              <a:t>Klicka här för att ändra format på bakgrundstexten</a:t>
            </a:r>
          </a:p>
        </p:txBody>
      </p:sp>
      <p:sp>
        <p:nvSpPr>
          <p:cNvPr id="28" name="Platshållare för text 27">
            <a:extLst>
              <a:ext uri="{FF2B5EF4-FFF2-40B4-BE49-F238E27FC236}">
                <a16:creationId xmlns:a16="http://schemas.microsoft.com/office/drawing/2014/main" id="{544DE906-EACB-4F47-A246-858424FB2E79}"/>
              </a:ext>
            </a:extLst>
          </p:cNvPr>
          <p:cNvSpPr>
            <a:spLocks noGrp="1"/>
          </p:cNvSpPr>
          <p:nvPr>
            <p:ph type="body" sz="quarter" idx="17"/>
          </p:nvPr>
        </p:nvSpPr>
        <p:spPr>
          <a:xfrm>
            <a:off x="550988" y="2261710"/>
            <a:ext cx="5200106" cy="4054869"/>
          </a:xfrm>
        </p:spPr>
        <p:txBody>
          <a:bodyPr/>
          <a:lstStyle/>
          <a:p>
            <a:pPr lvl="0"/>
            <a:r>
              <a:rPr lang="sv-SE"/>
              <a:t>Klicka här för att ändra format på bakgrundstexten</a:t>
            </a:r>
          </a:p>
        </p:txBody>
      </p:sp>
      <p:sp>
        <p:nvSpPr>
          <p:cNvPr id="29" name="Platshållare för text 27">
            <a:extLst>
              <a:ext uri="{FF2B5EF4-FFF2-40B4-BE49-F238E27FC236}">
                <a16:creationId xmlns:a16="http://schemas.microsoft.com/office/drawing/2014/main" id="{B16EADBD-8E89-4CA6-B583-D54B8CBDD47A}"/>
              </a:ext>
            </a:extLst>
          </p:cNvPr>
          <p:cNvSpPr>
            <a:spLocks noGrp="1"/>
          </p:cNvSpPr>
          <p:nvPr>
            <p:ph type="body" sz="quarter" idx="18"/>
          </p:nvPr>
        </p:nvSpPr>
        <p:spPr>
          <a:xfrm>
            <a:off x="6415831" y="2261710"/>
            <a:ext cx="5275264" cy="1025038"/>
          </a:xfrm>
        </p:spPr>
        <p:txBody>
          <a:bodyPr/>
          <a:lstStyle>
            <a:lvl1pPr marL="0" indent="0">
              <a:buFontTx/>
              <a:buNone/>
              <a:defRPr/>
            </a:lvl1pPr>
          </a:lstStyle>
          <a:p>
            <a:pPr lvl="0"/>
            <a:r>
              <a:rPr lang="sv-SE"/>
              <a:t>Klicka här för att ändra format på bakgrundstexten</a:t>
            </a:r>
          </a:p>
        </p:txBody>
      </p:sp>
      <p:sp>
        <p:nvSpPr>
          <p:cNvPr id="31" name="Platshållare för text 30">
            <a:extLst>
              <a:ext uri="{FF2B5EF4-FFF2-40B4-BE49-F238E27FC236}">
                <a16:creationId xmlns:a16="http://schemas.microsoft.com/office/drawing/2014/main" id="{D434BBB9-86C4-4A7E-A091-5BE8572E854B}"/>
              </a:ext>
            </a:extLst>
          </p:cNvPr>
          <p:cNvSpPr>
            <a:spLocks noGrp="1"/>
          </p:cNvSpPr>
          <p:nvPr>
            <p:ph type="body" sz="quarter" idx="19"/>
          </p:nvPr>
        </p:nvSpPr>
        <p:spPr>
          <a:xfrm>
            <a:off x="394232" y="665242"/>
            <a:ext cx="11403941" cy="647617"/>
          </a:xfrm>
        </p:spPr>
        <p:txBody>
          <a:bodyPr anchor="b"/>
          <a:lstStyle>
            <a:lvl1pPr marL="0" indent="0">
              <a:buFontTx/>
              <a:buNone/>
              <a:defRPr sz="3200">
                <a:latin typeface="+mj-lt"/>
              </a:defRPr>
            </a:lvl1pPr>
          </a:lstStyle>
          <a:p>
            <a:pPr lvl="0"/>
            <a:r>
              <a:rPr lang="sv-SE"/>
              <a:t>Klicka här för att ändra format på bakgrundstexten</a:t>
            </a:r>
          </a:p>
          <a:p>
            <a:pPr lvl="1"/>
            <a:endParaRPr lang="sv-SE"/>
          </a:p>
        </p:txBody>
      </p:sp>
    </p:spTree>
    <p:extLst>
      <p:ext uri="{BB962C8B-B14F-4D97-AF65-F5344CB8AC3E}">
        <p14:creationId xmlns:p14="http://schemas.microsoft.com/office/powerpoint/2010/main" val="3800761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 textrutor">
    <p:bg>
      <p:bgPr>
        <a:solidFill>
          <a:srgbClr val="ECEAE6"/>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C104BD6-9267-4ECD-A3BF-3DD6F4A8EE2A}"/>
              </a:ext>
            </a:extLst>
          </p:cNvPr>
          <p:cNvSpPr>
            <a:spLocks noGrp="1"/>
          </p:cNvSpPr>
          <p:nvPr>
            <p:ph type="dt" sz="half" idx="10"/>
          </p:nvPr>
        </p:nvSpPr>
        <p:spPr/>
        <p:txBody>
          <a:bodyPr/>
          <a:lstStyle/>
          <a:p>
            <a:fld id="{11CE830F-2306-4803-B051-0E5C6D9E1550}" type="datetimeFigureOut">
              <a:rPr lang="en-GB" smtClean="0"/>
              <a:pPr/>
              <a:t>19/01/2024</a:t>
            </a:fld>
            <a:endParaRPr lang="en-GB"/>
          </a:p>
        </p:txBody>
      </p:sp>
      <p:sp>
        <p:nvSpPr>
          <p:cNvPr id="4" name="Platshållare för sidfot 3">
            <a:extLst>
              <a:ext uri="{FF2B5EF4-FFF2-40B4-BE49-F238E27FC236}">
                <a16:creationId xmlns:a16="http://schemas.microsoft.com/office/drawing/2014/main" id="{A953A51A-575F-4595-A145-20953D8DE4D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D90AD06A-79A7-4E60-8970-390B99ED4044}"/>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9" name="Platshållare för bild 6">
            <a:extLst>
              <a:ext uri="{FF2B5EF4-FFF2-40B4-BE49-F238E27FC236}">
                <a16:creationId xmlns:a16="http://schemas.microsoft.com/office/drawing/2014/main" id="{1880FE12-00C7-4164-BD61-584C39AE9507}"/>
              </a:ext>
            </a:extLst>
          </p:cNvPr>
          <p:cNvSpPr>
            <a:spLocks noGrp="1"/>
          </p:cNvSpPr>
          <p:nvPr>
            <p:ph type="pic" sz="quarter" idx="20"/>
          </p:nvPr>
        </p:nvSpPr>
        <p:spPr>
          <a:xfrm>
            <a:off x="1808049" y="1074217"/>
            <a:ext cx="2743199" cy="2410690"/>
          </a:xfrm>
        </p:spPr>
        <p:txBody>
          <a:bodyPr/>
          <a:lstStyle/>
          <a:p>
            <a:r>
              <a:rPr lang="sv-SE"/>
              <a:t>Klicka på ikonen för att lägga till en bild</a:t>
            </a:r>
            <a:endParaRPr lang="en-GB"/>
          </a:p>
        </p:txBody>
      </p:sp>
      <p:sp>
        <p:nvSpPr>
          <p:cNvPr id="20" name="Platshållare för text 11">
            <a:extLst>
              <a:ext uri="{FF2B5EF4-FFF2-40B4-BE49-F238E27FC236}">
                <a16:creationId xmlns:a16="http://schemas.microsoft.com/office/drawing/2014/main" id="{B5DB5F1E-15C2-4003-9748-EC0915D5AD64}"/>
              </a:ext>
            </a:extLst>
          </p:cNvPr>
          <p:cNvSpPr>
            <a:spLocks noGrp="1"/>
          </p:cNvSpPr>
          <p:nvPr>
            <p:ph type="body" sz="quarter" idx="21"/>
          </p:nvPr>
        </p:nvSpPr>
        <p:spPr>
          <a:xfrm>
            <a:off x="1808046"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1" name="Platshållare för bild 6">
            <a:extLst>
              <a:ext uri="{FF2B5EF4-FFF2-40B4-BE49-F238E27FC236}">
                <a16:creationId xmlns:a16="http://schemas.microsoft.com/office/drawing/2014/main" id="{EC0700A8-8627-4510-B7CB-89E0B50ED817}"/>
              </a:ext>
            </a:extLst>
          </p:cNvPr>
          <p:cNvSpPr>
            <a:spLocks noGrp="1"/>
          </p:cNvSpPr>
          <p:nvPr>
            <p:ph type="pic" sz="quarter" idx="22"/>
          </p:nvPr>
        </p:nvSpPr>
        <p:spPr>
          <a:xfrm>
            <a:off x="4724400" y="1074216"/>
            <a:ext cx="2743199" cy="2410691"/>
          </a:xfrm>
        </p:spPr>
        <p:txBody>
          <a:bodyPr/>
          <a:lstStyle/>
          <a:p>
            <a:r>
              <a:rPr lang="sv-SE"/>
              <a:t>Klicka på ikonen för att lägga till en bild</a:t>
            </a:r>
            <a:endParaRPr lang="en-GB"/>
          </a:p>
        </p:txBody>
      </p:sp>
      <p:sp>
        <p:nvSpPr>
          <p:cNvPr id="22" name="Platshållare för text 11">
            <a:extLst>
              <a:ext uri="{FF2B5EF4-FFF2-40B4-BE49-F238E27FC236}">
                <a16:creationId xmlns:a16="http://schemas.microsoft.com/office/drawing/2014/main" id="{78BF09B7-7468-47C0-80CE-D5D6DD43DD25}"/>
              </a:ext>
            </a:extLst>
          </p:cNvPr>
          <p:cNvSpPr>
            <a:spLocks noGrp="1"/>
          </p:cNvSpPr>
          <p:nvPr>
            <p:ph type="body" sz="quarter" idx="23"/>
          </p:nvPr>
        </p:nvSpPr>
        <p:spPr>
          <a:xfrm>
            <a:off x="4724398"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
        <p:nvSpPr>
          <p:cNvPr id="23" name="Platshållare för bild 6">
            <a:extLst>
              <a:ext uri="{FF2B5EF4-FFF2-40B4-BE49-F238E27FC236}">
                <a16:creationId xmlns:a16="http://schemas.microsoft.com/office/drawing/2014/main" id="{A8D3344C-6E0E-473A-A574-F5B53E0EB230}"/>
              </a:ext>
            </a:extLst>
          </p:cNvPr>
          <p:cNvSpPr>
            <a:spLocks noGrp="1"/>
          </p:cNvSpPr>
          <p:nvPr>
            <p:ph type="pic" sz="quarter" idx="24"/>
          </p:nvPr>
        </p:nvSpPr>
        <p:spPr>
          <a:xfrm>
            <a:off x="7640750" y="1074215"/>
            <a:ext cx="2743199" cy="2410692"/>
          </a:xfrm>
        </p:spPr>
        <p:txBody>
          <a:bodyPr/>
          <a:lstStyle/>
          <a:p>
            <a:r>
              <a:rPr lang="sv-SE"/>
              <a:t>Klicka på ikonen för att lägga till en bild</a:t>
            </a:r>
            <a:endParaRPr lang="en-GB"/>
          </a:p>
        </p:txBody>
      </p:sp>
      <p:sp>
        <p:nvSpPr>
          <p:cNvPr id="24" name="Platshållare för text 11">
            <a:extLst>
              <a:ext uri="{FF2B5EF4-FFF2-40B4-BE49-F238E27FC236}">
                <a16:creationId xmlns:a16="http://schemas.microsoft.com/office/drawing/2014/main" id="{2D7F7D37-D228-41CA-8D08-4201F0A717FD}"/>
              </a:ext>
            </a:extLst>
          </p:cNvPr>
          <p:cNvSpPr>
            <a:spLocks noGrp="1"/>
          </p:cNvSpPr>
          <p:nvPr>
            <p:ph type="body" sz="quarter" idx="25"/>
          </p:nvPr>
        </p:nvSpPr>
        <p:spPr>
          <a:xfrm>
            <a:off x="7640750" y="3631127"/>
            <a:ext cx="2743199" cy="2410692"/>
          </a:xfrm>
          <a:noFill/>
        </p:spPr>
        <p:txBody>
          <a:bodyPr lIns="90000" tIns="90000" rIns="90000" bIns="90000">
            <a:normAutofit/>
          </a:bodyPr>
          <a:lstStyle>
            <a:lvl1pPr marL="0" indent="0">
              <a:buNone/>
              <a:defRPr sz="14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sv-SE"/>
              <a:t>Klicka här för att ändra format på bakgrundstexten</a:t>
            </a:r>
          </a:p>
        </p:txBody>
      </p:sp>
    </p:spTree>
    <p:extLst>
      <p:ext uri="{BB962C8B-B14F-4D97-AF65-F5344CB8AC3E}">
        <p14:creationId xmlns:p14="http://schemas.microsoft.com/office/powerpoint/2010/main" val="24664172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spTree>
    <p:extLst>
      <p:ext uri="{BB962C8B-B14F-4D97-AF65-F5344CB8AC3E}">
        <p14:creationId xmlns:p14="http://schemas.microsoft.com/office/powerpoint/2010/main" val="19115333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a:p>
        </p:txBody>
      </p:sp>
      <p:sp>
        <p:nvSpPr>
          <p:cNvPr id="3" name="Picture Placeholder 2"/>
          <p:cNvSpPr>
            <a:spLocks noGrp="1" noChangeAspect="1"/>
          </p:cNvSpPr>
          <p:nvPr>
            <p:ph type="pic" idx="1"/>
          </p:nvPr>
        </p:nvSpPr>
        <p:spPr>
          <a:xfrm>
            <a:off x="5183188" y="457201"/>
            <a:ext cx="6172200"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pPr>
              <a:buClr>
                <a:srgbClr val="41B6E6"/>
              </a:buCl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buClr>
                <a:srgbClr val="41B6E6"/>
              </a:buCl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buClr>
                <a:srgbClr val="41B6E6"/>
              </a:buClr>
              <a:defRPr/>
            </a:pPr>
            <a:fld id="{16580683-D478-41D3-A216-65C4E5FD8DCB}" type="slidenum">
              <a:rPr lang="en-US" smtClean="0">
                <a:solidFill>
                  <a:prstClr val="black">
                    <a:tint val="75000"/>
                  </a:prstClr>
                </a:solidFill>
              </a:rPr>
              <a:pPr>
                <a:buClr>
                  <a:srgbClr val="41B6E6"/>
                </a:buClr>
                <a:defRPr/>
              </a:pPr>
              <a:t>‹#›</a:t>
            </a:fld>
            <a:endParaRPr lang="en-US">
              <a:solidFill>
                <a:prstClr val="black">
                  <a:tint val="75000"/>
                </a:prstClr>
              </a:solidFill>
            </a:endParaRPr>
          </a:p>
        </p:txBody>
      </p:sp>
    </p:spTree>
    <p:extLst>
      <p:ext uri="{BB962C8B-B14F-4D97-AF65-F5344CB8AC3E}">
        <p14:creationId xmlns:p14="http://schemas.microsoft.com/office/powerpoint/2010/main" val="21368164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kgrundsbild rund rut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1F616AF-2DFE-D666-62D0-65D20A3E0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43739"/>
          </a:xfrm>
          <a:prstGeom prst="rect">
            <a:avLst/>
          </a:prstGeom>
        </p:spPr>
      </p:pic>
      <p:sp>
        <p:nvSpPr>
          <p:cNvPr id="4" name="Platshållare för sidfot 3">
            <a:extLst>
              <a:ext uri="{FF2B5EF4-FFF2-40B4-BE49-F238E27FC236}">
                <a16:creationId xmlns:a16="http://schemas.microsoft.com/office/drawing/2014/main" id="{9AAF00F5-CFB7-4DF7-8D38-F3BB4043F0B7}"/>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7F6D3DDC-6C4B-42CF-AA64-B4EE90103CAF}"/>
              </a:ext>
            </a:extLst>
          </p:cNvPr>
          <p:cNvSpPr>
            <a:spLocks noGrp="1"/>
          </p:cNvSpPr>
          <p:nvPr>
            <p:ph type="sldNum" sz="quarter" idx="12"/>
          </p:nvPr>
        </p:nvSpPr>
        <p:spPr/>
        <p:txBody>
          <a:bodyPr/>
          <a:lstStyle/>
          <a:p>
            <a:fld id="{06A1F5D9-B110-4C57-B9C3-090C6441F2D8}" type="slidenum">
              <a:rPr lang="en-GB" smtClean="0"/>
              <a:pPr/>
              <a:t>‹#›</a:t>
            </a:fld>
            <a:endParaRPr lang="en-GB"/>
          </a:p>
        </p:txBody>
      </p:sp>
      <p:sp>
        <p:nvSpPr>
          <p:cNvPr id="10" name="Ellips 9">
            <a:extLst>
              <a:ext uri="{FF2B5EF4-FFF2-40B4-BE49-F238E27FC236}">
                <a16:creationId xmlns:a16="http://schemas.microsoft.com/office/drawing/2014/main" id="{36A6C6BF-C332-4C4A-A632-9862E25622C5}"/>
              </a:ext>
            </a:extLst>
          </p:cNvPr>
          <p:cNvSpPr/>
          <p:nvPr userDrawn="1"/>
        </p:nvSpPr>
        <p:spPr>
          <a:xfrm>
            <a:off x="-542483" y="547478"/>
            <a:ext cx="6400800" cy="6400800"/>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718908" y="1646831"/>
            <a:ext cx="3839918" cy="1019988"/>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2" name="Platshållare för text 11">
            <a:extLst>
              <a:ext uri="{FF2B5EF4-FFF2-40B4-BE49-F238E27FC236}">
                <a16:creationId xmlns:a16="http://schemas.microsoft.com/office/drawing/2014/main" id="{5EF31715-386D-4C25-8B08-17130A8BADD3}"/>
              </a:ext>
            </a:extLst>
          </p:cNvPr>
          <p:cNvSpPr>
            <a:spLocks noGrp="1"/>
          </p:cNvSpPr>
          <p:nvPr>
            <p:ph type="body" sz="quarter" idx="14"/>
          </p:nvPr>
        </p:nvSpPr>
        <p:spPr>
          <a:xfrm>
            <a:off x="718908" y="2761962"/>
            <a:ext cx="3839918" cy="3408261"/>
          </a:xfrm>
        </p:spPr>
        <p:txBody>
          <a:bodyPr/>
          <a:lstStyle>
            <a:lvl1pPr marL="0" indent="0" algn="ctr">
              <a:buNone/>
              <a:defRPr/>
            </a:lvl1pPr>
          </a:lstStyle>
          <a:p>
            <a:pPr lvl="0"/>
            <a:r>
              <a:rPr lang="sv-SE"/>
              <a:t>Klicka här för att ändra format på bakgrundstexten</a:t>
            </a:r>
          </a:p>
        </p:txBody>
      </p:sp>
    </p:spTree>
    <p:extLst>
      <p:ext uri="{BB962C8B-B14F-4D97-AF65-F5344CB8AC3E}">
        <p14:creationId xmlns:p14="http://schemas.microsoft.com/office/powerpoint/2010/main" val="34023393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kgrundsbild liten textruta">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8D90660-BFF0-F798-EABE-254188C918F0}"/>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rundade hörn 5">
            <a:extLst>
              <a:ext uri="{FF2B5EF4-FFF2-40B4-BE49-F238E27FC236}">
                <a16:creationId xmlns:a16="http://schemas.microsoft.com/office/drawing/2014/main" id="{7E3071C2-D708-41BC-AC6E-3C42BB39797A}"/>
              </a:ext>
            </a:extLst>
          </p:cNvPr>
          <p:cNvSpPr/>
          <p:nvPr userDrawn="1"/>
        </p:nvSpPr>
        <p:spPr>
          <a:xfrm>
            <a:off x="428340" y="4109051"/>
            <a:ext cx="5667660" cy="2264453"/>
          </a:xfrm>
          <a:prstGeom prst="roundRect">
            <a:avLst/>
          </a:prstGeom>
          <a:solidFill>
            <a:schemeClr val="bg1">
              <a:alpha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Platshållare för text 7">
            <a:extLst>
              <a:ext uri="{FF2B5EF4-FFF2-40B4-BE49-F238E27FC236}">
                <a16:creationId xmlns:a16="http://schemas.microsoft.com/office/drawing/2014/main" id="{2EEF09FF-EA7C-4B63-B0FD-2DDAA779FB92}"/>
              </a:ext>
            </a:extLst>
          </p:cNvPr>
          <p:cNvSpPr>
            <a:spLocks noGrp="1"/>
          </p:cNvSpPr>
          <p:nvPr>
            <p:ph type="body" sz="quarter" idx="13" hasCustomPrompt="1"/>
          </p:nvPr>
        </p:nvSpPr>
        <p:spPr>
          <a:xfrm>
            <a:off x="621324" y="4368800"/>
            <a:ext cx="5275384" cy="1750646"/>
          </a:xfrm>
        </p:spPr>
        <p:txBody>
          <a:bodyPr anchor="ctr">
            <a:normAutofit/>
          </a:bodyPr>
          <a:lstStyle>
            <a:lvl1pPr marL="0" indent="0" algn="ctr">
              <a:buNone/>
              <a:defRPr sz="4000">
                <a:solidFill>
                  <a:schemeClr val="tx1"/>
                </a:solidFill>
                <a:latin typeface="+mj-lt"/>
              </a:defRPr>
            </a:lvl1pPr>
          </a:lstStyle>
          <a:p>
            <a:pPr lvl="0"/>
            <a:r>
              <a:rPr lang="sv-SE"/>
              <a:t>Skriv text här</a:t>
            </a:r>
          </a:p>
        </p:txBody>
      </p:sp>
      <p:sp>
        <p:nvSpPr>
          <p:cNvPr id="14" name="Platshållare för datum 2">
            <a:extLst>
              <a:ext uri="{FF2B5EF4-FFF2-40B4-BE49-F238E27FC236}">
                <a16:creationId xmlns:a16="http://schemas.microsoft.com/office/drawing/2014/main" id="{17A3C5DF-1FA8-412F-9D05-C858B0EE00B6}"/>
              </a:ext>
            </a:extLst>
          </p:cNvPr>
          <p:cNvSpPr>
            <a:spLocks noGrp="1"/>
          </p:cNvSpPr>
          <p:nvPr>
            <p:ph type="dt" sz="half" idx="10"/>
          </p:nvPr>
        </p:nvSpPr>
        <p:spPr>
          <a:xfrm>
            <a:off x="371475" y="6619984"/>
            <a:ext cx="2743200" cy="365125"/>
          </a:xfrm>
        </p:spPr>
        <p:txBody>
          <a:bodyPr/>
          <a:lstStyle/>
          <a:p>
            <a:fld id="{11CE830F-2306-4803-B051-0E5C6D9E1550}" type="datetimeFigureOut">
              <a:rPr lang="en-GB" smtClean="0"/>
              <a:pPr/>
              <a:t>19/01/2024</a:t>
            </a:fld>
            <a:endParaRPr lang="en-GB"/>
          </a:p>
        </p:txBody>
      </p:sp>
      <p:sp>
        <p:nvSpPr>
          <p:cNvPr id="15" name="Platshållare för sidfot 3">
            <a:extLst>
              <a:ext uri="{FF2B5EF4-FFF2-40B4-BE49-F238E27FC236}">
                <a16:creationId xmlns:a16="http://schemas.microsoft.com/office/drawing/2014/main" id="{F15D859E-68B0-47AE-92D8-B60B155C5BDD}"/>
              </a:ext>
            </a:extLst>
          </p:cNvPr>
          <p:cNvSpPr>
            <a:spLocks noGrp="1"/>
          </p:cNvSpPr>
          <p:nvPr>
            <p:ph type="ftr" sz="quarter" idx="11"/>
          </p:nvPr>
        </p:nvSpPr>
        <p:spPr>
          <a:xfrm>
            <a:off x="4038600" y="6619984"/>
            <a:ext cx="4114800" cy="365125"/>
          </a:xfrm>
        </p:spPr>
        <p:txBody>
          <a:bodyPr/>
          <a:lstStyle/>
          <a:p>
            <a:endParaRPr lang="en-GB"/>
          </a:p>
        </p:txBody>
      </p:sp>
      <p:sp>
        <p:nvSpPr>
          <p:cNvPr id="16" name="Platshållare för bildnummer 4">
            <a:extLst>
              <a:ext uri="{FF2B5EF4-FFF2-40B4-BE49-F238E27FC236}">
                <a16:creationId xmlns:a16="http://schemas.microsoft.com/office/drawing/2014/main" id="{3CA9413B-DCD5-4A62-B89D-BB5D8DA681BF}"/>
              </a:ext>
            </a:extLst>
          </p:cNvPr>
          <p:cNvSpPr>
            <a:spLocks noGrp="1"/>
          </p:cNvSpPr>
          <p:nvPr>
            <p:ph type="sldNum" sz="quarter" idx="12"/>
          </p:nvPr>
        </p:nvSpPr>
        <p:spPr>
          <a:xfrm>
            <a:off x="9077325" y="6619984"/>
            <a:ext cx="2743200" cy="365125"/>
          </a:xfrm>
        </p:spPr>
        <p:txBody>
          <a:bodyPr/>
          <a:lstStyle/>
          <a:p>
            <a:fld id="{06A1F5D9-B110-4C57-B9C3-090C6441F2D8}" type="slidenum">
              <a:rPr lang="en-GB" smtClean="0"/>
              <a:pPr/>
              <a:t>‹#›</a:t>
            </a:fld>
            <a:endParaRPr lang="en-GB"/>
          </a:p>
        </p:txBody>
      </p:sp>
    </p:spTree>
    <p:extLst>
      <p:ext uri="{BB962C8B-B14F-4D97-AF65-F5344CB8AC3E}">
        <p14:creationId xmlns:p14="http://schemas.microsoft.com/office/powerpoint/2010/main" val="3980942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amtal">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0D9577A-B5B8-1AF7-52F0-D46E2A012E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95998" y="0"/>
            <a:ext cx="6096001" cy="6858000"/>
          </a:xfrm>
          <a:prstGeom prst="rect">
            <a:avLst/>
          </a:prstGeom>
        </p:spPr>
      </p:pic>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2580125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bild rosa">
    <p:bg>
      <p:bgPr>
        <a:solidFill>
          <a:srgbClr val="FAD8D5"/>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rgbClr val="FAD8D5"/>
          </a:solidFill>
        </p:spPr>
        <p:txBody>
          <a:bodyPr/>
          <a:lstStyle/>
          <a:p>
            <a:r>
              <a:rPr lang="sv-SE"/>
              <a:t>Klicka på ikonen för att lägga till en bild</a:t>
            </a:r>
            <a:endParaRPr lang="en-GB"/>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chemeClr val="accent2"/>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chemeClr val="accent2"/>
                </a:solidFill>
              </a:defRPr>
            </a:lvl1pPr>
          </a:lstStyle>
          <a:p>
            <a:pPr lvl="0"/>
            <a:r>
              <a:rPr lang="sv-SE"/>
              <a:t>Klicka här för att ändra format på bakgrundstexten</a:t>
            </a:r>
          </a:p>
        </p:txBody>
      </p:sp>
      <p:sp>
        <p:nvSpPr>
          <p:cNvPr id="12" name="Platshållare för datum 2">
            <a:extLst>
              <a:ext uri="{FF2B5EF4-FFF2-40B4-BE49-F238E27FC236}">
                <a16:creationId xmlns:a16="http://schemas.microsoft.com/office/drawing/2014/main" id="{38B09271-454D-4472-957D-1AC449813F6A}"/>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13" name="Platshållare för sidfot 3">
            <a:extLst>
              <a:ext uri="{FF2B5EF4-FFF2-40B4-BE49-F238E27FC236}">
                <a16:creationId xmlns:a16="http://schemas.microsoft.com/office/drawing/2014/main" id="{EADF505B-FBCA-4BA5-8261-FC32DCDB7A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14" name="Platshållare för bildnummer 4">
            <a:extLst>
              <a:ext uri="{FF2B5EF4-FFF2-40B4-BE49-F238E27FC236}">
                <a16:creationId xmlns:a16="http://schemas.microsoft.com/office/drawing/2014/main" id="{7A81E169-F93B-4F11-A50F-9CE9C422DBF2}"/>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2467840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jej i soffa">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FC5D4C1-F7CE-680E-FCA5-366E4A2F78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1" y="0"/>
            <a:ext cx="6095999" cy="6858000"/>
          </a:xfrm>
          <a:prstGeom prst="rect">
            <a:avLst/>
          </a:prstGeom>
        </p:spPr>
      </p:pic>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spTree>
    <p:extLst>
      <p:ext uri="{BB962C8B-B14F-4D97-AF65-F5344CB8AC3E}">
        <p14:creationId xmlns:p14="http://schemas.microsoft.com/office/powerpoint/2010/main" val="21714192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yssel">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3C2A5DE-29FC-18BE-45BA-F61BFE7FDD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001513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ersonlig assistans 1">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4098" name="Picture 2" descr="En bild som visar klädsel, person, Människoansikte, vägg&#10;&#10;Automatiskt genererad beskrivning">
            <a:extLst>
              <a:ext uri="{FF2B5EF4-FFF2-40B4-BE49-F238E27FC236}">
                <a16:creationId xmlns:a16="http://schemas.microsoft.com/office/drawing/2014/main" id="{B0369DB4-D5E0-06BD-8151-2073D917288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234"/>
          <a:stretch/>
        </p:blipFill>
        <p:spPr bwMode="auto">
          <a:xfrm>
            <a:off x="6096000" y="0"/>
            <a:ext cx="6099956" cy="689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034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g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415144"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415145"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04769B79-B05A-86F7-88D6-7E406BC0AC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
          <a:stretch/>
        </p:blipFill>
        <p:spPr>
          <a:xfrm>
            <a:off x="6096000" y="0"/>
            <a:ext cx="6234890" cy="6858000"/>
          </a:xfrm>
          <a:prstGeom prst="rect">
            <a:avLst/>
          </a:prstGeom>
        </p:spPr>
      </p:pic>
    </p:spTree>
    <p:extLst>
      <p:ext uri="{BB962C8B-B14F-4D97-AF65-F5344CB8AC3E}">
        <p14:creationId xmlns:p14="http://schemas.microsoft.com/office/powerpoint/2010/main" val="2499219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äldreboende p+ tex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3" name="Bildobjekt 2">
            <a:extLst>
              <a:ext uri="{FF2B5EF4-FFF2-40B4-BE49-F238E27FC236}">
                <a16:creationId xmlns:a16="http://schemas.microsoft.com/office/drawing/2014/main" id="{9B81605B-FBF4-80A7-6120-EFC2BA9648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016886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 ung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F69C70DC-F916-BB17-C28E-86066EBB4B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096000" cy="6858000"/>
          </a:xfrm>
          <a:prstGeom prst="rect">
            <a:avLst/>
          </a:prstGeom>
        </p:spPr>
      </p:pic>
    </p:spTree>
    <p:extLst>
      <p:ext uri="{BB962C8B-B14F-4D97-AF65-F5344CB8AC3E}">
        <p14:creationId xmlns:p14="http://schemas.microsoft.com/office/powerpoint/2010/main" val="1822997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sonlig assistans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5122" name="Picture 2">
            <a:extLst>
              <a:ext uri="{FF2B5EF4-FFF2-40B4-BE49-F238E27FC236}">
                <a16:creationId xmlns:a16="http://schemas.microsoft.com/office/drawing/2014/main" id="{3FC5E5DC-FF47-7553-5D02-032A1BCB66B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62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HVB + text 2">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E3EBBED7-2CD9-DEAE-C694-B90EFA5498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2"/>
          <a:stretch/>
        </p:blipFill>
        <p:spPr>
          <a:xfrm>
            <a:off x="1" y="0"/>
            <a:ext cx="6096000" cy="6858000"/>
          </a:xfrm>
          <a:prstGeom prst="rect">
            <a:avLst/>
          </a:prstGeom>
        </p:spPr>
      </p:pic>
    </p:spTree>
    <p:extLst>
      <p:ext uri="{BB962C8B-B14F-4D97-AF65-F5344CB8AC3E}">
        <p14:creationId xmlns:p14="http://schemas.microsoft.com/office/powerpoint/2010/main" val="2503359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Äldreboende">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849BCE0-77AF-4B33-A4D6-B90FE549F60E}"/>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14208612-DDF6-4581-9193-90F8D516758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91366F58-2D95-497A-B130-40764A27B75F}"/>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4">
            <a:extLst>
              <a:ext uri="{FF2B5EF4-FFF2-40B4-BE49-F238E27FC236}">
                <a16:creationId xmlns:a16="http://schemas.microsoft.com/office/drawing/2014/main" id="{2EC13211-5182-4FC0-AB0E-3C66522D64FF}"/>
              </a:ext>
            </a:extLst>
          </p:cNvPr>
          <p:cNvSpPr>
            <a:spLocks noGrp="1"/>
          </p:cNvSpPr>
          <p:nvPr>
            <p:ph type="title"/>
          </p:nvPr>
        </p:nvSpPr>
        <p:spPr>
          <a:xfrm>
            <a:off x="6466936" y="870068"/>
            <a:ext cx="5353052" cy="670978"/>
          </a:xfrm>
        </p:spPr>
        <p:txBody>
          <a:bodyPr>
            <a:normAutofit/>
          </a:bodyPr>
          <a:lstStyle>
            <a:lvl1pPr>
              <a:defRPr sz="3200">
                <a:solidFill>
                  <a:schemeClr val="tx1"/>
                </a:solidFill>
              </a:defRPr>
            </a:lvl1pPr>
          </a:lstStyle>
          <a:p>
            <a:r>
              <a:rPr lang="sv-SE"/>
              <a:t>Klicka här för att ändra</a:t>
            </a:r>
            <a:endParaRPr lang="en-GB"/>
          </a:p>
        </p:txBody>
      </p:sp>
      <p:sp>
        <p:nvSpPr>
          <p:cNvPr id="9" name="Platshållare för text 8">
            <a:extLst>
              <a:ext uri="{FF2B5EF4-FFF2-40B4-BE49-F238E27FC236}">
                <a16:creationId xmlns:a16="http://schemas.microsoft.com/office/drawing/2014/main" id="{EAB324B0-B3FD-42FD-BDFF-6BC01B3F00E5}"/>
              </a:ext>
            </a:extLst>
          </p:cNvPr>
          <p:cNvSpPr>
            <a:spLocks noGrp="1"/>
          </p:cNvSpPr>
          <p:nvPr>
            <p:ph type="body" sz="quarter" idx="14"/>
          </p:nvPr>
        </p:nvSpPr>
        <p:spPr>
          <a:xfrm>
            <a:off x="6466937" y="1745064"/>
            <a:ext cx="5353051" cy="4611286"/>
          </a:xfrm>
        </p:spPr>
        <p:txBody>
          <a:bodyPr>
            <a:normAutofit/>
          </a:bodyPr>
          <a:lstStyle>
            <a:lvl1pPr marL="0" indent="0">
              <a:buNone/>
              <a:defRPr sz="1800"/>
            </a:lvl1pPr>
          </a:lstStyle>
          <a:p>
            <a:pPr lvl="0"/>
            <a:r>
              <a:rPr lang="sv-SE"/>
              <a:t>Klicka här för att ändra format på bakgrundstexten</a:t>
            </a:r>
          </a:p>
        </p:txBody>
      </p:sp>
      <p:pic>
        <p:nvPicPr>
          <p:cNvPr id="11" name="Bildobjekt 10">
            <a:extLst>
              <a:ext uri="{FF2B5EF4-FFF2-40B4-BE49-F238E27FC236}">
                <a16:creationId xmlns:a16="http://schemas.microsoft.com/office/drawing/2014/main" id="{8ACAF717-E3F9-0510-C10A-40AEFD6E2C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6096000" cy="6858000"/>
          </a:xfrm>
          <a:prstGeom prst="rect">
            <a:avLst/>
          </a:prstGeom>
        </p:spPr>
      </p:pic>
    </p:spTree>
    <p:extLst>
      <p:ext uri="{BB962C8B-B14F-4D97-AF65-F5344CB8AC3E}">
        <p14:creationId xmlns:p14="http://schemas.microsoft.com/office/powerpoint/2010/main" val="935308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grön">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5"/>
          </a:solidFill>
          <a:ln>
            <a:solidFill>
              <a:schemeClr val="accent5"/>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0B5128"/>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0B5128"/>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816CF9EA-E93C-4A97-B5FA-0D43CE4D5FF1}"/>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2024-01-19</a:t>
            </a:fld>
            <a:endParaRPr lang="sv-SE"/>
          </a:p>
        </p:txBody>
      </p:sp>
      <p:sp>
        <p:nvSpPr>
          <p:cNvPr id="11" name="Platshållare för bildnummer 4">
            <a:extLst>
              <a:ext uri="{FF2B5EF4-FFF2-40B4-BE49-F238E27FC236}">
                <a16:creationId xmlns:a16="http://schemas.microsoft.com/office/drawing/2014/main" id="{ABFD5630-A860-47BE-8607-427693DCB6B4}"/>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241680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bild ljusblå">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35B20462-6D64-419A-AB20-687F6A985CE2}"/>
              </a:ext>
            </a:extLst>
          </p:cNvPr>
          <p:cNvSpPr>
            <a:spLocks noGrp="1"/>
          </p:cNvSpPr>
          <p:nvPr>
            <p:ph type="pic" sz="quarter" idx="16"/>
          </p:nvPr>
        </p:nvSpPr>
        <p:spPr>
          <a:xfrm>
            <a:off x="0" y="692150"/>
            <a:ext cx="12192000" cy="6165850"/>
          </a:xfrm>
          <a:solidFill>
            <a:schemeClr val="accent4"/>
          </a:solidFill>
          <a:ln>
            <a:solidFill>
              <a:schemeClr val="accent4"/>
            </a:solidFill>
          </a:ln>
        </p:spPr>
        <p:txBody>
          <a:bodyPr/>
          <a:lstStyle/>
          <a:p>
            <a:r>
              <a:rPr lang="sv-SE"/>
              <a:t>Klicka på ikonen för att lägga till en bild</a:t>
            </a:r>
            <a:endParaRPr lang="en-GB"/>
          </a:p>
        </p:txBody>
      </p:sp>
      <p:sp>
        <p:nvSpPr>
          <p:cNvPr id="4" name="Platshållare för datum 3">
            <a:extLst>
              <a:ext uri="{FF2B5EF4-FFF2-40B4-BE49-F238E27FC236}">
                <a16:creationId xmlns:a16="http://schemas.microsoft.com/office/drawing/2014/main" id="{59555959-F323-41C6-BA48-9543CA5116A9}"/>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9C676F23-AC96-4728-8867-DC3D74A621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6B67F45-52EC-464B-91C0-F1B9DCB6A4F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8" name="Rubrik 1">
            <a:extLst>
              <a:ext uri="{FF2B5EF4-FFF2-40B4-BE49-F238E27FC236}">
                <a16:creationId xmlns:a16="http://schemas.microsoft.com/office/drawing/2014/main" id="{62947B22-C0CC-424A-B746-930EDC9C293F}"/>
              </a:ext>
            </a:extLst>
          </p:cNvPr>
          <p:cNvSpPr>
            <a:spLocks noGrp="1"/>
          </p:cNvSpPr>
          <p:nvPr>
            <p:ph type="ctrTitle"/>
          </p:nvPr>
        </p:nvSpPr>
        <p:spPr>
          <a:xfrm>
            <a:off x="1524000" y="1773238"/>
            <a:ext cx="9144000" cy="1655762"/>
          </a:xfrm>
        </p:spPr>
        <p:txBody>
          <a:bodyPr anchor="b">
            <a:normAutofit/>
          </a:bodyPr>
          <a:lstStyle>
            <a:lvl1pPr algn="ctr">
              <a:defRPr sz="5400" b="0">
                <a:solidFill>
                  <a:srgbClr val="115269"/>
                </a:solidFill>
                <a:latin typeface="Georgia" panose="02040502050405020303" pitchFamily="18" charset="0"/>
              </a:defRPr>
            </a:lvl1pPr>
          </a:lstStyle>
          <a:p>
            <a:r>
              <a:rPr lang="sv-SE"/>
              <a:t>Klicka här för att ändra mall för rubrikformat</a:t>
            </a:r>
            <a:endParaRPr lang="en-GB"/>
          </a:p>
        </p:txBody>
      </p:sp>
      <p:sp>
        <p:nvSpPr>
          <p:cNvPr id="9" name="Platshållare för text 6">
            <a:extLst>
              <a:ext uri="{FF2B5EF4-FFF2-40B4-BE49-F238E27FC236}">
                <a16:creationId xmlns:a16="http://schemas.microsoft.com/office/drawing/2014/main" id="{84A57C43-0D91-45FA-BAA9-9EAC1259761F}"/>
              </a:ext>
            </a:extLst>
          </p:cNvPr>
          <p:cNvSpPr>
            <a:spLocks noGrp="1"/>
          </p:cNvSpPr>
          <p:nvPr>
            <p:ph type="body" sz="quarter" idx="14"/>
          </p:nvPr>
        </p:nvSpPr>
        <p:spPr>
          <a:xfrm>
            <a:off x="1524000" y="3794071"/>
            <a:ext cx="9144000" cy="969122"/>
          </a:xfrm>
        </p:spPr>
        <p:txBody>
          <a:bodyPr/>
          <a:lstStyle>
            <a:lvl1pPr marL="0" indent="0" algn="ctr">
              <a:buNone/>
              <a:defRPr>
                <a:solidFill>
                  <a:srgbClr val="115269"/>
                </a:solidFill>
              </a:defRPr>
            </a:lvl1pPr>
          </a:lstStyle>
          <a:p>
            <a:pPr lvl="0"/>
            <a:r>
              <a:rPr lang="sv-SE"/>
              <a:t>Klicka här för att ändra format på bakgrundstexten</a:t>
            </a:r>
          </a:p>
        </p:txBody>
      </p:sp>
      <p:sp>
        <p:nvSpPr>
          <p:cNvPr id="10" name="Platshållare för datum 2">
            <a:extLst>
              <a:ext uri="{FF2B5EF4-FFF2-40B4-BE49-F238E27FC236}">
                <a16:creationId xmlns:a16="http://schemas.microsoft.com/office/drawing/2014/main" id="{C7FD4FD7-9C72-4745-B84C-8E94B975082E}"/>
              </a:ext>
            </a:extLst>
          </p:cNvPr>
          <p:cNvSpPr txBox="1">
            <a:spLocks/>
          </p:cNvSpPr>
          <p:nvPr userDrawn="1"/>
        </p:nvSpPr>
        <p:spPr>
          <a:xfrm>
            <a:off x="990600" y="65087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39B916-8726-440E-AD41-3576C28F59D1}" type="datetimeFigureOut">
              <a:rPr lang="sv-SE" smtClean="0"/>
              <a:pPr/>
              <a:t>2024-01-19</a:t>
            </a:fld>
            <a:endParaRPr lang="sv-SE"/>
          </a:p>
        </p:txBody>
      </p:sp>
      <p:sp>
        <p:nvSpPr>
          <p:cNvPr id="11" name="Platshållare för bildnummer 4">
            <a:extLst>
              <a:ext uri="{FF2B5EF4-FFF2-40B4-BE49-F238E27FC236}">
                <a16:creationId xmlns:a16="http://schemas.microsoft.com/office/drawing/2014/main" id="{1D161BD1-0F7B-411A-8458-FC877DD92218}"/>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3A4BCB-B32C-462E-BBB8-C0C029FB37ED}" type="slidenum">
              <a:rPr lang="sv-SE" smtClean="0"/>
              <a:pPr/>
              <a:t>‹#›</a:t>
            </a:fld>
            <a:endParaRPr lang="sv-SE"/>
          </a:p>
        </p:txBody>
      </p:sp>
    </p:spTree>
    <p:extLst>
      <p:ext uri="{BB962C8B-B14F-4D97-AF65-F5344CB8AC3E}">
        <p14:creationId xmlns:p14="http://schemas.microsoft.com/office/powerpoint/2010/main" val="191199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rdegrundshuset">
    <p:bg>
      <p:bgRef idx="1002">
        <a:schemeClr val="bg1"/>
      </p:bgRef>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903B1C1-0348-4827-945C-CD3F4657BF7A}"/>
              </a:ext>
            </a:extLst>
          </p:cNvPr>
          <p:cNvSpPr/>
          <p:nvPr userDrawn="1"/>
        </p:nvSpPr>
        <p:spPr>
          <a:xfrm>
            <a:off x="3482109" y="2429164"/>
            <a:ext cx="5449455" cy="2704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datum 1">
            <a:extLst>
              <a:ext uri="{FF2B5EF4-FFF2-40B4-BE49-F238E27FC236}">
                <a16:creationId xmlns:a16="http://schemas.microsoft.com/office/drawing/2014/main" id="{3FC13E93-7868-4AC4-A150-529322EF689F}"/>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7" name="Platshållare för sidfot 2">
            <a:extLst>
              <a:ext uri="{FF2B5EF4-FFF2-40B4-BE49-F238E27FC236}">
                <a16:creationId xmlns:a16="http://schemas.microsoft.com/office/drawing/2014/main" id="{9C2D4B96-F7D4-4EC8-98E3-3EA2A74BC9A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8" name="Platshållare för bildnummer 3">
            <a:extLst>
              <a:ext uri="{FF2B5EF4-FFF2-40B4-BE49-F238E27FC236}">
                <a16:creationId xmlns:a16="http://schemas.microsoft.com/office/drawing/2014/main" id="{57D51E73-8B31-4DAD-94DC-0F3D8F0719BB}"/>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12" name="Bildobjekt 11">
            <a:extLst>
              <a:ext uri="{FF2B5EF4-FFF2-40B4-BE49-F238E27FC236}">
                <a16:creationId xmlns:a16="http://schemas.microsoft.com/office/drawing/2014/main" id="{6A78C645-C17B-4C9C-B4C5-9B8790990A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8511" y="855076"/>
            <a:ext cx="5834978" cy="5147848"/>
          </a:xfrm>
          <a:prstGeom prst="rect">
            <a:avLst/>
          </a:prstGeom>
        </p:spPr>
      </p:pic>
    </p:spTree>
    <p:extLst>
      <p:ext uri="{BB962C8B-B14F-4D97-AF65-F5344CB8AC3E}">
        <p14:creationId xmlns:p14="http://schemas.microsoft.com/office/powerpoint/2010/main" val="6715767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 har rätt till ett bra liv">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pic>
        <p:nvPicPr>
          <p:cNvPr id="8" name="Picture 5" descr="En i en folkmassa">
            <a:extLst>
              <a:ext uri="{FF2B5EF4-FFF2-40B4-BE49-F238E27FC236}">
                <a16:creationId xmlns:a16="http://schemas.microsoft.com/office/drawing/2014/main" id="{01CDF028-0070-48F5-9851-630BDA7C810A}"/>
              </a:ext>
            </a:extLst>
          </p:cNvPr>
          <p:cNvPicPr>
            <a:picLocks noChangeAspect="1"/>
          </p:cNvPicPr>
          <p:nvPr userDrawn="1"/>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071406" y="1155521"/>
            <a:ext cx="4647773" cy="4546957"/>
          </a:xfrm>
          <a:prstGeom prst="ellipse">
            <a:avLst/>
          </a:prstGeom>
          <a:ln w="63500" cap="rnd">
            <a:noFill/>
          </a:ln>
          <a:effectLst/>
        </p:spPr>
      </p:pic>
      <p:sp>
        <p:nvSpPr>
          <p:cNvPr id="2" name="textruta 1">
            <a:extLst>
              <a:ext uri="{FF2B5EF4-FFF2-40B4-BE49-F238E27FC236}">
                <a16:creationId xmlns:a16="http://schemas.microsoft.com/office/drawing/2014/main" id="{0BC36EA7-5A77-44A8-9A5C-E2523E427DB7}"/>
              </a:ext>
            </a:extLst>
          </p:cNvPr>
          <p:cNvSpPr txBox="1"/>
          <p:nvPr userDrawn="1"/>
        </p:nvSpPr>
        <p:spPr>
          <a:xfrm>
            <a:off x="1472821" y="1828801"/>
            <a:ext cx="4217158" cy="2585323"/>
          </a:xfrm>
          <a:prstGeom prst="rect">
            <a:avLst/>
          </a:prstGeom>
          <a:noFill/>
        </p:spPr>
        <p:txBody>
          <a:bodyPr wrap="square" rtlCol="0">
            <a:spAutoFit/>
          </a:bodyPr>
          <a:lstStyle/>
          <a:p>
            <a:r>
              <a:rPr lang="en-US" sz="5400" kern="1200" spc="-150">
                <a:solidFill>
                  <a:schemeClr val="accent2"/>
                </a:solidFill>
                <a:latin typeface="+mj-lt"/>
                <a:ea typeface="+mj-ea"/>
                <a:cs typeface="+mj-cs"/>
              </a:rPr>
              <a:t>Alla </a:t>
            </a:r>
            <a:r>
              <a:rPr lang="en-US" sz="5400" kern="1200" spc="-150" err="1">
                <a:solidFill>
                  <a:schemeClr val="accent2"/>
                </a:solidFill>
                <a:latin typeface="+mj-lt"/>
                <a:ea typeface="+mj-ea"/>
                <a:cs typeface="+mj-cs"/>
              </a:rPr>
              <a:t>har</a:t>
            </a:r>
            <a:r>
              <a:rPr lang="en-US" sz="5400" kern="1200" spc="-150">
                <a:solidFill>
                  <a:schemeClr val="accent2"/>
                </a:solidFill>
                <a:latin typeface="+mj-lt"/>
                <a:ea typeface="+mj-ea"/>
                <a:cs typeface="+mj-cs"/>
              </a:rPr>
              <a:t> </a:t>
            </a:r>
            <a:r>
              <a:rPr lang="en-US" sz="5400" kern="1200" spc="-150" err="1">
                <a:solidFill>
                  <a:schemeClr val="accent2"/>
                </a:solidFill>
                <a:latin typeface="+mj-lt"/>
                <a:ea typeface="+mj-ea"/>
                <a:cs typeface="+mj-cs"/>
              </a:rPr>
              <a:t>rätt</a:t>
            </a:r>
            <a:r>
              <a:rPr lang="en-US" sz="5400" kern="1200" spc="-150">
                <a:solidFill>
                  <a:schemeClr val="accent2"/>
                </a:solidFill>
                <a:latin typeface="+mj-lt"/>
                <a:ea typeface="+mj-ea"/>
                <a:cs typeface="+mj-cs"/>
              </a:rPr>
              <a:t> till </a:t>
            </a:r>
            <a:r>
              <a:rPr lang="en-US" sz="5400" kern="1200" spc="-150" err="1">
                <a:solidFill>
                  <a:schemeClr val="accent2"/>
                </a:solidFill>
                <a:latin typeface="+mj-lt"/>
                <a:ea typeface="+mj-ea"/>
                <a:cs typeface="+mj-cs"/>
              </a:rPr>
              <a:t>ett</a:t>
            </a:r>
            <a:r>
              <a:rPr lang="en-US" sz="5400" kern="1200" spc="-150">
                <a:solidFill>
                  <a:schemeClr val="accent2"/>
                </a:solidFill>
                <a:latin typeface="+mj-lt"/>
                <a:ea typeface="+mj-ea"/>
                <a:cs typeface="+mj-cs"/>
              </a:rPr>
              <a:t> bra liv. </a:t>
            </a:r>
            <a:br>
              <a:rPr lang="en-US" sz="5400" kern="1200" spc="-150">
                <a:solidFill>
                  <a:schemeClr val="accent2"/>
                </a:solidFill>
                <a:latin typeface="+mj-lt"/>
                <a:ea typeface="+mj-ea"/>
                <a:cs typeface="+mj-cs"/>
              </a:rPr>
            </a:br>
            <a:r>
              <a:rPr lang="en-US" sz="5400" kern="1200" spc="-150">
                <a:solidFill>
                  <a:schemeClr val="accent2"/>
                </a:solidFill>
                <a:latin typeface="+mj-lt"/>
                <a:ea typeface="+mj-ea"/>
                <a:cs typeface="+mj-cs"/>
              </a:rPr>
              <a:t>Ja, </a:t>
            </a:r>
            <a:r>
              <a:rPr lang="en-US" sz="5400" i="1" kern="1200" spc="-150" err="1">
                <a:solidFill>
                  <a:schemeClr val="accent2"/>
                </a:solidFill>
                <a:latin typeface="+mj-lt"/>
                <a:ea typeface="+mj-ea"/>
                <a:cs typeface="+mj-cs"/>
              </a:rPr>
              <a:t>alla</a:t>
            </a:r>
            <a:r>
              <a:rPr lang="en-US" sz="5400" kern="1200" spc="-150">
                <a:solidFill>
                  <a:schemeClr val="accent2"/>
                </a:solidFill>
                <a:latin typeface="+mj-lt"/>
                <a:ea typeface="+mj-ea"/>
                <a:cs typeface="+mj-cs"/>
              </a:rPr>
              <a:t>!</a:t>
            </a:r>
            <a:endParaRPr lang="sv-SE" sz="5400">
              <a:solidFill>
                <a:schemeClr val="accent2"/>
              </a:solidFill>
            </a:endParaRPr>
          </a:p>
        </p:txBody>
      </p:sp>
    </p:spTree>
    <p:extLst>
      <p:ext uri="{BB962C8B-B14F-4D97-AF65-F5344CB8AC3E}">
        <p14:creationId xmlns:p14="http://schemas.microsoft.com/office/powerpoint/2010/main" val="305951851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EF939D"/>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6798A1A-027C-4AC8-AE4B-E11444AD1063}"/>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4" name="Platshållare för sidfot 3">
            <a:extLst>
              <a:ext uri="{FF2B5EF4-FFF2-40B4-BE49-F238E27FC236}">
                <a16:creationId xmlns:a16="http://schemas.microsoft.com/office/drawing/2014/main" id="{54D5D1C0-E194-4F89-9BBF-061BD005748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a:extLst>
              <a:ext uri="{FF2B5EF4-FFF2-40B4-BE49-F238E27FC236}">
                <a16:creationId xmlns:a16="http://schemas.microsoft.com/office/drawing/2014/main" id="{AEEA0814-DBA6-4FD9-ABD6-FF9A7DA804D7}"/>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
        <p:nvSpPr>
          <p:cNvPr id="6" name="Ellips 5">
            <a:extLst>
              <a:ext uri="{FF2B5EF4-FFF2-40B4-BE49-F238E27FC236}">
                <a16:creationId xmlns:a16="http://schemas.microsoft.com/office/drawing/2014/main" id="{E27155C1-EBA2-4261-8981-40E0B6337633}"/>
              </a:ext>
            </a:extLst>
          </p:cNvPr>
          <p:cNvSpPr/>
          <p:nvPr userDrawn="1"/>
        </p:nvSpPr>
        <p:spPr>
          <a:xfrm>
            <a:off x="2775045" y="108045"/>
            <a:ext cx="6641910" cy="6641910"/>
          </a:xfrm>
          <a:custGeom>
            <a:avLst/>
            <a:gdLst>
              <a:gd name="connsiteX0" fmla="*/ 0 w 6641910"/>
              <a:gd name="connsiteY0" fmla="*/ 3320955 h 6641910"/>
              <a:gd name="connsiteX1" fmla="*/ 3320955 w 6641910"/>
              <a:gd name="connsiteY1" fmla="*/ 0 h 6641910"/>
              <a:gd name="connsiteX2" fmla="*/ 6641910 w 6641910"/>
              <a:gd name="connsiteY2" fmla="*/ 3320955 h 6641910"/>
              <a:gd name="connsiteX3" fmla="*/ 3320955 w 6641910"/>
              <a:gd name="connsiteY3" fmla="*/ 6641910 h 6641910"/>
              <a:gd name="connsiteX4" fmla="*/ 0 w 6641910"/>
              <a:gd name="connsiteY4" fmla="*/ 3320955 h 66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1910" h="6641910" fill="none" extrusionOk="0">
                <a:moveTo>
                  <a:pt x="0" y="3320955"/>
                </a:moveTo>
                <a:cubicBezTo>
                  <a:pt x="340435" y="1465246"/>
                  <a:pt x="1218619" y="-165209"/>
                  <a:pt x="3320955" y="0"/>
                </a:cubicBezTo>
                <a:cubicBezTo>
                  <a:pt x="5262108" y="113383"/>
                  <a:pt x="6462625" y="1298662"/>
                  <a:pt x="6641910" y="3320955"/>
                </a:cubicBezTo>
                <a:cubicBezTo>
                  <a:pt x="6510399" y="5430105"/>
                  <a:pt x="5374140" y="6377862"/>
                  <a:pt x="3320955" y="6641910"/>
                </a:cubicBezTo>
                <a:cubicBezTo>
                  <a:pt x="1350193" y="6560399"/>
                  <a:pt x="-15507" y="5283549"/>
                  <a:pt x="0" y="3320955"/>
                </a:cubicBezTo>
                <a:close/>
              </a:path>
              <a:path w="6641910" h="6641910" stroke="0" extrusionOk="0">
                <a:moveTo>
                  <a:pt x="0" y="3320955"/>
                </a:moveTo>
                <a:cubicBezTo>
                  <a:pt x="-49586" y="1817448"/>
                  <a:pt x="1495108" y="214555"/>
                  <a:pt x="3320955" y="0"/>
                </a:cubicBezTo>
                <a:cubicBezTo>
                  <a:pt x="5100818" y="60510"/>
                  <a:pt x="6607363" y="1320944"/>
                  <a:pt x="6641910" y="3320955"/>
                </a:cubicBezTo>
                <a:cubicBezTo>
                  <a:pt x="6761234" y="5063512"/>
                  <a:pt x="4867022" y="6803320"/>
                  <a:pt x="3320955" y="6641910"/>
                </a:cubicBezTo>
                <a:cubicBezTo>
                  <a:pt x="1260537" y="6807194"/>
                  <a:pt x="169784" y="4868605"/>
                  <a:pt x="0" y="3320955"/>
                </a:cubicBezTo>
                <a:close/>
              </a:path>
            </a:pathLst>
          </a:custGeom>
          <a:solidFill>
            <a:schemeClr val="bg1"/>
          </a:solidFill>
          <a:ln>
            <a:solidFill>
              <a:schemeClr val="bg2"/>
            </a:solidFill>
            <a:extLst>
              <a:ext uri="{C807C97D-BFC1-408E-A445-0C87EB9F89A2}">
                <ask:lineSketchStyleProps xmlns:ask="http://schemas.microsoft.com/office/drawing/2018/sketchyshapes" sd="299826742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8">
            <a:extLst>
              <a:ext uri="{FF2B5EF4-FFF2-40B4-BE49-F238E27FC236}">
                <a16:creationId xmlns:a16="http://schemas.microsoft.com/office/drawing/2014/main" id="{8EF38EC0-05B8-4C04-8E0A-43C9D007166A}"/>
              </a:ext>
            </a:extLst>
          </p:cNvPr>
          <p:cNvSpPr>
            <a:spLocks noGrp="1"/>
          </p:cNvSpPr>
          <p:nvPr>
            <p:ph type="body" sz="quarter" idx="13"/>
          </p:nvPr>
        </p:nvSpPr>
        <p:spPr>
          <a:xfrm>
            <a:off x="3933031" y="1054112"/>
            <a:ext cx="4325937" cy="4749776"/>
          </a:xfrm>
        </p:spPr>
        <p:txBody>
          <a:bodyPr anchor="ctr">
            <a:normAutofit/>
          </a:bodyPr>
          <a:lstStyle>
            <a:lvl1pPr marL="0" indent="0" algn="ctr">
              <a:buFontTx/>
              <a:buNone/>
              <a:defRPr sz="3600">
                <a:latin typeface="+mj-lt"/>
              </a:defRPr>
            </a:lvl1pPr>
            <a:lvl2pPr marL="914400" indent="-457200" algn="ctr">
              <a:buFont typeface="Wingdings" panose="05000000000000000000" pitchFamily="2" charset="2"/>
              <a:buChar char="ü"/>
              <a:defRPr sz="2000">
                <a:latin typeface="+mn-lt"/>
              </a:defRPr>
            </a:lvl2pPr>
            <a:lvl3pPr marL="1371600" indent="-457200" algn="ctr">
              <a:buFont typeface="Wingdings" panose="05000000000000000000" pitchFamily="2" charset="2"/>
              <a:buChar char="ü"/>
              <a:defRPr sz="2000">
                <a:latin typeface="+mn-lt"/>
              </a:defRPr>
            </a:lvl3pPr>
            <a:lvl4pPr marL="1828800" indent="-457200" algn="ctr">
              <a:buFont typeface="Wingdings" panose="05000000000000000000" pitchFamily="2" charset="2"/>
              <a:buChar char="ü"/>
              <a:defRPr sz="2000">
                <a:latin typeface="+mn-lt"/>
              </a:defRPr>
            </a:lvl4pPr>
            <a:lvl5pPr marL="2286000" indent="-457200" algn="ctr">
              <a:buFont typeface="Wingdings" panose="05000000000000000000" pitchFamily="2" charset="2"/>
              <a:buChar char="ü"/>
              <a:defRPr sz="2000">
                <a:latin typeface="+mn-l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165604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9E1B90-89EA-4E48-9D1C-BE9EC60AFD24}"/>
              </a:ext>
            </a:extLst>
          </p:cNvPr>
          <p:cNvSpPr>
            <a:spLocks noGrp="1"/>
          </p:cNvSpPr>
          <p:nvPr>
            <p:ph type="title"/>
          </p:nvPr>
        </p:nvSpPr>
        <p:spPr>
          <a:xfrm>
            <a:off x="838200" y="760846"/>
            <a:ext cx="10515600" cy="1021563"/>
          </a:xfrm>
          <a:prstGeom prst="rect">
            <a:avLst/>
          </a:prstGeo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7DEAB1-891E-411C-9037-1EB9B1C030BE}"/>
              </a:ext>
            </a:extLst>
          </p:cNvPr>
          <p:cNvSpPr>
            <a:spLocks noGrp="1"/>
          </p:cNvSpPr>
          <p:nvPr>
            <p:ph idx="1"/>
          </p:nvPr>
        </p:nvSpPr>
        <p:spPr>
          <a:xfrm>
            <a:off x="838200" y="1929468"/>
            <a:ext cx="10515600" cy="42196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6FEFE0-A23E-436C-964C-01A65D56CB35}"/>
              </a:ext>
            </a:extLst>
          </p:cNvPr>
          <p:cNvSpPr>
            <a:spLocks noGrp="1"/>
          </p:cNvSpPr>
          <p:nvPr>
            <p:ph type="dt" sz="half" idx="10"/>
          </p:nvPr>
        </p:nvSpPr>
        <p:spPr>
          <a:xfrm>
            <a:off x="838200" y="6356350"/>
            <a:ext cx="2743200" cy="365125"/>
          </a:xfrm>
          <a:prstGeom prst="rect">
            <a:avLst/>
          </a:prstGeom>
        </p:spPr>
        <p:txBody>
          <a:bodyPr/>
          <a:lstStyle/>
          <a:p>
            <a:fld id="{AE39B916-8726-440E-AD41-3576C28F59D1}" type="datetimeFigureOut">
              <a:rPr lang="sv-SE" smtClean="0"/>
              <a:t>2024-01-19</a:t>
            </a:fld>
            <a:endParaRPr lang="sv-SE"/>
          </a:p>
        </p:txBody>
      </p:sp>
      <p:sp>
        <p:nvSpPr>
          <p:cNvPr id="5" name="Platshållare för sidfot 4">
            <a:extLst>
              <a:ext uri="{FF2B5EF4-FFF2-40B4-BE49-F238E27FC236}">
                <a16:creationId xmlns:a16="http://schemas.microsoft.com/office/drawing/2014/main" id="{C1DAE288-DC7E-4917-8856-8579FD20AC5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01C1F45A-4497-4E70-9029-BF8A03CF21C4}"/>
              </a:ext>
            </a:extLst>
          </p:cNvPr>
          <p:cNvSpPr>
            <a:spLocks noGrp="1"/>
          </p:cNvSpPr>
          <p:nvPr>
            <p:ph type="sldNum" sz="quarter" idx="12"/>
          </p:nvPr>
        </p:nvSpPr>
        <p:spPr>
          <a:xfrm>
            <a:off x="8610600" y="6356350"/>
            <a:ext cx="2743200" cy="365125"/>
          </a:xfrm>
          <a:prstGeom prst="rect">
            <a:avLst/>
          </a:prstGeom>
        </p:spPr>
        <p:txBody>
          <a:bodyPr/>
          <a:lstStyle/>
          <a:p>
            <a:fld id="{A43A4BCB-B32C-462E-BBB8-C0C029FB37ED}" type="slidenum">
              <a:rPr lang="sv-SE" smtClean="0"/>
              <a:t>‹#›</a:t>
            </a:fld>
            <a:endParaRPr lang="sv-SE"/>
          </a:p>
        </p:txBody>
      </p:sp>
    </p:spTree>
    <p:extLst>
      <p:ext uri="{BB962C8B-B14F-4D97-AF65-F5344CB8AC3E}">
        <p14:creationId xmlns:p14="http://schemas.microsoft.com/office/powerpoint/2010/main" val="77670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6.sv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sv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19/01/2024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2753757326"/>
      </p:ext>
    </p:extLst>
  </p:cSld>
  <p:clrMap bg1="lt1" tx1="dk1" bg2="lt2" tx2="dk2" accent1="accent1" accent2="accent2" accent3="accent3" accent4="accent4" accent5="accent5" accent6="accent6" hlink="hlink" folHlink="folHlink"/>
  <p:sldLayoutIdLst>
    <p:sldLayoutId id="2147483687" r:id="rId1"/>
    <p:sldLayoutId id="2147483683" r:id="rId2"/>
    <p:sldLayoutId id="2147483772" r:id="rId3"/>
    <p:sldLayoutId id="2147483681" r:id="rId4"/>
    <p:sldLayoutId id="2147483682" r:id="rId5"/>
    <p:sldLayoutId id="2147483771" r:id="rId6"/>
    <p:sldLayoutId id="2147483718" r:id="rId7"/>
    <p:sldLayoutId id="2147483719" r:id="rId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51338"/>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19/01/2024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423081052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12" r:id="rId5"/>
    <p:sldLayoutId id="2147483773" r:id="rId6"/>
    <p:sldLayoutId id="2147483835" r:id="rId7"/>
    <p:sldLayoutId id="2147483774" r:id="rId8"/>
    <p:sldLayoutId id="2147483708" r:id="rId9"/>
    <p:sldLayoutId id="2147483709" r:id="rId10"/>
    <p:sldLayoutId id="2147483711" r:id="rId11"/>
    <p:sldLayoutId id="2147483769" r:id="rId12"/>
    <p:sldLayoutId id="2147483754" r:id="rId13"/>
    <p:sldLayoutId id="2147483706" r:id="rId14"/>
    <p:sldLayoutId id="2147483834" r:id="rId15"/>
    <p:sldLayoutId id="2147483833" r:id="rId16"/>
    <p:sldLayoutId id="2147483842" r:id="rId17"/>
    <p:sldLayoutId id="2147483843" r:id="rId18"/>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4103986-6E27-4C60-BFEA-8B09080AD519}"/>
              </a:ext>
            </a:extLst>
          </p:cNvPr>
          <p:cNvSpPr/>
          <p:nvPr userDrawn="1"/>
        </p:nvSpPr>
        <p:spPr>
          <a:xfrm>
            <a:off x="0" y="0"/>
            <a:ext cx="1219200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atshållare för rubrik 1">
            <a:extLst>
              <a:ext uri="{FF2B5EF4-FFF2-40B4-BE49-F238E27FC236}">
                <a16:creationId xmlns:a16="http://schemas.microsoft.com/office/drawing/2014/main" id="{B26575F2-A9FD-469F-A03B-B1B043DA4226}"/>
              </a:ext>
            </a:extLst>
          </p:cNvPr>
          <p:cNvSpPr>
            <a:spLocks noGrp="1"/>
          </p:cNvSpPr>
          <p:nvPr>
            <p:ph type="title"/>
          </p:nvPr>
        </p:nvSpPr>
        <p:spPr>
          <a:xfrm>
            <a:off x="947738" y="759600"/>
            <a:ext cx="10296524" cy="1129164"/>
          </a:xfrm>
          <a:prstGeom prst="rect">
            <a:avLst/>
          </a:prstGeom>
        </p:spPr>
        <p:txBody>
          <a:bodyPr vert="horz" lIns="0" tIns="0" rIns="0" bIns="0" rtlCol="0" anchor="ctr">
            <a:normAutofit/>
          </a:bodyPr>
          <a:lstStyle/>
          <a:p>
            <a:r>
              <a:rPr lang="sv-SE"/>
              <a:t>Klicka här för att ändra mall för rubrikformat</a:t>
            </a:r>
            <a:endParaRPr lang="en-GB"/>
          </a:p>
        </p:txBody>
      </p:sp>
      <p:sp>
        <p:nvSpPr>
          <p:cNvPr id="9" name="Platshållare för text 2">
            <a:extLst>
              <a:ext uri="{FF2B5EF4-FFF2-40B4-BE49-F238E27FC236}">
                <a16:creationId xmlns:a16="http://schemas.microsoft.com/office/drawing/2014/main" id="{51C685E8-B70C-4C82-B3DA-075FBB97BF97}"/>
              </a:ext>
            </a:extLst>
          </p:cNvPr>
          <p:cNvSpPr>
            <a:spLocks noGrp="1"/>
          </p:cNvSpPr>
          <p:nvPr>
            <p:ph type="body" idx="1"/>
          </p:nvPr>
        </p:nvSpPr>
        <p:spPr>
          <a:xfrm>
            <a:off x="947738" y="1956251"/>
            <a:ext cx="10296524" cy="4376602"/>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3">
            <a:extLst>
              <a:ext uri="{FF2B5EF4-FFF2-40B4-BE49-F238E27FC236}">
                <a16:creationId xmlns:a16="http://schemas.microsoft.com/office/drawing/2014/main" id="{CBA68D22-4FB9-47D4-96AD-0294E542DBA0}"/>
              </a:ext>
            </a:extLst>
          </p:cNvPr>
          <p:cNvSpPr>
            <a:spLocks noGrp="1"/>
          </p:cNvSpPr>
          <p:nvPr>
            <p:ph type="dt" sz="half" idx="2"/>
          </p:nvPr>
        </p:nvSpPr>
        <p:spPr>
          <a:xfrm>
            <a:off x="371475" y="6486976"/>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11CE830F-2306-4803-B051-0E5C6D9E1550}" type="datetimeFigureOut">
              <a:rPr lang="en-GB" smtClean="0"/>
              <a:pPr/>
              <a:t>19/01/2024</a:t>
            </a:fld>
            <a:endParaRPr lang="en-GB"/>
          </a:p>
        </p:txBody>
      </p:sp>
      <p:sp>
        <p:nvSpPr>
          <p:cNvPr id="11" name="Platshållare för sidfot 4">
            <a:extLst>
              <a:ext uri="{FF2B5EF4-FFF2-40B4-BE49-F238E27FC236}">
                <a16:creationId xmlns:a16="http://schemas.microsoft.com/office/drawing/2014/main" id="{D4F4D40C-96E8-4B54-98D4-532548100E6E}"/>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a:p>
        </p:txBody>
      </p:sp>
      <p:sp>
        <p:nvSpPr>
          <p:cNvPr id="12" name="Platshållare för bildnummer 5">
            <a:extLst>
              <a:ext uri="{FF2B5EF4-FFF2-40B4-BE49-F238E27FC236}">
                <a16:creationId xmlns:a16="http://schemas.microsoft.com/office/drawing/2014/main" id="{10120A3B-6748-433C-9A1B-8C594A52E593}"/>
              </a:ext>
            </a:extLst>
          </p:cNvPr>
          <p:cNvSpPr>
            <a:spLocks noGrp="1"/>
          </p:cNvSpPr>
          <p:nvPr>
            <p:ph type="sldNum" sz="quarter" idx="4"/>
          </p:nvPr>
        </p:nvSpPr>
        <p:spPr>
          <a:xfrm>
            <a:off x="9077325" y="648697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6A1F5D9-B110-4C57-B9C3-090C6441F2D8}" type="slidenum">
              <a:rPr lang="en-GB" smtClean="0"/>
              <a:pPr/>
              <a:t>‹#›</a:t>
            </a:fld>
            <a:endParaRPr lang="en-GB"/>
          </a:p>
        </p:txBody>
      </p:sp>
      <p:pic>
        <p:nvPicPr>
          <p:cNvPr id="13" name="Bild 12">
            <a:extLst>
              <a:ext uri="{FF2B5EF4-FFF2-40B4-BE49-F238E27FC236}">
                <a16:creationId xmlns:a16="http://schemas.microsoft.com/office/drawing/2014/main" id="{9C07C8C3-9EC6-45C9-858E-84CBCFE9BF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48000" y="216693"/>
            <a:ext cx="1180716" cy="321334"/>
          </a:xfrm>
          <a:prstGeom prst="rect">
            <a:avLst/>
          </a:prstGeom>
        </p:spPr>
      </p:pic>
    </p:spTree>
    <p:extLst>
      <p:ext uri="{BB962C8B-B14F-4D97-AF65-F5344CB8AC3E}">
        <p14:creationId xmlns:p14="http://schemas.microsoft.com/office/powerpoint/2010/main" val="1406820616"/>
      </p:ext>
    </p:extLst>
  </p:cSld>
  <p:clrMap bg1="lt1" tx1="dk1" bg2="lt2" tx2="dk2" accent1="accent1" accent2="accent2" accent3="accent3" accent4="accent4" accent5="accent5" accent6="accent6" hlink="hlink" folHlink="folHlink"/>
  <p:sldLayoutIdLst>
    <p:sldLayoutId id="2147483760" r:id="rId1"/>
    <p:sldLayoutId id="2147483764" r:id="rId2"/>
    <p:sldLayoutId id="2147483748" r:id="rId3"/>
    <p:sldLayoutId id="2147483767" r:id="rId4"/>
    <p:sldLayoutId id="2147483837" r:id="rId5"/>
    <p:sldLayoutId id="2147483766" r:id="rId6"/>
    <p:sldLayoutId id="2147483840" r:id="rId7"/>
    <p:sldLayoutId id="2147483838" r:id="rId8"/>
    <p:sldLayoutId id="2147483759" r:id="rId9"/>
    <p:sldLayoutId id="2147483765" r:id="rId10"/>
    <p:sldLayoutId id="2147483768" r:id="rId11"/>
    <p:sldLayoutId id="2147483839" r:id="rId1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4294967295"/>
          </p:nvPr>
        </p:nvSpPr>
        <p:spPr>
          <a:xfrm>
            <a:off x="1524000" y="2778125"/>
            <a:ext cx="7886700" cy="1500188"/>
          </a:xfrm>
        </p:spPr>
        <p:txBody>
          <a:bodyPr/>
          <a:lstStyle/>
          <a:p>
            <a:pPr marL="0" indent="0">
              <a:buNone/>
            </a:pPr>
            <a:endParaRPr lang="sv-SE"/>
          </a:p>
          <a:p>
            <a:endParaRPr lang="sv-SE"/>
          </a:p>
        </p:txBody>
      </p:sp>
      <p:pic>
        <p:nvPicPr>
          <p:cNvPr id="7" name="Picture 5"/>
          <p:cNvPicPr>
            <a:picLocks noChangeAspect="1"/>
          </p:cNvPicPr>
          <p:nvPr/>
        </p:nvPicPr>
        <p:blipFill>
          <a:blip r:embed="rId3"/>
          <a:stretch>
            <a:fillRect/>
          </a:stretch>
        </p:blipFill>
        <p:spPr>
          <a:xfrm>
            <a:off x="0" y="-299356"/>
            <a:ext cx="12192000" cy="7157356"/>
          </a:xfrm>
          <a:prstGeom prst="rect">
            <a:avLst/>
          </a:prstGeom>
          <a:ln w="38100">
            <a:noFill/>
          </a:ln>
        </p:spPr>
      </p:pic>
      <p:sp>
        <p:nvSpPr>
          <p:cNvPr id="3" name="textruta 2"/>
          <p:cNvSpPr txBox="1"/>
          <p:nvPr/>
        </p:nvSpPr>
        <p:spPr>
          <a:xfrm>
            <a:off x="3681455" y="5455984"/>
            <a:ext cx="6116015" cy="954107"/>
          </a:xfrm>
          <a:prstGeom prst="rect">
            <a:avLst/>
          </a:prstGeom>
          <a:noFill/>
        </p:spPr>
        <p:txBody>
          <a:bodyPr wrap="square" rtlCol="0">
            <a:spAutoFit/>
          </a:bodyPr>
          <a:lstStyle/>
          <a:p>
            <a:pPr algn="ctr"/>
            <a:r>
              <a:rPr lang="sv-SE" sz="2800" dirty="0">
                <a:solidFill>
                  <a:schemeClr val="bg1"/>
                </a:solidFill>
              </a:rPr>
              <a:t>Anknytningens grunder</a:t>
            </a:r>
          </a:p>
          <a:p>
            <a:pPr algn="ctr"/>
            <a:r>
              <a:rPr lang="sv-SE" sz="2800" dirty="0">
                <a:solidFill>
                  <a:schemeClr val="bg1"/>
                </a:solidFill>
              </a:rPr>
              <a:t>Del 2</a:t>
            </a:r>
          </a:p>
        </p:txBody>
      </p:sp>
    </p:spTree>
    <p:extLst>
      <p:ext uri="{BB962C8B-B14F-4D97-AF65-F5344CB8AC3E}">
        <p14:creationId xmlns:p14="http://schemas.microsoft.com/office/powerpoint/2010/main" val="43001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2152650" y="365127"/>
            <a:ext cx="7886700" cy="802110"/>
          </a:xfrm>
        </p:spPr>
        <p:txBody>
          <a:bodyPr>
            <a:normAutofit/>
          </a:bodyPr>
          <a:lstStyle/>
          <a:p>
            <a:r>
              <a:rPr lang="sv-SE" sz="2800"/>
              <a:t>Traumarelaterade uttryck och symtom i olika åldrar</a:t>
            </a:r>
          </a:p>
        </p:txBody>
      </p:sp>
      <p:pic>
        <p:nvPicPr>
          <p:cNvPr id="5128" name="Picture 8" descr="Bildresultat fÃ¶r children different ag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36521" y="1534164"/>
            <a:ext cx="3810000" cy="264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p:cNvSpPr txBox="1"/>
          <p:nvPr/>
        </p:nvSpPr>
        <p:spPr>
          <a:xfrm>
            <a:off x="1562100" y="1557906"/>
            <a:ext cx="1958196" cy="2123658"/>
          </a:xfrm>
          <a:prstGeom prst="rect">
            <a:avLst/>
          </a:prstGeom>
          <a:noFill/>
          <a:ln>
            <a:solidFill>
              <a:schemeClr val="tx1"/>
            </a:solidFill>
          </a:ln>
        </p:spPr>
        <p:txBody>
          <a:bodyPr wrap="square" rtlCol="0">
            <a:spAutoFit/>
          </a:bodyPr>
          <a:lstStyle/>
          <a:p>
            <a:r>
              <a:rPr lang="sv-SE" sz="1200" b="1"/>
              <a:t>Förskolebarn</a:t>
            </a:r>
          </a:p>
          <a:p>
            <a:pPr marL="171450" indent="-171450">
              <a:buFont typeface="Arial" panose="020B0604020202020204" pitchFamily="34" charset="0"/>
              <a:buChar char="•"/>
            </a:pPr>
            <a:r>
              <a:rPr lang="sv-SE" sz="1200"/>
              <a:t>Ljudkänslighet</a:t>
            </a:r>
          </a:p>
          <a:p>
            <a:pPr marL="171450" indent="-171450">
              <a:buFont typeface="Arial" panose="020B0604020202020204" pitchFamily="34" charset="0"/>
              <a:buChar char="•"/>
            </a:pPr>
            <a:r>
              <a:rPr lang="sv-SE" sz="1200"/>
              <a:t>Undvikande av närhet</a:t>
            </a:r>
          </a:p>
          <a:p>
            <a:pPr marL="171450" indent="-171450">
              <a:buFont typeface="Arial" panose="020B0604020202020204" pitchFamily="34" charset="0"/>
              <a:buChar char="•"/>
            </a:pPr>
            <a:r>
              <a:rPr lang="sv-SE" sz="1200"/>
              <a:t>Ängslighet</a:t>
            </a:r>
          </a:p>
          <a:p>
            <a:pPr marL="171450" indent="-171450">
              <a:buFont typeface="Arial" panose="020B0604020202020204" pitchFamily="34" charset="0"/>
              <a:buChar char="•"/>
            </a:pPr>
            <a:r>
              <a:rPr lang="sv-SE" sz="1200"/>
              <a:t>Klängighet</a:t>
            </a:r>
          </a:p>
          <a:p>
            <a:pPr marL="171450" indent="-171450">
              <a:buFont typeface="Arial" panose="020B0604020202020204" pitchFamily="34" charset="0"/>
              <a:buChar char="•"/>
            </a:pPr>
            <a:r>
              <a:rPr lang="sv-SE" sz="1200" err="1"/>
              <a:t>Ilskeutbrott</a:t>
            </a:r>
            <a:endParaRPr lang="sv-SE" sz="1200"/>
          </a:p>
          <a:p>
            <a:pPr marL="171450" indent="-171450">
              <a:buFont typeface="Arial" panose="020B0604020202020204" pitchFamily="34" charset="0"/>
              <a:buChar char="•"/>
            </a:pPr>
            <a:r>
              <a:rPr lang="sv-SE" sz="1200"/>
              <a:t>Repetitiv lek</a:t>
            </a:r>
          </a:p>
          <a:p>
            <a:pPr marL="171450" indent="-171450">
              <a:buFont typeface="Arial" panose="020B0604020202020204" pitchFamily="34" charset="0"/>
              <a:buChar char="•"/>
            </a:pPr>
            <a:r>
              <a:rPr lang="sv-SE" sz="1200"/>
              <a:t>Förlust av tidigare funktioner</a:t>
            </a:r>
          </a:p>
          <a:p>
            <a:pPr marL="171450" indent="-171450">
              <a:buFont typeface="Arial" panose="020B0604020202020204" pitchFamily="34" charset="0"/>
              <a:buChar char="•"/>
            </a:pPr>
            <a:r>
              <a:rPr lang="sv-SE" sz="1200"/>
              <a:t>Somatiska symtom</a:t>
            </a:r>
          </a:p>
        </p:txBody>
      </p:sp>
      <p:sp>
        <p:nvSpPr>
          <p:cNvPr id="11" name="textruta 10"/>
          <p:cNvSpPr txBox="1"/>
          <p:nvPr/>
        </p:nvSpPr>
        <p:spPr>
          <a:xfrm>
            <a:off x="8095173" y="1003908"/>
            <a:ext cx="2631056" cy="2677656"/>
          </a:xfrm>
          <a:prstGeom prst="rect">
            <a:avLst/>
          </a:prstGeom>
          <a:noFill/>
          <a:ln>
            <a:solidFill>
              <a:schemeClr val="tx1"/>
            </a:solidFill>
          </a:ln>
        </p:spPr>
        <p:txBody>
          <a:bodyPr wrap="square" rtlCol="0">
            <a:spAutoFit/>
          </a:bodyPr>
          <a:lstStyle/>
          <a:p>
            <a:r>
              <a:rPr lang="sv-SE" sz="1200" b="1"/>
              <a:t>Skolbarn 6-15 år</a:t>
            </a:r>
          </a:p>
          <a:p>
            <a:pPr marL="171450" indent="-171450">
              <a:buFont typeface="Arial" panose="020B0604020202020204" pitchFamily="34" charset="0"/>
              <a:buChar char="•"/>
            </a:pPr>
            <a:r>
              <a:rPr lang="sv-SE" sz="1200"/>
              <a:t>Oförutsägbara och kraftiga känslosvängningar</a:t>
            </a:r>
          </a:p>
          <a:p>
            <a:pPr marL="171450" indent="-171450">
              <a:buFont typeface="Arial" panose="020B0604020202020204" pitchFamily="34" charset="0"/>
              <a:buChar char="•"/>
            </a:pPr>
            <a:r>
              <a:rPr lang="sv-SE" sz="1200"/>
              <a:t>Håglöshet</a:t>
            </a:r>
          </a:p>
          <a:p>
            <a:pPr marL="171450" indent="-171450">
              <a:buFont typeface="Arial" panose="020B0604020202020204" pitchFamily="34" charset="0"/>
              <a:buChar char="•"/>
            </a:pPr>
            <a:r>
              <a:rPr lang="sv-SE" sz="1200"/>
              <a:t>Inlärningssvårigheter</a:t>
            </a:r>
          </a:p>
          <a:p>
            <a:pPr marL="171450" indent="-171450">
              <a:buFont typeface="Arial" panose="020B0604020202020204" pitchFamily="34" charset="0"/>
              <a:buChar char="•"/>
            </a:pPr>
            <a:r>
              <a:rPr lang="sv-SE" sz="1200"/>
              <a:t>Ångest och rädslor</a:t>
            </a:r>
          </a:p>
          <a:p>
            <a:pPr marL="171450" indent="-171450">
              <a:buFont typeface="Arial" panose="020B0604020202020204" pitchFamily="34" charset="0"/>
              <a:buChar char="•"/>
            </a:pPr>
            <a:r>
              <a:rPr lang="sv-SE" sz="1200"/>
              <a:t>Uppmärksamhetsstörning</a:t>
            </a:r>
          </a:p>
          <a:p>
            <a:pPr marL="171450" indent="-171450">
              <a:buFont typeface="Arial" panose="020B0604020202020204" pitchFamily="34" charset="0"/>
              <a:buChar char="•"/>
            </a:pPr>
            <a:r>
              <a:rPr lang="sv-SE" sz="1200"/>
              <a:t>Regressivt beteende</a:t>
            </a:r>
          </a:p>
          <a:p>
            <a:pPr marL="171450" indent="-171450">
              <a:buFont typeface="Arial" panose="020B0604020202020204" pitchFamily="34" charset="0"/>
              <a:buChar char="•"/>
            </a:pPr>
            <a:r>
              <a:rPr lang="sv-SE" sz="1200"/>
              <a:t>Uppmärksmanhetssökande</a:t>
            </a:r>
          </a:p>
          <a:p>
            <a:pPr marL="171450" indent="-171450">
              <a:buFont typeface="Arial" panose="020B0604020202020204" pitchFamily="34" charset="0"/>
              <a:buChar char="•"/>
            </a:pPr>
            <a:r>
              <a:rPr lang="sv-SE" sz="1200"/>
              <a:t>Kamratproblem</a:t>
            </a:r>
          </a:p>
          <a:p>
            <a:pPr marL="171450" indent="-171450">
              <a:buFont typeface="Arial" panose="020B0604020202020204" pitchFamily="34" charset="0"/>
              <a:buChar char="•"/>
            </a:pPr>
            <a:r>
              <a:rPr lang="sv-SE" sz="1200"/>
              <a:t>Trotsproblem</a:t>
            </a:r>
          </a:p>
          <a:p>
            <a:pPr marL="171450" indent="-171450">
              <a:buFont typeface="Arial" panose="020B0604020202020204" pitchFamily="34" charset="0"/>
              <a:buChar char="•"/>
            </a:pPr>
            <a:r>
              <a:rPr lang="sv-SE" sz="1200"/>
              <a:t>Sömnstörningar</a:t>
            </a:r>
          </a:p>
          <a:p>
            <a:pPr marL="171450" indent="-171450">
              <a:buFont typeface="Arial" panose="020B0604020202020204" pitchFamily="34" charset="0"/>
              <a:buChar char="•"/>
            </a:pPr>
            <a:r>
              <a:rPr lang="sv-SE" sz="1200"/>
              <a:t>Kinkighet med mat eller tröstätande</a:t>
            </a:r>
          </a:p>
        </p:txBody>
      </p:sp>
      <p:sp>
        <p:nvSpPr>
          <p:cNvPr id="12" name="textruta 11"/>
          <p:cNvSpPr txBox="1"/>
          <p:nvPr/>
        </p:nvSpPr>
        <p:spPr>
          <a:xfrm>
            <a:off x="3668742" y="4048492"/>
            <a:ext cx="4050102" cy="2492990"/>
          </a:xfrm>
          <a:prstGeom prst="rect">
            <a:avLst/>
          </a:prstGeom>
          <a:noFill/>
          <a:ln>
            <a:solidFill>
              <a:schemeClr val="tx1"/>
            </a:solidFill>
          </a:ln>
        </p:spPr>
        <p:txBody>
          <a:bodyPr wrap="square" rtlCol="0">
            <a:spAutoFit/>
          </a:bodyPr>
          <a:lstStyle/>
          <a:p>
            <a:r>
              <a:rPr lang="sv-SE" sz="1200" b="1"/>
              <a:t>Tonåringar 13-18 år</a:t>
            </a:r>
          </a:p>
          <a:p>
            <a:pPr marL="171450" indent="-171450">
              <a:buFont typeface="Arial" panose="020B0604020202020204" pitchFamily="34" charset="0"/>
              <a:buChar char="•"/>
            </a:pPr>
            <a:r>
              <a:rPr lang="sv-SE" sz="1200"/>
              <a:t>Svårigheter att föreställa sig framtiden</a:t>
            </a:r>
          </a:p>
          <a:p>
            <a:pPr marL="171450" indent="-171450">
              <a:buFont typeface="Arial" panose="020B0604020202020204" pitchFamily="34" charset="0"/>
              <a:buChar char="•"/>
            </a:pPr>
            <a:r>
              <a:rPr lang="sv-SE" sz="1200"/>
              <a:t>Nedstämdhet, likgiltighet, hopplöshet</a:t>
            </a:r>
          </a:p>
          <a:p>
            <a:pPr marL="171450" indent="-171450">
              <a:buFont typeface="Arial" panose="020B0604020202020204" pitchFamily="34" charset="0"/>
              <a:buChar char="•"/>
            </a:pPr>
            <a:r>
              <a:rPr lang="sv-SE" sz="1200"/>
              <a:t>Självmordstankar, självmordsförsök</a:t>
            </a:r>
          </a:p>
          <a:p>
            <a:pPr marL="171450" indent="-171450">
              <a:buFont typeface="Arial" panose="020B0604020202020204" pitchFamily="34" charset="0"/>
              <a:buChar char="•"/>
            </a:pPr>
            <a:r>
              <a:rPr lang="sv-SE" sz="1200"/>
              <a:t>Över- och/eller underskattar risker</a:t>
            </a:r>
          </a:p>
          <a:p>
            <a:pPr marL="171450" indent="-171450">
              <a:buFont typeface="Arial" panose="020B0604020202020204" pitchFamily="34" charset="0"/>
              <a:buChar char="•"/>
            </a:pPr>
            <a:r>
              <a:rPr lang="sv-SE" sz="1200"/>
              <a:t>Impulsivitet</a:t>
            </a:r>
          </a:p>
          <a:p>
            <a:pPr marL="171450" indent="-171450">
              <a:buFont typeface="Arial" panose="020B0604020202020204" pitchFamily="34" charset="0"/>
              <a:buChar char="•"/>
            </a:pPr>
            <a:r>
              <a:rPr lang="sv-SE" sz="1200"/>
              <a:t>Överdriver aggressivitet</a:t>
            </a:r>
          </a:p>
          <a:p>
            <a:pPr marL="171450" indent="-171450">
              <a:buFont typeface="Arial" panose="020B0604020202020204" pitchFamily="34" charset="0"/>
              <a:buChar char="•"/>
            </a:pPr>
            <a:r>
              <a:rPr lang="sv-SE" sz="1200"/>
              <a:t>Utagerande/självdestruktivt beteende</a:t>
            </a:r>
          </a:p>
          <a:p>
            <a:pPr marL="171450" indent="-171450">
              <a:buFont typeface="Arial" panose="020B0604020202020204" pitchFamily="34" charset="0"/>
              <a:buChar char="•"/>
            </a:pPr>
            <a:r>
              <a:rPr lang="sv-SE" sz="1200"/>
              <a:t>Sömnsvårigheter</a:t>
            </a:r>
          </a:p>
          <a:p>
            <a:pPr marL="171450" indent="-171450">
              <a:buFont typeface="Arial" panose="020B0604020202020204" pitchFamily="34" charset="0"/>
              <a:buChar char="•"/>
            </a:pPr>
            <a:r>
              <a:rPr lang="sv-SE" sz="1200" err="1"/>
              <a:t>Somatisering</a:t>
            </a:r>
            <a:endParaRPr lang="sv-SE" sz="1200"/>
          </a:p>
          <a:p>
            <a:pPr marL="171450" indent="-171450">
              <a:buFont typeface="Arial" panose="020B0604020202020204" pitchFamily="34" charset="0"/>
              <a:buChar char="•"/>
            </a:pPr>
            <a:r>
              <a:rPr lang="sv-SE" sz="1200"/>
              <a:t>Nedsatt fysisk hälsa</a:t>
            </a:r>
          </a:p>
          <a:p>
            <a:pPr marL="171450" indent="-171450">
              <a:buFont typeface="Arial" panose="020B0604020202020204" pitchFamily="34" charset="0"/>
              <a:buChar char="•"/>
            </a:pPr>
            <a:r>
              <a:rPr lang="sv-SE" sz="1200"/>
              <a:t>Ätstörningar</a:t>
            </a:r>
          </a:p>
          <a:p>
            <a:pPr marL="171450" indent="-171450">
              <a:buFont typeface="Arial" panose="020B0604020202020204" pitchFamily="34" charset="0"/>
              <a:buChar char="•"/>
            </a:pPr>
            <a:r>
              <a:rPr lang="sv-SE" sz="1200"/>
              <a:t>Inlärningssvårigheter</a:t>
            </a:r>
          </a:p>
        </p:txBody>
      </p:sp>
      <p:sp>
        <p:nvSpPr>
          <p:cNvPr id="13" name="textruta 12"/>
          <p:cNvSpPr txBox="1"/>
          <p:nvPr/>
        </p:nvSpPr>
        <p:spPr>
          <a:xfrm>
            <a:off x="9310958" y="6285124"/>
            <a:ext cx="2830542" cy="415498"/>
          </a:xfrm>
          <a:prstGeom prst="rect">
            <a:avLst/>
          </a:prstGeom>
          <a:noFill/>
        </p:spPr>
        <p:txBody>
          <a:bodyPr wrap="square" rtlCol="0">
            <a:spAutoFit/>
          </a:bodyPr>
          <a:lstStyle/>
          <a:p>
            <a:r>
              <a:rPr lang="sv-SE" sz="1000"/>
              <a:t>Traumatisering hos barn/</a:t>
            </a:r>
          </a:p>
          <a:p>
            <a:r>
              <a:rPr lang="sv-SE" sz="1000" err="1"/>
              <a:t>Bidö</a:t>
            </a:r>
            <a:r>
              <a:rPr lang="sv-SE" sz="1000"/>
              <a:t>, Mannheimer/</a:t>
            </a:r>
            <a:r>
              <a:rPr lang="sv-SE" sz="1000" err="1"/>
              <a:t>Samuelberg</a:t>
            </a:r>
            <a:r>
              <a:rPr lang="sv-SE" sz="1000"/>
              <a:t>/2018</a:t>
            </a:r>
          </a:p>
        </p:txBody>
      </p:sp>
    </p:spTree>
    <p:extLst>
      <p:ext uri="{BB962C8B-B14F-4D97-AF65-F5344CB8AC3E}">
        <p14:creationId xmlns:p14="http://schemas.microsoft.com/office/powerpoint/2010/main" val="171271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nkebubbla: moln 1">
            <a:extLst>
              <a:ext uri="{FF2B5EF4-FFF2-40B4-BE49-F238E27FC236}">
                <a16:creationId xmlns:a16="http://schemas.microsoft.com/office/drawing/2014/main" id="{BEEFE955-A9AB-4ADF-9116-93DDDD70404B}"/>
              </a:ext>
            </a:extLst>
          </p:cNvPr>
          <p:cNvSpPr/>
          <p:nvPr/>
        </p:nvSpPr>
        <p:spPr>
          <a:xfrm>
            <a:off x="3271520" y="1026160"/>
            <a:ext cx="5638800" cy="3830320"/>
          </a:xfrm>
          <a:prstGeom prst="cloudCallo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solidFill>
                  <a:schemeClr val="bg1"/>
                </a:solidFill>
              </a:rPr>
              <a:t>En del barn och ungdomar som har varit med om svåra påfrestningar och trauma behöver behandling, men alla barn som varit med om trauma behöver god omsorg och trygga miljöer</a:t>
            </a:r>
          </a:p>
        </p:txBody>
      </p:sp>
      <p:sp>
        <p:nvSpPr>
          <p:cNvPr id="3" name="textruta 2">
            <a:extLst>
              <a:ext uri="{FF2B5EF4-FFF2-40B4-BE49-F238E27FC236}">
                <a16:creationId xmlns:a16="http://schemas.microsoft.com/office/drawing/2014/main" id="{AC08E10A-C28E-4E73-9BC5-D9F428A1EAC0}"/>
              </a:ext>
            </a:extLst>
          </p:cNvPr>
          <p:cNvSpPr txBox="1"/>
          <p:nvPr/>
        </p:nvSpPr>
        <p:spPr>
          <a:xfrm>
            <a:off x="8149389" y="6336632"/>
            <a:ext cx="2294022" cy="338554"/>
          </a:xfrm>
          <a:prstGeom prst="rect">
            <a:avLst/>
          </a:prstGeom>
          <a:noFill/>
        </p:spPr>
        <p:txBody>
          <a:bodyPr wrap="square" rtlCol="0">
            <a:spAutoFit/>
          </a:bodyPr>
          <a:lstStyle/>
          <a:p>
            <a:r>
              <a:rPr lang="sv-SE" sz="1600"/>
              <a:t>Rädda Barnen 2018</a:t>
            </a:r>
          </a:p>
        </p:txBody>
      </p:sp>
    </p:spTree>
    <p:extLst>
      <p:ext uri="{BB962C8B-B14F-4D97-AF65-F5344CB8AC3E}">
        <p14:creationId xmlns:p14="http://schemas.microsoft.com/office/powerpoint/2010/main" val="8824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amiljehem_gavlekommun">
            <a:extLst>
              <a:ext uri="{FF2B5EF4-FFF2-40B4-BE49-F238E27FC236}">
                <a16:creationId xmlns:a16="http://schemas.microsoft.com/office/drawing/2014/main" id="{59EAB1D0-D144-B875-2D91-08B60FACA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ruta 4">
            <a:extLst>
              <a:ext uri="{FF2B5EF4-FFF2-40B4-BE49-F238E27FC236}">
                <a16:creationId xmlns:a16="http://schemas.microsoft.com/office/drawing/2014/main" id="{80225433-55E7-EEAB-27E3-0CE5F7B70757}"/>
              </a:ext>
            </a:extLst>
          </p:cNvPr>
          <p:cNvSpPr txBox="1"/>
          <p:nvPr/>
        </p:nvSpPr>
        <p:spPr>
          <a:xfrm>
            <a:off x="8909222" y="4971706"/>
            <a:ext cx="3188043" cy="1477328"/>
          </a:xfrm>
          <a:prstGeom prst="rect">
            <a:avLst/>
          </a:prstGeom>
          <a:noFill/>
        </p:spPr>
        <p:txBody>
          <a:bodyPr wrap="square">
            <a:spAutoFit/>
          </a:bodyPr>
          <a:lstStyle/>
          <a:p>
            <a:pPr>
              <a:defRPr/>
            </a:pPr>
            <a:r>
              <a:rPr lang="sv-SE" sz="1800" b="1" dirty="0">
                <a:solidFill>
                  <a:schemeClr val="bg1"/>
                </a:solidFill>
              </a:rPr>
              <a:t>Bara en liten förändring i relationen och anknytningsmönstret  skapar större trygghet</a:t>
            </a:r>
            <a:r>
              <a:rPr lang="sv-SE" sz="1800" dirty="0">
                <a:solidFill>
                  <a:schemeClr val="bg1"/>
                </a:solidFill>
              </a:rPr>
              <a:t> </a:t>
            </a:r>
          </a:p>
        </p:txBody>
      </p:sp>
    </p:spTree>
    <p:extLst>
      <p:ext uri="{BB962C8B-B14F-4D97-AF65-F5344CB8AC3E}">
        <p14:creationId xmlns:p14="http://schemas.microsoft.com/office/powerpoint/2010/main" val="248839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083CED01-4831-4A4D-B09E-58298C758AD3}"/>
              </a:ext>
            </a:extLst>
          </p:cNvPr>
          <p:cNvSpPr>
            <a:spLocks noGrp="1"/>
          </p:cNvSpPr>
          <p:nvPr>
            <p:ph type="title"/>
          </p:nvPr>
        </p:nvSpPr>
        <p:spPr/>
        <p:txBody>
          <a:bodyPr/>
          <a:lstStyle/>
          <a:p>
            <a:r>
              <a:rPr lang="sv-SE" dirty="0"/>
              <a:t>Den inre arbetsmodellen - Relationskarta</a:t>
            </a:r>
          </a:p>
        </p:txBody>
      </p:sp>
      <p:pic>
        <p:nvPicPr>
          <p:cNvPr id="1026" name="Picture 2" descr="Bildresultat fÃ¶r arg pojke">
            <a:extLst>
              <a:ext uri="{FF2B5EF4-FFF2-40B4-BE49-F238E27FC236}">
                <a16:creationId xmlns:a16="http://schemas.microsoft.com/office/drawing/2014/main" id="{53EB597B-992F-CD5A-2F24-D6B573F67FD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554722" y="1595528"/>
            <a:ext cx="3157068" cy="2371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A45B06F9-23B4-F319-CD2C-B168D520E2F8}"/>
              </a:ext>
            </a:extLst>
          </p:cNvPr>
          <p:cNvSpPr txBox="1"/>
          <p:nvPr/>
        </p:nvSpPr>
        <p:spPr>
          <a:xfrm>
            <a:off x="825500" y="1825625"/>
            <a:ext cx="7181678" cy="2308324"/>
          </a:xfrm>
          <a:prstGeom prst="rect">
            <a:avLst/>
          </a:prstGeom>
          <a:noFill/>
        </p:spPr>
        <p:txBody>
          <a:bodyPr wrap="square">
            <a:spAutoFit/>
          </a:bodyPr>
          <a:lstStyle/>
          <a:p>
            <a:pPr marL="0" indent="0">
              <a:buNone/>
            </a:pPr>
            <a:r>
              <a:rPr lang="sv-SE" sz="2400" dirty="0">
                <a:latin typeface="Calibri" panose="020F0502020204030204" pitchFamily="34" charset="0"/>
                <a:cs typeface="Calibri" panose="020F0502020204030204" pitchFamily="34" charset="0"/>
              </a:rPr>
              <a:t>Våra beteenden återger en inre arbetsmodell som innehåller information om:</a:t>
            </a:r>
          </a:p>
          <a:p>
            <a:endParaRPr lang="sv-SE" sz="2400"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sv-SE" sz="2400" dirty="0">
                <a:latin typeface="Calibri" panose="020F0502020204030204" pitchFamily="34" charset="0"/>
                <a:cs typeface="Calibri" panose="020F0502020204030204" pitchFamily="34" charset="0"/>
              </a:rPr>
              <a:t>Hur jag tänker och känner om mig själv.</a:t>
            </a:r>
          </a:p>
          <a:p>
            <a:pPr marL="285750" indent="-285750">
              <a:buFont typeface="Wingdings" panose="05000000000000000000" pitchFamily="2" charset="2"/>
              <a:buChar char="v"/>
            </a:pPr>
            <a:r>
              <a:rPr lang="sv-SE" sz="2400" dirty="0">
                <a:latin typeface="Calibri" panose="020F0502020204030204" pitchFamily="34" charset="0"/>
                <a:cs typeface="Calibri" panose="020F0502020204030204" pitchFamily="34" charset="0"/>
              </a:rPr>
              <a:t>Hur andra tänker och känner om mig.</a:t>
            </a:r>
          </a:p>
          <a:p>
            <a:pPr marL="285750" indent="-285750">
              <a:buFont typeface="Wingdings" panose="05000000000000000000" pitchFamily="2" charset="2"/>
              <a:buChar char="v"/>
            </a:pPr>
            <a:r>
              <a:rPr lang="sv-SE" sz="2400" dirty="0">
                <a:latin typeface="Calibri" panose="020F0502020204030204" pitchFamily="34" charset="0"/>
                <a:cs typeface="Calibri" panose="020F0502020204030204" pitchFamily="34" charset="0"/>
              </a:rPr>
              <a:t>Hur andra reagerar på mina anknytningsbehov.</a:t>
            </a:r>
          </a:p>
        </p:txBody>
      </p:sp>
      <p:pic>
        <p:nvPicPr>
          <p:cNvPr id="1028" name="Picture 4">
            <a:extLst>
              <a:ext uri="{FF2B5EF4-FFF2-40B4-BE49-F238E27FC236}">
                <a16:creationId xmlns:a16="http://schemas.microsoft.com/office/drawing/2014/main" id="{3300B749-4153-F256-5B9C-12B2B41E8351}"/>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6851" r="16851"/>
          <a:stretch>
            <a:fillRect/>
          </a:stretch>
        </p:blipFill>
        <p:spPr bwMode="auto">
          <a:xfrm>
            <a:off x="8554721" y="4076609"/>
            <a:ext cx="3157068" cy="265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15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796C269-AE55-E046-9B2F-D250643067F6}"/>
              </a:ext>
            </a:extLst>
          </p:cNvPr>
          <p:cNvSpPr>
            <a:spLocks noGrp="1"/>
          </p:cNvSpPr>
          <p:nvPr>
            <p:ph type="title"/>
          </p:nvPr>
        </p:nvSpPr>
        <p:spPr>
          <a:xfrm>
            <a:off x="838200" y="807883"/>
            <a:ext cx="10515600" cy="874451"/>
          </a:xfrm>
        </p:spPr>
        <p:txBody>
          <a:bodyPr vert="horz" lIns="0" tIns="0" rIns="0" bIns="0" rtlCol="0" anchor="ctr">
            <a:normAutofit/>
          </a:bodyPr>
          <a:lstStyle/>
          <a:p>
            <a:r>
              <a:rPr lang="sv-SE" kern="1200">
                <a:latin typeface="+mj-lt"/>
                <a:ea typeface="+mj-ea"/>
                <a:cs typeface="+mj-cs"/>
              </a:rPr>
              <a:t>Trygga Anknytningsmönster – Postiv IAM/Relationskarta</a:t>
            </a:r>
          </a:p>
        </p:txBody>
      </p:sp>
      <p:sp>
        <p:nvSpPr>
          <p:cNvPr id="12" name="textruta 11">
            <a:extLst>
              <a:ext uri="{FF2B5EF4-FFF2-40B4-BE49-F238E27FC236}">
                <a16:creationId xmlns:a16="http://schemas.microsoft.com/office/drawing/2014/main" id="{3A1B51F2-4F95-7A37-EDC7-3A99E8E49BA1}"/>
              </a:ext>
            </a:extLst>
          </p:cNvPr>
          <p:cNvSpPr txBox="1"/>
          <p:nvPr/>
        </p:nvSpPr>
        <p:spPr>
          <a:xfrm>
            <a:off x="838200" y="1825625"/>
            <a:ext cx="5181600" cy="4351338"/>
          </a:xfrm>
          <a:prstGeom prst="rect">
            <a:avLst/>
          </a:prstGeom>
        </p:spPr>
        <p:txBody>
          <a:bodyPr vert="horz" lIns="0" tIns="0" rIns="0" bIns="0" rtlCol="0">
            <a:normAutofit lnSpcReduction="10000"/>
          </a:bodyPr>
          <a:lstStyle/>
          <a:p>
            <a:pPr marL="342900" indent="-342900">
              <a:lnSpc>
                <a:spcPct val="90000"/>
              </a:lnSpc>
              <a:spcBef>
                <a:spcPts val="1000"/>
              </a:spcBef>
              <a:buFont typeface="Arial" panose="020B0604020202020204" pitchFamily="34" charset="0"/>
              <a:buChar char="•"/>
            </a:pPr>
            <a:r>
              <a:rPr lang="sv-SE" sz="2000" dirty="0">
                <a:latin typeface="Calibri" panose="020F0502020204030204" pitchFamily="34" charset="0"/>
                <a:cs typeface="Calibri" panose="020F0502020204030204" pitchFamily="34" charset="0"/>
              </a:rPr>
              <a:t>Har en positiv och balanserad bild av sig själv.</a:t>
            </a:r>
          </a:p>
          <a:p>
            <a:pPr marL="342900" indent="-342900">
              <a:lnSpc>
                <a:spcPct val="90000"/>
              </a:lnSpc>
              <a:spcBef>
                <a:spcPts val="1000"/>
              </a:spcBef>
              <a:buFont typeface="Arial" panose="020B0604020202020204" pitchFamily="34" charset="0"/>
              <a:buChar char="•"/>
            </a:pPr>
            <a:r>
              <a:rPr lang="sv-SE" sz="2000" dirty="0">
                <a:latin typeface="Calibri" panose="020F0502020204030204" pitchFamily="34" charset="0"/>
                <a:cs typeface="Calibri" panose="020F0502020204030204" pitchFamily="34" charset="0"/>
              </a:rPr>
              <a:t>Har en tydlig och integrerad karta av minnen, tankar och känslor som passar ihop och som ger dem en känsla av trygghet och  förmågan att lita på andra.</a:t>
            </a:r>
          </a:p>
          <a:p>
            <a:pPr marL="342900" indent="-342900">
              <a:lnSpc>
                <a:spcPct val="90000"/>
              </a:lnSpc>
              <a:spcBef>
                <a:spcPts val="1000"/>
              </a:spcBef>
              <a:buFont typeface="Arial" panose="020B0604020202020204" pitchFamily="34" charset="0"/>
              <a:buChar char="•"/>
            </a:pPr>
            <a:r>
              <a:rPr lang="sv-SE" sz="2000" dirty="0">
                <a:latin typeface="Calibri" panose="020F0502020204030204" pitchFamily="34" charset="0"/>
                <a:cs typeface="Calibri" panose="020F0502020204030204" pitchFamily="34" charset="0"/>
              </a:rPr>
              <a:t>De är inte rädda för att uttrycka sina anknytningsbehov öppet.</a:t>
            </a:r>
          </a:p>
          <a:p>
            <a:pPr marL="342900" indent="-342900">
              <a:lnSpc>
                <a:spcPct val="90000"/>
              </a:lnSpc>
              <a:spcBef>
                <a:spcPts val="1000"/>
              </a:spcBef>
              <a:buFont typeface="Arial" panose="020B0604020202020204" pitchFamily="34" charset="0"/>
              <a:buChar char="•"/>
            </a:pPr>
            <a:r>
              <a:rPr lang="sv-SE" sz="2000" dirty="0">
                <a:latin typeface="Calibri" panose="020F0502020204030204" pitchFamily="34" charset="0"/>
                <a:cs typeface="Calibri" panose="020F0502020204030204" pitchFamily="34" charset="0"/>
              </a:rPr>
              <a:t>Även när de har en konflikt med sina föräldrar känner de sig säkra på att relationer kommer att klara det.</a:t>
            </a:r>
          </a:p>
          <a:p>
            <a:pPr marL="228600" indent="-228600">
              <a:lnSpc>
                <a:spcPct val="90000"/>
              </a:lnSpc>
              <a:spcBef>
                <a:spcPts val="1000"/>
              </a:spcBef>
              <a:buFont typeface="Arial" panose="020B0604020202020204" pitchFamily="34" charset="0"/>
              <a:buChar char="•"/>
            </a:pPr>
            <a:endParaRPr lang="sv-SE" sz="1500" dirty="0"/>
          </a:p>
          <a:p>
            <a:pPr marL="228600" indent="-228600">
              <a:lnSpc>
                <a:spcPct val="90000"/>
              </a:lnSpc>
              <a:spcBef>
                <a:spcPts val="1000"/>
              </a:spcBef>
              <a:buFont typeface="Arial" panose="020B0604020202020204" pitchFamily="34" charset="0"/>
              <a:buChar char="•"/>
            </a:pPr>
            <a:r>
              <a:rPr lang="sv-SE" sz="2000" dirty="0">
                <a:latin typeface="Calibri" panose="020F0502020204030204" pitchFamily="34" charset="0"/>
                <a:cs typeface="Calibri" panose="020F0502020204030204" pitchFamily="34" charset="0"/>
              </a:rPr>
              <a:t>Kan ni komma på något barn ni tagit hand om med detta mönster? Vilka strategier kunde ni se i barnets relation och i samspelet med er?</a:t>
            </a:r>
          </a:p>
        </p:txBody>
      </p:sp>
      <p:pic>
        <p:nvPicPr>
          <p:cNvPr id="8" name="Platshållare för innehåll 7">
            <a:extLst>
              <a:ext uri="{FF2B5EF4-FFF2-40B4-BE49-F238E27FC236}">
                <a16:creationId xmlns:a16="http://schemas.microsoft.com/office/drawing/2014/main" id="{36D446C5-573D-FC48-9853-77FA9C798223}"/>
              </a:ext>
            </a:extLst>
          </p:cNvPr>
          <p:cNvPicPr>
            <a:picLocks noGrp="1" noChangeAspect="1"/>
          </p:cNvPicPr>
          <p:nvPr>
            <p:ph type="pic" sz="quarter" idx="13"/>
          </p:nvPr>
        </p:nvPicPr>
        <p:blipFill rotWithShape="1">
          <a:blip r:embed="rId3"/>
          <a:srcRect l="17448" r="11699"/>
          <a:stretch/>
        </p:blipFill>
        <p:spPr>
          <a:xfrm>
            <a:off x="6184900" y="1825625"/>
            <a:ext cx="5181600" cy="4351338"/>
          </a:xfrm>
          <a:noFill/>
        </p:spPr>
      </p:pic>
    </p:spTree>
    <p:extLst>
      <p:ext uri="{BB962C8B-B14F-4D97-AF65-F5344CB8AC3E}">
        <p14:creationId xmlns:p14="http://schemas.microsoft.com/office/powerpoint/2010/main" val="2826585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955413-A22C-2E4C-E338-79E85362A933}"/>
              </a:ext>
            </a:extLst>
          </p:cNvPr>
          <p:cNvSpPr>
            <a:spLocks noGrp="1"/>
          </p:cNvSpPr>
          <p:nvPr>
            <p:ph type="title"/>
          </p:nvPr>
        </p:nvSpPr>
        <p:spPr/>
        <p:txBody>
          <a:bodyPr>
            <a:normAutofit fontScale="90000"/>
          </a:bodyPr>
          <a:lstStyle/>
          <a:p>
            <a:r>
              <a:rPr lang="sv-SE" dirty="0"/>
              <a:t>Ambivalenta anknytningsstrategier – Blandad relationskarta</a:t>
            </a:r>
          </a:p>
        </p:txBody>
      </p:sp>
      <p:sp>
        <p:nvSpPr>
          <p:cNvPr id="3" name="Platshållare för innehåll 2">
            <a:extLst>
              <a:ext uri="{FF2B5EF4-FFF2-40B4-BE49-F238E27FC236}">
                <a16:creationId xmlns:a16="http://schemas.microsoft.com/office/drawing/2014/main" id="{2021F877-C66F-4CB3-2022-9F4757B67B0E}"/>
              </a:ext>
            </a:extLst>
          </p:cNvPr>
          <p:cNvSpPr>
            <a:spLocks noGrp="1"/>
          </p:cNvSpPr>
          <p:nvPr>
            <p:ph sz="half" idx="1"/>
          </p:nvPr>
        </p:nvSpPr>
        <p:spPr/>
        <p:txBody>
          <a:bodyPr>
            <a:normAutofit fontScale="92500" lnSpcReduction="10000"/>
          </a:bodyPr>
          <a:lstStyle/>
          <a:p>
            <a:r>
              <a:rPr lang="sv-SE" sz="2200" dirty="0">
                <a:latin typeface="Calibri" panose="020F0502020204030204" pitchFamily="34" charset="0"/>
                <a:cs typeface="Calibri" panose="020F0502020204030204" pitchFamily="34" charset="0"/>
              </a:rPr>
              <a:t>Relationskartan är blandad.</a:t>
            </a:r>
          </a:p>
          <a:p>
            <a:r>
              <a:rPr lang="sv-SE" sz="2200" dirty="0">
                <a:latin typeface="Calibri" panose="020F0502020204030204" pitchFamily="34" charset="0"/>
                <a:cs typeface="Calibri" panose="020F0502020204030204" pitchFamily="34" charset="0"/>
              </a:rPr>
              <a:t>Deras relationskarta gör dem vaksamma och oroliga.</a:t>
            </a:r>
          </a:p>
          <a:p>
            <a:r>
              <a:rPr lang="sv-SE" sz="2200" dirty="0">
                <a:latin typeface="Calibri" panose="020F0502020204030204" pitchFamily="34" charset="0"/>
                <a:cs typeface="Calibri" panose="020F0502020204030204" pitchFamily="34" charset="0"/>
              </a:rPr>
              <a:t>De har svårt att koppla av och känna sig trygga i andras omsorg.</a:t>
            </a:r>
          </a:p>
          <a:p>
            <a:r>
              <a:rPr lang="sv-SE" sz="2200" dirty="0">
                <a:latin typeface="Calibri" panose="020F0502020204030204" pitchFamily="34" charset="0"/>
                <a:cs typeface="Calibri" panose="020F0502020204030204" pitchFamily="34" charset="0"/>
              </a:rPr>
              <a:t>De söker efter tecken på att andra ska avvisa dem eller tappa intresset.</a:t>
            </a:r>
          </a:p>
          <a:p>
            <a:r>
              <a:rPr lang="sv-SE" sz="2200" dirty="0">
                <a:latin typeface="Calibri" panose="020F0502020204030204" pitchFamily="34" charset="0"/>
                <a:cs typeface="Calibri" panose="020F0502020204030204" pitchFamily="34" charset="0"/>
              </a:rPr>
              <a:t>De kan också vara klängigt närhetssökande i hopp om  att bli omtyckta och få närhet.</a:t>
            </a:r>
          </a:p>
          <a:p>
            <a:endParaRPr lang="sv-SE" sz="2200" dirty="0">
              <a:latin typeface="Calibri" panose="020F0502020204030204" pitchFamily="34" charset="0"/>
              <a:cs typeface="Calibri" panose="020F0502020204030204" pitchFamily="34" charset="0"/>
            </a:endParaRPr>
          </a:p>
          <a:p>
            <a:r>
              <a:rPr lang="sv-SE" sz="2400" dirty="0">
                <a:latin typeface="Calibri" panose="020F0502020204030204" pitchFamily="34" charset="0"/>
                <a:cs typeface="Calibri" panose="020F0502020204030204" pitchFamily="34" charset="0"/>
              </a:rPr>
              <a:t>Kan ni komma på något barn ni tagit hand om med detta mönster? Vilka strategier kunde ni se i barnets relation och i samspelet med er?</a:t>
            </a:r>
          </a:p>
          <a:p>
            <a:endParaRPr lang="sv-SE" sz="2200" dirty="0">
              <a:latin typeface="Calibri" panose="020F0502020204030204" pitchFamily="34" charset="0"/>
              <a:cs typeface="Calibri" panose="020F0502020204030204" pitchFamily="34" charset="0"/>
            </a:endParaRPr>
          </a:p>
        </p:txBody>
      </p:sp>
      <p:pic>
        <p:nvPicPr>
          <p:cNvPr id="11" name="Platshållare för bild 10">
            <a:extLst>
              <a:ext uri="{FF2B5EF4-FFF2-40B4-BE49-F238E27FC236}">
                <a16:creationId xmlns:a16="http://schemas.microsoft.com/office/drawing/2014/main" id="{B2649AF1-1683-A9D6-6C5C-DACD49C27CBE}"/>
              </a:ext>
            </a:extLst>
          </p:cNvPr>
          <p:cNvPicPr>
            <a:picLocks noGrp="1" noChangeAspect="1"/>
          </p:cNvPicPr>
          <p:nvPr>
            <p:ph type="pic" sz="quarter" idx="13"/>
          </p:nvPr>
        </p:nvPicPr>
        <p:blipFill>
          <a:blip r:embed="rId3"/>
          <a:srcRect l="8601" r="8601"/>
          <a:stretch/>
        </p:blipFill>
        <p:spPr/>
      </p:pic>
    </p:spTree>
    <p:extLst>
      <p:ext uri="{BB962C8B-B14F-4D97-AF65-F5344CB8AC3E}">
        <p14:creationId xmlns:p14="http://schemas.microsoft.com/office/powerpoint/2010/main" val="112925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9E5F2C-5A58-D5C9-08A6-847627C0B8C0}"/>
              </a:ext>
            </a:extLst>
          </p:cNvPr>
          <p:cNvSpPr>
            <a:spLocks noGrp="1"/>
          </p:cNvSpPr>
          <p:nvPr>
            <p:ph type="title"/>
          </p:nvPr>
        </p:nvSpPr>
        <p:spPr/>
        <p:txBody>
          <a:bodyPr/>
          <a:lstStyle/>
          <a:p>
            <a:r>
              <a:rPr lang="sv-SE" dirty="0"/>
              <a:t>Undvikande anknytningsmönster – Negativ relationskarta</a:t>
            </a:r>
          </a:p>
        </p:txBody>
      </p:sp>
      <p:sp>
        <p:nvSpPr>
          <p:cNvPr id="3" name="Platshållare för innehåll 2">
            <a:extLst>
              <a:ext uri="{FF2B5EF4-FFF2-40B4-BE49-F238E27FC236}">
                <a16:creationId xmlns:a16="http://schemas.microsoft.com/office/drawing/2014/main" id="{9AA12041-7C36-974A-2895-AC4512A61AB4}"/>
              </a:ext>
            </a:extLst>
          </p:cNvPr>
          <p:cNvSpPr>
            <a:spLocks noGrp="1"/>
          </p:cNvSpPr>
          <p:nvPr>
            <p:ph sz="half" idx="1"/>
          </p:nvPr>
        </p:nvSpPr>
        <p:spPr/>
        <p:txBody>
          <a:bodyPr>
            <a:normAutofit fontScale="92500"/>
          </a:bodyPr>
          <a:lstStyle/>
          <a:p>
            <a:r>
              <a:rPr lang="sv-SE" sz="2200" dirty="0">
                <a:latin typeface="Calibri" panose="020F0502020204030204" pitchFamily="34" charset="0"/>
                <a:cs typeface="Calibri" panose="020F0502020204030204" pitchFamily="34" charset="0"/>
              </a:rPr>
              <a:t>Ser sig själv som ovärdiga att älska och andra som ointresserade eller fientliga.</a:t>
            </a:r>
          </a:p>
          <a:p>
            <a:r>
              <a:rPr lang="sv-SE" sz="2200" dirty="0">
                <a:latin typeface="Calibri" panose="020F0502020204030204" pitchFamily="34" charset="0"/>
                <a:cs typeface="Calibri" panose="020F0502020204030204" pitchFamily="34" charset="0"/>
              </a:rPr>
              <a:t>Har lärt sig att dölja sina anknytningsbehov.</a:t>
            </a:r>
          </a:p>
          <a:p>
            <a:r>
              <a:rPr lang="sv-SE" sz="2200" dirty="0">
                <a:latin typeface="Calibri" panose="020F0502020204030204" pitchFamily="34" charset="0"/>
                <a:cs typeface="Calibri" panose="020F0502020204030204" pitchFamily="34" charset="0"/>
              </a:rPr>
              <a:t>De flesta fortsätter att känna behov av närhet och samhörighet men är rädda för att visa det.</a:t>
            </a:r>
          </a:p>
          <a:p>
            <a:r>
              <a:rPr lang="sv-SE" sz="2200" dirty="0">
                <a:latin typeface="Calibri" panose="020F0502020204030204" pitchFamily="34" charset="0"/>
                <a:cs typeface="Calibri" panose="020F0502020204030204" pitchFamily="34" charset="0"/>
              </a:rPr>
              <a:t>Många kan bli aggressiva, som ett sätt att dels positionera sig, dels hålla andra på avstånd.</a:t>
            </a:r>
          </a:p>
          <a:p>
            <a:endParaRPr lang="sv-SE" sz="2200" dirty="0">
              <a:latin typeface="Calibri" panose="020F0502020204030204" pitchFamily="34" charset="0"/>
              <a:cs typeface="Calibri" panose="020F0502020204030204" pitchFamily="34" charset="0"/>
            </a:endParaRPr>
          </a:p>
          <a:p>
            <a:r>
              <a:rPr lang="sv-SE" sz="2200" dirty="0">
                <a:latin typeface="Calibri" panose="020F0502020204030204" pitchFamily="34" charset="0"/>
                <a:cs typeface="Calibri" panose="020F0502020204030204" pitchFamily="34" charset="0"/>
              </a:rPr>
              <a:t>Kan ni komma på något barn ni tagit hand om med detta mönster? Vilka strategier kunde ni se i barnets relation och i samspelet med er?</a:t>
            </a:r>
          </a:p>
          <a:p>
            <a:endParaRPr lang="sv-SE" dirty="0"/>
          </a:p>
        </p:txBody>
      </p:sp>
      <p:pic>
        <p:nvPicPr>
          <p:cNvPr id="6" name="Platshållare för bild 5">
            <a:extLst>
              <a:ext uri="{FF2B5EF4-FFF2-40B4-BE49-F238E27FC236}">
                <a16:creationId xmlns:a16="http://schemas.microsoft.com/office/drawing/2014/main" id="{54533C11-1307-5D6F-F7EA-61ADE78745B0}"/>
              </a:ext>
            </a:extLst>
          </p:cNvPr>
          <p:cNvPicPr>
            <a:picLocks noGrp="1" noChangeAspect="1"/>
          </p:cNvPicPr>
          <p:nvPr>
            <p:ph type="pic" sz="quarter" idx="13"/>
          </p:nvPr>
        </p:nvPicPr>
        <p:blipFill>
          <a:blip r:embed="rId3"/>
          <a:srcRect l="12893" r="12893"/>
          <a:stretch/>
        </p:blipFill>
        <p:spPr>
          <a:xfrm>
            <a:off x="6184900" y="1825625"/>
            <a:ext cx="5181600" cy="4351338"/>
          </a:xfrm>
        </p:spPr>
      </p:pic>
    </p:spTree>
    <p:extLst>
      <p:ext uri="{BB962C8B-B14F-4D97-AF65-F5344CB8AC3E}">
        <p14:creationId xmlns:p14="http://schemas.microsoft.com/office/powerpoint/2010/main" val="1715926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99BB4D-9ACC-4BF1-7F1D-88B2746BF054}"/>
              </a:ext>
            </a:extLst>
          </p:cNvPr>
          <p:cNvSpPr>
            <a:spLocks noGrp="1"/>
          </p:cNvSpPr>
          <p:nvPr>
            <p:ph type="title"/>
          </p:nvPr>
        </p:nvSpPr>
        <p:spPr/>
        <p:txBody>
          <a:bodyPr>
            <a:normAutofit fontScale="90000"/>
          </a:bodyPr>
          <a:lstStyle/>
          <a:p>
            <a:r>
              <a:rPr lang="sv-SE" dirty="0"/>
              <a:t>Desorganiserat anknytningsmönster – </a:t>
            </a:r>
            <a:br>
              <a:rPr lang="sv-SE" dirty="0"/>
            </a:br>
            <a:r>
              <a:rPr lang="sv-SE" dirty="0"/>
              <a:t>Desorganiserad relationskarta</a:t>
            </a:r>
          </a:p>
        </p:txBody>
      </p:sp>
      <p:sp>
        <p:nvSpPr>
          <p:cNvPr id="3" name="Platshållare för innehåll 2">
            <a:extLst>
              <a:ext uri="{FF2B5EF4-FFF2-40B4-BE49-F238E27FC236}">
                <a16:creationId xmlns:a16="http://schemas.microsoft.com/office/drawing/2014/main" id="{13E45576-AECD-7FE3-3E89-B86C8C3F6CA0}"/>
              </a:ext>
            </a:extLst>
          </p:cNvPr>
          <p:cNvSpPr>
            <a:spLocks noGrp="1"/>
          </p:cNvSpPr>
          <p:nvPr>
            <p:ph sz="half" idx="1"/>
          </p:nvPr>
        </p:nvSpPr>
        <p:spPr/>
        <p:txBody>
          <a:bodyPr>
            <a:normAutofit lnSpcReduction="10000"/>
          </a:bodyPr>
          <a:lstStyle/>
          <a:p>
            <a:r>
              <a:rPr lang="sv-SE" sz="2200" dirty="0">
                <a:latin typeface="Calibri" panose="020F0502020204030204" pitchFamily="34" charset="0"/>
                <a:cs typeface="Calibri" panose="020F0502020204030204" pitchFamily="34" charset="0"/>
              </a:rPr>
              <a:t>Saknar strategier för att få sina anknytningsbehov tillfredsställda.</a:t>
            </a:r>
          </a:p>
          <a:p>
            <a:r>
              <a:rPr lang="sv-SE" sz="2200" dirty="0">
                <a:latin typeface="Calibri" panose="020F0502020204030204" pitchFamily="34" charset="0"/>
                <a:cs typeface="Calibri" panose="020F0502020204030204" pitchFamily="34" charset="0"/>
              </a:rPr>
              <a:t>Har ingen klar uppfattning om sig själva och andra.</a:t>
            </a:r>
          </a:p>
          <a:p>
            <a:r>
              <a:rPr lang="sv-SE" sz="2200" dirty="0">
                <a:latin typeface="Calibri" panose="020F0502020204030204" pitchFamily="34" charset="0"/>
                <a:cs typeface="Calibri" panose="020F0502020204030204" pitchFamily="34" charset="0"/>
              </a:rPr>
              <a:t>Deras relationskarta är desorganiserad, fragmentarisk och osammanhängande.</a:t>
            </a:r>
          </a:p>
          <a:p>
            <a:r>
              <a:rPr lang="sv-SE" sz="2200" dirty="0">
                <a:latin typeface="Calibri" panose="020F0502020204030204" pitchFamily="34" charset="0"/>
                <a:cs typeface="Calibri" panose="020F0502020204030204" pitchFamily="34" charset="0"/>
              </a:rPr>
              <a:t>Det kan vara svårt och förvirrande att förstå barnets strategier vid olika situationer.</a:t>
            </a:r>
          </a:p>
          <a:p>
            <a:endParaRPr lang="sv-SE" sz="2200" dirty="0">
              <a:latin typeface="Calibri" panose="020F0502020204030204" pitchFamily="34" charset="0"/>
              <a:cs typeface="Calibri" panose="020F0502020204030204" pitchFamily="34" charset="0"/>
            </a:endParaRPr>
          </a:p>
          <a:p>
            <a:r>
              <a:rPr lang="sv-SE" sz="2200" dirty="0">
                <a:latin typeface="Calibri" panose="020F0502020204030204" pitchFamily="34" charset="0"/>
                <a:cs typeface="Calibri" panose="020F0502020204030204" pitchFamily="34" charset="0"/>
              </a:rPr>
              <a:t>Kan ni komma på något barn ni tagit hand om med detta mönster? Vilka strategier kunde ni se i barnets relation och i samspelet med er?</a:t>
            </a:r>
          </a:p>
          <a:p>
            <a:endParaRPr lang="sv-SE" sz="2200" dirty="0">
              <a:latin typeface="Calibri" panose="020F0502020204030204" pitchFamily="34" charset="0"/>
              <a:cs typeface="Calibri" panose="020F0502020204030204" pitchFamily="34" charset="0"/>
            </a:endParaRPr>
          </a:p>
        </p:txBody>
      </p:sp>
      <p:pic>
        <p:nvPicPr>
          <p:cNvPr id="14" name="Platshållare för bild 13">
            <a:extLst>
              <a:ext uri="{FF2B5EF4-FFF2-40B4-BE49-F238E27FC236}">
                <a16:creationId xmlns:a16="http://schemas.microsoft.com/office/drawing/2014/main" id="{32DA2C1D-22E2-C231-2C42-895A45D01DC2}"/>
              </a:ext>
            </a:extLst>
          </p:cNvPr>
          <p:cNvPicPr>
            <a:picLocks noGrp="1" noChangeAspect="1"/>
          </p:cNvPicPr>
          <p:nvPr>
            <p:ph type="pic" sz="quarter" idx="13"/>
          </p:nvPr>
        </p:nvPicPr>
        <p:blipFill>
          <a:blip r:embed="rId3"/>
          <a:srcRect l="5551" r="5551"/>
          <a:stretch/>
        </p:blipFill>
        <p:spPr/>
      </p:pic>
    </p:spTree>
    <p:extLst>
      <p:ext uri="{BB962C8B-B14F-4D97-AF65-F5344CB8AC3E}">
        <p14:creationId xmlns:p14="http://schemas.microsoft.com/office/powerpoint/2010/main" val="1800300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26"/>
          <p:cNvSpPr txBox="1">
            <a:spLocks noGrp="1"/>
          </p:cNvSpPr>
          <p:nvPr>
            <p:ph type="title"/>
          </p:nvPr>
        </p:nvSpPr>
        <p:spPr>
          <a:xfrm>
            <a:off x="839788" y="457200"/>
            <a:ext cx="3932237" cy="1600200"/>
          </a:xfrm>
        </p:spPr>
        <p:txBody>
          <a:bodyPr spcFirstLastPara="1" vert="horz" lIns="91425" tIns="45700" rIns="91425" bIns="45700" rtlCol="0" anchor="b" anchorCtr="0">
            <a:normAutofit/>
          </a:bodyPr>
          <a:lstStyle/>
          <a:p>
            <a:pPr>
              <a:spcBef>
                <a:spcPts val="0"/>
              </a:spcBef>
              <a:buClr>
                <a:schemeClr val="dk1"/>
              </a:buClr>
              <a:buSzPts val="3240"/>
            </a:pPr>
            <a:r>
              <a:rPr lang="sv-SE" sz="2700"/>
              <a:t>TRAUMA </a:t>
            </a:r>
            <a:br>
              <a:rPr lang="sv-SE" sz="2700"/>
            </a:br>
            <a:br>
              <a:rPr lang="sv-SE" sz="2700"/>
            </a:br>
            <a:r>
              <a:rPr lang="sv-SE" sz="2700"/>
              <a:t>Vad är det? </a:t>
            </a:r>
            <a:br>
              <a:rPr lang="sv-SE" sz="2700"/>
            </a:br>
            <a:r>
              <a:rPr lang="sv-SE" sz="2700"/>
              <a:t>Och vad innebär det?</a:t>
            </a:r>
          </a:p>
        </p:txBody>
      </p:sp>
      <p:sp>
        <p:nvSpPr>
          <p:cNvPr id="1055" name="Google Shape;1055;p126"/>
          <p:cNvSpPr txBox="1">
            <a:spLocks noGrp="1"/>
          </p:cNvSpPr>
          <p:nvPr>
            <p:ph type="body" sz="half" idx="2"/>
          </p:nvPr>
        </p:nvSpPr>
        <p:spPr>
          <a:xfrm>
            <a:off x="839788" y="2057400"/>
            <a:ext cx="3932237" cy="3811588"/>
          </a:xfrm>
        </p:spPr>
        <p:txBody>
          <a:bodyPr spcFirstLastPara="1" vert="horz" lIns="91425" tIns="45700" rIns="91425" bIns="45700" rtlCol="0" anchorCtr="0">
            <a:normAutofit/>
          </a:bodyPr>
          <a:lstStyle/>
          <a:p>
            <a:pPr>
              <a:spcBef>
                <a:spcPts val="0"/>
              </a:spcBef>
              <a:buClr>
                <a:schemeClr val="dk1"/>
              </a:buClr>
              <a:buSzPts val="1500"/>
            </a:pPr>
            <a:endParaRPr lang="sv-SE"/>
          </a:p>
          <a:p>
            <a:pPr>
              <a:buClr>
                <a:schemeClr val="dk1"/>
              </a:buClr>
              <a:buSzPts val="1500"/>
            </a:pPr>
            <a:endParaRPr lang="sv-SE"/>
          </a:p>
        </p:txBody>
      </p:sp>
      <p:pic>
        <p:nvPicPr>
          <p:cNvPr id="5" name="Picture 2" descr="Russell Wangersky: Riding the trauma bandwagon | Opinion | SaltWire">
            <a:extLst>
              <a:ext uri="{FF2B5EF4-FFF2-40B4-BE49-F238E27FC236}">
                <a16:creationId xmlns:a16="http://schemas.microsoft.com/office/drawing/2014/main" id="{E1C56E30-1238-4B3D-8EA8-EB26277E2D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1" y="2139163"/>
            <a:ext cx="5183188" cy="3449176"/>
          </a:xfrm>
          <a:prstGeom prst="rect">
            <a:avLst/>
          </a:prstGeom>
          <a:solidFill>
            <a:srgbClr val="FFFFFF"/>
          </a:solidFill>
        </p:spPr>
      </p:pic>
      <p:sp>
        <p:nvSpPr>
          <p:cNvPr id="7" name="textruta 6">
            <a:extLst>
              <a:ext uri="{FF2B5EF4-FFF2-40B4-BE49-F238E27FC236}">
                <a16:creationId xmlns:a16="http://schemas.microsoft.com/office/drawing/2014/main" id="{FD993BD7-5B8A-4EA2-BFBA-792C278CE915}"/>
              </a:ext>
            </a:extLst>
          </p:cNvPr>
          <p:cNvSpPr txBox="1"/>
          <p:nvPr/>
        </p:nvSpPr>
        <p:spPr>
          <a:xfrm>
            <a:off x="8763795" y="6134734"/>
            <a:ext cx="6096000" cy="341632"/>
          </a:xfrm>
          <a:prstGeom prst="rect">
            <a:avLst/>
          </a:prstGeom>
          <a:noFill/>
        </p:spPr>
        <p:txBody>
          <a:bodyPr wrap="square">
            <a:spAutoFit/>
          </a:bodyPr>
          <a:lstStyle/>
          <a:p>
            <a:pPr>
              <a:lnSpc>
                <a:spcPct val="90000"/>
              </a:lnSpc>
              <a:spcBef>
                <a:spcPts val="1000"/>
              </a:spcBef>
            </a:pPr>
            <a:r>
              <a:rPr lang="sv-SE" sz="1800" b="0" i="1" kern="1200">
                <a:latin typeface="+mn-lt"/>
                <a:ea typeface="+mn-ea"/>
                <a:cs typeface="+mn-cs"/>
              </a:rPr>
              <a:t>Rädda Barnen 2018</a:t>
            </a:r>
          </a:p>
        </p:txBody>
      </p:sp>
    </p:spTree>
    <p:extLst>
      <p:ext uri="{BB962C8B-B14F-4D97-AF65-F5344CB8AC3E}">
        <p14:creationId xmlns:p14="http://schemas.microsoft.com/office/powerpoint/2010/main" val="359782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A31C6965-A8B5-AC47-88B3-2074DD5DECFD}" type="slidenum">
              <a:rPr lang="sv-SE" smtClean="0"/>
              <a:pPr/>
              <a:t>8</a:t>
            </a:fld>
            <a:endParaRPr lang="sv-SE"/>
          </a:p>
        </p:txBody>
      </p:sp>
      <p:sp>
        <p:nvSpPr>
          <p:cNvPr id="4" name="Rektangel 3"/>
          <p:cNvSpPr/>
          <p:nvPr/>
        </p:nvSpPr>
        <p:spPr>
          <a:xfrm>
            <a:off x="5617027" y="2476801"/>
            <a:ext cx="766354" cy="4014652"/>
          </a:xfrm>
          <a:prstGeom prst="rect">
            <a:avLst/>
          </a:prstGeom>
          <a:solidFill>
            <a:schemeClr val="accent4">
              <a:lumMod val="50000"/>
            </a:schemeClr>
          </a:solidFill>
          <a:ln w="19050">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a:solidFill>
                  <a:schemeClr val="tx1"/>
                </a:solidFill>
              </a:rPr>
              <a:t>T</a:t>
            </a:r>
          </a:p>
          <a:p>
            <a:pPr algn="ctr"/>
            <a:r>
              <a:rPr lang="sv-SE" sz="2800" b="1">
                <a:solidFill>
                  <a:schemeClr val="tx1"/>
                </a:solidFill>
              </a:rPr>
              <a:t>R</a:t>
            </a:r>
          </a:p>
          <a:p>
            <a:pPr algn="ctr"/>
            <a:r>
              <a:rPr lang="sv-SE" sz="2800" b="1">
                <a:solidFill>
                  <a:schemeClr val="tx1"/>
                </a:solidFill>
              </a:rPr>
              <a:t>A</a:t>
            </a:r>
          </a:p>
          <a:p>
            <a:pPr algn="ctr"/>
            <a:r>
              <a:rPr lang="sv-SE" sz="2800" b="1">
                <a:solidFill>
                  <a:schemeClr val="tx1"/>
                </a:solidFill>
              </a:rPr>
              <a:t>U</a:t>
            </a:r>
          </a:p>
          <a:p>
            <a:pPr algn="ctr"/>
            <a:r>
              <a:rPr lang="sv-SE" sz="2800" b="1">
                <a:solidFill>
                  <a:schemeClr val="tx1"/>
                </a:solidFill>
              </a:rPr>
              <a:t>M</a:t>
            </a:r>
          </a:p>
          <a:p>
            <a:pPr algn="ctr"/>
            <a:r>
              <a:rPr lang="sv-SE" sz="2800" b="1">
                <a:solidFill>
                  <a:schemeClr val="tx1"/>
                </a:solidFill>
              </a:rPr>
              <a:t>A</a:t>
            </a:r>
          </a:p>
        </p:txBody>
      </p:sp>
      <p:sp>
        <p:nvSpPr>
          <p:cNvPr id="5" name="Bildtext och tankebubbla 4"/>
          <p:cNvSpPr/>
          <p:nvPr/>
        </p:nvSpPr>
        <p:spPr>
          <a:xfrm>
            <a:off x="4659086" y="331708"/>
            <a:ext cx="2682239" cy="2499360"/>
          </a:xfrm>
          <a:prstGeom prst="cloudCallout">
            <a:avLst/>
          </a:prstGeom>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6" name="textruta 5"/>
          <p:cNvSpPr txBox="1"/>
          <p:nvPr/>
        </p:nvSpPr>
        <p:spPr>
          <a:xfrm>
            <a:off x="5190309" y="1151487"/>
            <a:ext cx="1619795" cy="738664"/>
          </a:xfrm>
          <a:prstGeom prst="rect">
            <a:avLst/>
          </a:prstGeom>
          <a:noFill/>
        </p:spPr>
        <p:txBody>
          <a:bodyPr wrap="square" rtlCol="0">
            <a:spAutoFit/>
          </a:bodyPr>
          <a:lstStyle/>
          <a:p>
            <a:r>
              <a:rPr lang="sv-SE" sz="1400">
                <a:solidFill>
                  <a:schemeClr val="bg1"/>
                </a:solidFill>
              </a:rPr>
              <a:t>Omsorgsbrist</a:t>
            </a:r>
          </a:p>
          <a:p>
            <a:r>
              <a:rPr lang="sv-SE" sz="1400">
                <a:solidFill>
                  <a:schemeClr val="bg1"/>
                </a:solidFill>
              </a:rPr>
              <a:t>Vanvård</a:t>
            </a:r>
          </a:p>
          <a:p>
            <a:r>
              <a:rPr lang="sv-SE" sz="1400">
                <a:solidFill>
                  <a:schemeClr val="bg1"/>
                </a:solidFill>
              </a:rPr>
              <a:t>Försummelse</a:t>
            </a:r>
          </a:p>
        </p:txBody>
      </p:sp>
      <p:sp>
        <p:nvSpPr>
          <p:cNvPr id="7" name="Rektangel 6"/>
          <p:cNvSpPr/>
          <p:nvPr/>
        </p:nvSpPr>
        <p:spPr>
          <a:xfrm rot="20246303" flipV="1">
            <a:off x="6322984" y="3410241"/>
            <a:ext cx="1082712" cy="98865"/>
          </a:xfrm>
          <a:prstGeom prst="rect">
            <a:avLst/>
          </a:prstGeom>
          <a:solidFill>
            <a:schemeClr val="accent4">
              <a:lumMod val="75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ulär bildtext 7"/>
          <p:cNvSpPr/>
          <p:nvPr/>
        </p:nvSpPr>
        <p:spPr>
          <a:xfrm>
            <a:off x="7071358" y="1506584"/>
            <a:ext cx="1140824" cy="1619794"/>
          </a:xfrm>
          <a:prstGeom prst="wedgeRectCallout">
            <a:avLst/>
          </a:prstGeom>
          <a:solidFill>
            <a:schemeClr val="accent6">
              <a:lumMod val="75000"/>
            </a:schemeClr>
          </a:solidFill>
          <a:ln w="19050">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solidFill>
                  <a:schemeClr val="tx1"/>
                </a:solidFill>
              </a:rPr>
              <a:t>Fysisk, psykisk och/eller sexuell misshandel</a:t>
            </a:r>
          </a:p>
        </p:txBody>
      </p:sp>
      <p:sp>
        <p:nvSpPr>
          <p:cNvPr id="9" name="Kommentar i oval 8"/>
          <p:cNvSpPr/>
          <p:nvPr/>
        </p:nvSpPr>
        <p:spPr>
          <a:xfrm rot="1698638">
            <a:off x="6108943" y="4230173"/>
            <a:ext cx="1522830" cy="842643"/>
          </a:xfrm>
          <a:prstGeom prst="wedgeEllipseCallout">
            <a:avLst/>
          </a:prstGeom>
          <a:solidFill>
            <a:schemeClr val="accent6">
              <a:lumMod val="90000"/>
            </a:schemeClr>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p:cNvSpPr txBox="1"/>
          <p:nvPr/>
        </p:nvSpPr>
        <p:spPr>
          <a:xfrm>
            <a:off x="6383382" y="4379388"/>
            <a:ext cx="1020341" cy="461665"/>
          </a:xfrm>
          <a:prstGeom prst="rect">
            <a:avLst/>
          </a:prstGeom>
          <a:noFill/>
        </p:spPr>
        <p:txBody>
          <a:bodyPr wrap="square" rtlCol="0">
            <a:spAutoFit/>
          </a:bodyPr>
          <a:lstStyle/>
          <a:p>
            <a:r>
              <a:rPr lang="sv-SE" sz="1200"/>
              <a:t>Sorg och </a:t>
            </a:r>
          </a:p>
          <a:p>
            <a:r>
              <a:rPr lang="sv-SE" sz="1200"/>
              <a:t>Förluster</a:t>
            </a:r>
          </a:p>
        </p:txBody>
      </p:sp>
      <p:sp>
        <p:nvSpPr>
          <p:cNvPr id="11" name="Ellips 10"/>
          <p:cNvSpPr/>
          <p:nvPr/>
        </p:nvSpPr>
        <p:spPr>
          <a:xfrm>
            <a:off x="7588155" y="3332815"/>
            <a:ext cx="2093523" cy="958543"/>
          </a:xfrm>
          <a:prstGeom prst="ellipse">
            <a:avLst/>
          </a:prstGeom>
          <a:solidFill>
            <a:srgbClr val="00B050"/>
          </a:solidFill>
          <a:ln w="19050">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solidFill>
                  <a:schemeClr val="tx1"/>
                </a:solidFill>
              </a:rPr>
              <a:t>Olyckor</a:t>
            </a:r>
          </a:p>
          <a:p>
            <a:pPr algn="ctr"/>
            <a:r>
              <a:rPr lang="sv-SE" sz="1200">
                <a:solidFill>
                  <a:schemeClr val="tx1"/>
                </a:solidFill>
              </a:rPr>
              <a:t>Naturkatastrofer</a:t>
            </a:r>
          </a:p>
        </p:txBody>
      </p:sp>
      <p:cxnSp>
        <p:nvCxnSpPr>
          <p:cNvPr id="15" name="Rak koppling 14"/>
          <p:cNvCxnSpPr/>
          <p:nvPr/>
        </p:nvCxnSpPr>
        <p:spPr>
          <a:xfrm flipH="1">
            <a:off x="7219290" y="3887784"/>
            <a:ext cx="368864" cy="472419"/>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ak koppling 17"/>
          <p:cNvCxnSpPr/>
          <p:nvPr/>
        </p:nvCxnSpPr>
        <p:spPr>
          <a:xfrm flipH="1">
            <a:off x="6383381" y="5094515"/>
            <a:ext cx="426722" cy="583475"/>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Kommentar i oval 19"/>
          <p:cNvSpPr/>
          <p:nvPr/>
        </p:nvSpPr>
        <p:spPr>
          <a:xfrm rot="1343750">
            <a:off x="6400935" y="5374068"/>
            <a:ext cx="2386148" cy="973527"/>
          </a:xfrm>
          <a:prstGeom prst="wedgeEllipseCallout">
            <a:avLst>
              <a:gd name="adj1" fmla="val -44615"/>
              <a:gd name="adj2" fmla="val 6426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p:cNvSpPr txBox="1"/>
          <p:nvPr/>
        </p:nvSpPr>
        <p:spPr>
          <a:xfrm>
            <a:off x="6766557" y="5448599"/>
            <a:ext cx="1868358" cy="461665"/>
          </a:xfrm>
          <a:prstGeom prst="rect">
            <a:avLst/>
          </a:prstGeom>
          <a:noFill/>
        </p:spPr>
        <p:txBody>
          <a:bodyPr wrap="square" rtlCol="0">
            <a:spAutoFit/>
          </a:bodyPr>
          <a:lstStyle/>
          <a:p>
            <a:r>
              <a:rPr lang="sv-SE" sz="1200"/>
              <a:t>Varit vittne,</a:t>
            </a:r>
          </a:p>
          <a:p>
            <a:r>
              <a:rPr lang="sv-SE" sz="1200"/>
              <a:t>upplevt våld</a:t>
            </a:r>
          </a:p>
        </p:txBody>
      </p:sp>
      <p:sp>
        <p:nvSpPr>
          <p:cNvPr id="22" name="Rundad rektangulär bildtext 21"/>
          <p:cNvSpPr/>
          <p:nvPr/>
        </p:nvSpPr>
        <p:spPr>
          <a:xfrm>
            <a:off x="4175391" y="5177209"/>
            <a:ext cx="1148262" cy="1367242"/>
          </a:xfrm>
          <a:prstGeom prst="wedgeRoundRectCallout">
            <a:avLst>
              <a:gd name="adj1" fmla="val 84872"/>
              <a:gd name="adj2" fmla="val 33774"/>
              <a:gd name="adj3" fmla="val 16667"/>
            </a:avLst>
          </a:prstGeom>
          <a:solidFill>
            <a:srgbClr val="339933"/>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solidFill>
                  <a:schemeClr val="bg2"/>
                </a:solidFill>
              </a:rPr>
              <a:t>Medicinska ingrepp</a:t>
            </a:r>
          </a:p>
        </p:txBody>
      </p:sp>
      <p:cxnSp>
        <p:nvCxnSpPr>
          <p:cNvPr id="24" name="Rak koppling 23"/>
          <p:cNvCxnSpPr/>
          <p:nvPr/>
        </p:nvCxnSpPr>
        <p:spPr>
          <a:xfrm>
            <a:off x="4059040" y="3823063"/>
            <a:ext cx="1604373" cy="94052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9" name="Ellips 28"/>
          <p:cNvSpPr/>
          <p:nvPr/>
        </p:nvSpPr>
        <p:spPr>
          <a:xfrm>
            <a:off x="3709852" y="3206317"/>
            <a:ext cx="196829" cy="285820"/>
          </a:xfrm>
          <a:prstGeom prst="ellipse">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p:cNvSpPr/>
          <p:nvPr/>
        </p:nvSpPr>
        <p:spPr>
          <a:xfrm>
            <a:off x="4059040" y="3332815"/>
            <a:ext cx="353215" cy="220283"/>
          </a:xfrm>
          <a:prstGeom prst="ellipse">
            <a:avLst/>
          </a:prstGeom>
          <a:solidFill>
            <a:srgbClr val="339933"/>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p:cNvSpPr/>
          <p:nvPr/>
        </p:nvSpPr>
        <p:spPr>
          <a:xfrm>
            <a:off x="3814355" y="3492138"/>
            <a:ext cx="244685" cy="220891"/>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Ellips 31"/>
          <p:cNvSpPr/>
          <p:nvPr/>
        </p:nvSpPr>
        <p:spPr>
          <a:xfrm>
            <a:off x="3709852" y="3777957"/>
            <a:ext cx="196829" cy="341198"/>
          </a:xfrm>
          <a:prstGeom prst="ellipse">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p:cNvSpPr/>
          <p:nvPr/>
        </p:nvSpPr>
        <p:spPr>
          <a:xfrm>
            <a:off x="3339071" y="3492138"/>
            <a:ext cx="293247" cy="159323"/>
          </a:xfrm>
          <a:prstGeom prst="ellipse">
            <a:avLst/>
          </a:prstGeom>
          <a:solidFill>
            <a:schemeClr val="accent6">
              <a:lumMod val="50000"/>
            </a:schemeClr>
          </a:solidFill>
          <a:ln>
            <a:solidFill>
              <a:schemeClr val="accent6">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Moln 33"/>
          <p:cNvSpPr/>
          <p:nvPr/>
        </p:nvSpPr>
        <p:spPr>
          <a:xfrm>
            <a:off x="3004458" y="1648749"/>
            <a:ext cx="1959428" cy="1403643"/>
          </a:xfrm>
          <a:prstGeom prst="cloud">
            <a:avLst/>
          </a:pr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koppling 35"/>
          <p:cNvCxnSpPr/>
          <p:nvPr/>
        </p:nvCxnSpPr>
        <p:spPr>
          <a:xfrm>
            <a:off x="4320295" y="2831069"/>
            <a:ext cx="1296733" cy="1460289"/>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ruta 37"/>
          <p:cNvSpPr txBox="1"/>
          <p:nvPr/>
        </p:nvSpPr>
        <p:spPr>
          <a:xfrm>
            <a:off x="3230880" y="2008499"/>
            <a:ext cx="1550238" cy="646331"/>
          </a:xfrm>
          <a:prstGeom prst="rect">
            <a:avLst/>
          </a:prstGeom>
          <a:noFill/>
        </p:spPr>
        <p:txBody>
          <a:bodyPr wrap="square" rtlCol="0">
            <a:spAutoFit/>
          </a:bodyPr>
          <a:lstStyle/>
          <a:p>
            <a:r>
              <a:rPr lang="sv-SE" sz="1200"/>
              <a:t>Krig och andra former av</a:t>
            </a:r>
          </a:p>
          <a:p>
            <a:r>
              <a:rPr lang="sv-SE" sz="1200"/>
              <a:t>våldsamheter</a:t>
            </a:r>
          </a:p>
        </p:txBody>
      </p:sp>
      <p:sp>
        <p:nvSpPr>
          <p:cNvPr id="39" name="textruta 38"/>
          <p:cNvSpPr txBox="1"/>
          <p:nvPr/>
        </p:nvSpPr>
        <p:spPr>
          <a:xfrm>
            <a:off x="9570991" y="6359785"/>
            <a:ext cx="2035922" cy="369332"/>
          </a:xfrm>
          <a:prstGeom prst="rect">
            <a:avLst/>
          </a:prstGeom>
          <a:noFill/>
        </p:spPr>
        <p:txBody>
          <a:bodyPr wrap="square" rtlCol="0">
            <a:spAutoFit/>
          </a:bodyPr>
          <a:lstStyle/>
          <a:p>
            <a:r>
              <a:rPr lang="sv-SE" sz="900"/>
              <a:t>Anna Norlén/Psykolog och Psykoterapeut/Ericastiftelsen</a:t>
            </a:r>
          </a:p>
        </p:txBody>
      </p:sp>
    </p:spTree>
    <p:extLst>
      <p:ext uri="{BB962C8B-B14F-4D97-AF65-F5344CB8AC3E}">
        <p14:creationId xmlns:p14="http://schemas.microsoft.com/office/powerpoint/2010/main" val="3691888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Pappershuvud med regnbåge">
            <a:extLst>
              <a:ext uri="{FF2B5EF4-FFF2-40B4-BE49-F238E27FC236}">
                <a16:creationId xmlns:a16="http://schemas.microsoft.com/office/drawing/2014/main" id="{EA9CB3F7-E477-5B18-8E43-00D4DDDACC0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0782" b="10782"/>
          <a:stretch/>
        </p:blipFill>
        <p:spPr>
          <a:prstGeom prst="rect">
            <a:avLst/>
          </a:prstGeom>
          <a:noFill/>
        </p:spPr>
      </p:pic>
      <p:sp>
        <p:nvSpPr>
          <p:cNvPr id="2" name="Rubrik 1">
            <a:extLst>
              <a:ext uri="{FF2B5EF4-FFF2-40B4-BE49-F238E27FC236}">
                <a16:creationId xmlns:a16="http://schemas.microsoft.com/office/drawing/2014/main" id="{7F632602-EDEB-A0BF-7AB1-5FDA0B9DDA66}"/>
              </a:ext>
            </a:extLst>
          </p:cNvPr>
          <p:cNvSpPr>
            <a:spLocks noGrp="1"/>
          </p:cNvSpPr>
          <p:nvPr>
            <p:ph type="title"/>
          </p:nvPr>
        </p:nvSpPr>
        <p:spPr/>
        <p:txBody>
          <a:bodyPr anchor="ctr">
            <a:normAutofit/>
          </a:bodyPr>
          <a:lstStyle/>
          <a:p>
            <a:r>
              <a:rPr lang="sv-SE" dirty="0"/>
              <a:t>Trauman</a:t>
            </a:r>
          </a:p>
        </p:txBody>
      </p:sp>
      <p:sp>
        <p:nvSpPr>
          <p:cNvPr id="3" name="Platshållare för innehåll 2">
            <a:extLst>
              <a:ext uri="{FF2B5EF4-FFF2-40B4-BE49-F238E27FC236}">
                <a16:creationId xmlns:a16="http://schemas.microsoft.com/office/drawing/2014/main" id="{F829C0BF-719F-AA6B-DD10-8E637F2AA605}"/>
              </a:ext>
            </a:extLst>
          </p:cNvPr>
          <p:cNvSpPr>
            <a:spLocks noGrp="1"/>
          </p:cNvSpPr>
          <p:nvPr>
            <p:ph type="body" sz="quarter" idx="14"/>
          </p:nvPr>
        </p:nvSpPr>
        <p:spPr/>
        <p:txBody>
          <a:bodyPr>
            <a:normAutofit/>
          </a:bodyPr>
          <a:lstStyle/>
          <a:p>
            <a:pPr marL="342900" indent="-342900">
              <a:buFont typeface="Wingdings" panose="05000000000000000000" pitchFamily="2" charset="2"/>
              <a:buChar char="Ø"/>
            </a:pPr>
            <a:r>
              <a:rPr lang="sv-SE" dirty="0"/>
              <a:t>Enskilda trauman</a:t>
            </a:r>
          </a:p>
          <a:p>
            <a:pPr marL="342900" indent="-342900">
              <a:buFont typeface="Wingdings" panose="05000000000000000000" pitchFamily="2" charset="2"/>
              <a:buChar char="Ø"/>
            </a:pPr>
            <a:r>
              <a:rPr lang="sv-SE" dirty="0"/>
              <a:t>Komplexa trauman</a:t>
            </a:r>
          </a:p>
          <a:p>
            <a:pPr marL="342900" indent="-342900">
              <a:buFont typeface="Wingdings" panose="05000000000000000000" pitchFamily="2" charset="2"/>
              <a:buChar char="Ø"/>
            </a:pPr>
            <a:r>
              <a:rPr lang="sv-SE" dirty="0"/>
              <a:t>Utvecklingstrauma</a:t>
            </a:r>
          </a:p>
          <a:p>
            <a:endParaRPr lang="sv-SE" dirty="0"/>
          </a:p>
        </p:txBody>
      </p:sp>
      <p:pic>
        <p:nvPicPr>
          <p:cNvPr id="6" name="Google Shape;379;p58">
            <a:extLst>
              <a:ext uri="{FF2B5EF4-FFF2-40B4-BE49-F238E27FC236}">
                <a16:creationId xmlns:a16="http://schemas.microsoft.com/office/drawing/2014/main" id="{88A11252-0825-4FB4-D547-D82C8470ABD8}"/>
              </a:ext>
            </a:extLst>
          </p:cNvPr>
          <p:cNvPicPr preferRelativeResize="0"/>
          <p:nvPr/>
        </p:nvPicPr>
        <p:blipFill rotWithShape="1">
          <a:blip r:embed="rId4">
            <a:alphaModFix/>
          </a:blip>
          <a:srcRect/>
          <a:stretch/>
        </p:blipFill>
        <p:spPr>
          <a:xfrm>
            <a:off x="10675510" y="6114169"/>
            <a:ext cx="1153279" cy="452701"/>
          </a:xfrm>
          <a:prstGeom prst="rect">
            <a:avLst/>
          </a:prstGeom>
          <a:noFill/>
          <a:ln>
            <a:noFill/>
          </a:ln>
        </p:spPr>
      </p:pic>
    </p:spTree>
    <p:extLst>
      <p:ext uri="{BB962C8B-B14F-4D97-AF65-F5344CB8AC3E}">
        <p14:creationId xmlns:p14="http://schemas.microsoft.com/office/powerpoint/2010/main" val="3165449531"/>
      </p:ext>
    </p:extLst>
  </p:cSld>
  <p:clrMapOvr>
    <a:masterClrMapping/>
  </p:clrMapOvr>
</p:sld>
</file>

<file path=ppt/theme/theme1.xml><?xml version="1.0" encoding="utf-8"?>
<a:theme xmlns:a="http://schemas.openxmlformats.org/drawingml/2006/main" name="1_Kapitel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A533670C-5749-40E9-B274-729171F42582}"/>
    </a:ext>
  </a:extLst>
</a:theme>
</file>

<file path=ppt/theme/theme2.xml><?xml version="1.0" encoding="utf-8"?>
<a:theme xmlns:a="http://schemas.openxmlformats.org/drawingml/2006/main" name="2_Innehållsbilder">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72246B1A-AC85-49D4-9340-2AD6F36D35F7}"/>
    </a:ext>
  </a:extLst>
</a:theme>
</file>

<file path=ppt/theme/theme3.xml><?xml version="1.0" encoding="utf-8"?>
<a:theme xmlns:a="http://schemas.openxmlformats.org/drawingml/2006/main" name="3_Bild och innehåll">
  <a:themeElements>
    <a:clrScheme name="Humana 3">
      <a:dk1>
        <a:sysClr val="windowText" lastClr="000000"/>
      </a:dk1>
      <a:lt1>
        <a:sysClr val="window" lastClr="FFFFFF"/>
      </a:lt1>
      <a:dk2>
        <a:srgbClr val="115269"/>
      </a:dk2>
      <a:lt2>
        <a:srgbClr val="FDECF0"/>
      </a:lt2>
      <a:accent1>
        <a:srgbClr val="EF939D"/>
      </a:accent1>
      <a:accent2>
        <a:srgbClr val="971B2F"/>
      </a:accent2>
      <a:accent3>
        <a:srgbClr val="6EBDDF"/>
      </a:accent3>
      <a:accent4>
        <a:srgbClr val="D2EDFA"/>
      </a:accent4>
      <a:accent5>
        <a:srgbClr val="CFE8C8"/>
      </a:accent5>
      <a:accent6>
        <a:srgbClr val="FFEFE3"/>
      </a:accent6>
      <a:hlink>
        <a:srgbClr val="6EBDDF"/>
      </a:hlink>
      <a:folHlink>
        <a:srgbClr val="115269"/>
      </a:folHlink>
    </a:clrScheme>
    <a:fontScheme name="Humana">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mall Humana utkast" id="{437B745E-A3C6-4C61-8CA9-669EB2E49DDF}" vid="{4A8495FB-9514-4D13-B387-E4C0948C66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 dockstate="right" visibility="0" width="525" row="2">
    <wetp:webextensionref xmlns:r="http://schemas.openxmlformats.org/officeDocument/2006/relationships" r:id="rId2"/>
  </wetp:taskpane>
  <wetp:taskpane dockstate="right" visibility="0" width="350" row="4">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C55E18B-BA7A-4220-B775-052352B954E6}">
  <we:reference id="7a9ccd6d-5e47-47fd-9ce6-2aa96d5a9a45" version="1.1.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E2333AC-0E44-4A87-B19F-6A55CEC86A51}">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1CB0AC0-A01B-4C86-92E6-9800B0232250}">
  <we:reference id="wa104379772" version="1.1.0.0" store="sv-SE" storeType="OMEX"/>
  <we:alternateReferences>
    <we:reference id="wa104379772" version="1.1.0.0" store="wa10437977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_x00e5_lgrupper xmlns="a76e4b6a-65b0-4c1c-83ec-4f0962481bb8" xsi:nil="true"/>
    <_ModernAudienceTargetUserField xmlns="a76e4b6a-65b0-4c1c-83ec-4f0962481bb8">
      <UserInfo>
        <DisplayName/>
        <AccountId xsi:nil="true"/>
        <AccountType/>
      </UserInfo>
    </_ModernAudienceTargetUser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29AA5519A78C449818AEFF258B92DC" ma:contentTypeVersion="6" ma:contentTypeDescription="Create a new document." ma:contentTypeScope="" ma:versionID="19297491dbd4cbe835671225008ff57d">
  <xsd:schema xmlns:xsd="http://www.w3.org/2001/XMLSchema" xmlns:xs="http://www.w3.org/2001/XMLSchema" xmlns:p="http://schemas.microsoft.com/office/2006/metadata/properties" xmlns:ns2="a76e4b6a-65b0-4c1c-83ec-4f0962481bb8" targetNamespace="http://schemas.microsoft.com/office/2006/metadata/properties" ma:root="true" ma:fieldsID="b8e9f8b0307736f86adce55dae2a573d" ns2:_="">
    <xsd:import namespace="a76e4b6a-65b0-4c1c-83ec-4f0962481bb8"/>
    <xsd:element name="properties">
      <xsd:complexType>
        <xsd:sequence>
          <xsd:element name="documentManagement">
            <xsd:complexType>
              <xsd:all>
                <xsd:element ref="ns2:MediaServiceMetadata" minOccurs="0"/>
                <xsd:element ref="ns2:MediaServiceFastMetadata" minOccurs="0"/>
                <xsd:element ref="ns2:_ModernAudienceTargetUserField" minOccurs="0"/>
                <xsd:element ref="ns2:_ModernAudienceAadObjectIds" minOccurs="0"/>
                <xsd:element ref="ns2:M_x00e5_lgrupp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e4b6a-65b0-4c1c-83ec-4f0962481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ModernAudienceTargetUserField" ma:index="10"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11" nillable="true" ma:displayName="AudienceIds" ma:list="{e7621718-3ae5-4f6c-8b50-c26ea6b1c836}" ma:internalName="_ModernAudienceAadObjectIds" ma:readOnly="true" ma:showField="_AadObjectIdForUser" ma:web="b138cb3a-1a57-4f4d-889a-aaf05220e319">
      <xsd:complexType>
        <xsd:complexContent>
          <xsd:extension base="dms:MultiChoiceLookup">
            <xsd:sequence>
              <xsd:element name="Value" type="dms:Lookup" maxOccurs="unbounded" minOccurs="0" nillable="true"/>
            </xsd:sequence>
          </xsd:extension>
        </xsd:complexContent>
      </xsd:complexType>
    </xsd:element>
    <xsd:element name="M_x00e5_lgrupper" ma:index="12" nillable="true" ma:displayName="Målgrupper" ma:internalName="M_x00e5_lgrupper">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4686DB-F8FC-43A2-A609-2ED989157D35}">
  <ds:schemaRefs>
    <ds:schemaRef ds:uri="http://schemas.microsoft.com/sharepoint/v3/contenttype/forms"/>
  </ds:schemaRefs>
</ds:datastoreItem>
</file>

<file path=customXml/itemProps2.xml><?xml version="1.0" encoding="utf-8"?>
<ds:datastoreItem xmlns:ds="http://schemas.openxmlformats.org/officeDocument/2006/customXml" ds:itemID="{3FCC4666-52DD-4010-BCD3-0404CF9708D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76e4b6a-65b0-4c1c-83ec-4f0962481bb8"/>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341F614-A18B-4285-A624-85DF802CE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6e4b6a-65b0-4c1c-83ec-4f0962481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 Mall Humana 2023</Template>
  <TotalTime>284</TotalTime>
  <Words>2545</Words>
  <Application>Microsoft Office PowerPoint</Application>
  <PresentationFormat>Bredbild</PresentationFormat>
  <Paragraphs>179</Paragraphs>
  <Slides>12</Slides>
  <Notes>11</Notes>
  <HiddenSlides>0</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12</vt:i4>
      </vt:variant>
    </vt:vector>
  </HeadingPairs>
  <TitlesOfParts>
    <vt:vector size="23" baseType="lpstr">
      <vt:lpstr>Arial</vt:lpstr>
      <vt:lpstr>Arial</vt:lpstr>
      <vt:lpstr>Calibri</vt:lpstr>
      <vt:lpstr>Georgia</vt:lpstr>
      <vt:lpstr>open_sansregular</vt:lpstr>
      <vt:lpstr>open_sanssemibold</vt:lpstr>
      <vt:lpstr>Verdana</vt:lpstr>
      <vt:lpstr>Wingdings</vt:lpstr>
      <vt:lpstr>1_Kapitelbilder</vt:lpstr>
      <vt:lpstr>2_Innehållsbilder</vt:lpstr>
      <vt:lpstr>3_Bild och innehåll</vt:lpstr>
      <vt:lpstr>PowerPoint-presentation</vt:lpstr>
      <vt:lpstr>Den inre arbetsmodellen - Relationskarta</vt:lpstr>
      <vt:lpstr>Trygga Anknytningsmönster – Postiv IAM/Relationskarta</vt:lpstr>
      <vt:lpstr>Ambivalenta anknytningsstrategier – Blandad relationskarta</vt:lpstr>
      <vt:lpstr>Undvikande anknytningsmönster – Negativ relationskarta</vt:lpstr>
      <vt:lpstr>Desorganiserat anknytningsmönster –  Desorganiserad relationskarta</vt:lpstr>
      <vt:lpstr>TRAUMA   Vad är det?  Och vad innebär det?</vt:lpstr>
      <vt:lpstr>PowerPoint-presentation</vt:lpstr>
      <vt:lpstr>Trauman</vt:lpstr>
      <vt:lpstr>Traumarelaterade uttryck och symtom i olika åldrar</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Ulla Hannu</dc:creator>
  <cp:lastModifiedBy>Lisa Skutin</cp:lastModifiedBy>
  <cp:revision>2</cp:revision>
  <dcterms:created xsi:type="dcterms:W3CDTF">2024-01-18T13:15:59Z</dcterms:created>
  <dcterms:modified xsi:type="dcterms:W3CDTF">2024-01-19T13:20:28Z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0x0101003229AA5519A78C449818AEFF258B92DC</vt:lpwstr>
  </property>
</Properties>
</file>