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2" r:id="rId5"/>
    <p:sldMasterId id="2147483721" r:id="rId6"/>
  </p:sldMasterIdLst>
  <p:notesMasterIdLst>
    <p:notesMasterId r:id="rId95"/>
  </p:notesMasterIdLst>
  <p:handoutMasterIdLst>
    <p:handoutMasterId r:id="rId96"/>
  </p:handoutMasterIdLst>
  <p:sldIdLst>
    <p:sldId id="325" r:id="rId7"/>
    <p:sldId id="272" r:id="rId8"/>
    <p:sldId id="4007" r:id="rId9"/>
    <p:sldId id="4098" r:id="rId10"/>
    <p:sldId id="4099" r:id="rId11"/>
    <p:sldId id="4074" r:id="rId12"/>
    <p:sldId id="1661" r:id="rId13"/>
    <p:sldId id="3792" r:id="rId14"/>
    <p:sldId id="284" r:id="rId15"/>
    <p:sldId id="4226" r:id="rId16"/>
    <p:sldId id="1850" r:id="rId17"/>
    <p:sldId id="3821" r:id="rId18"/>
    <p:sldId id="276" r:id="rId19"/>
    <p:sldId id="4167" r:id="rId20"/>
    <p:sldId id="4225" r:id="rId21"/>
    <p:sldId id="3810" r:id="rId22"/>
    <p:sldId id="3820" r:id="rId23"/>
    <p:sldId id="327" r:id="rId24"/>
    <p:sldId id="267" r:id="rId25"/>
    <p:sldId id="278" r:id="rId26"/>
    <p:sldId id="3822" r:id="rId27"/>
    <p:sldId id="3823" r:id="rId28"/>
    <p:sldId id="3828" r:id="rId29"/>
    <p:sldId id="391" r:id="rId30"/>
    <p:sldId id="3833" r:id="rId31"/>
    <p:sldId id="3838" r:id="rId32"/>
    <p:sldId id="3839" r:id="rId33"/>
    <p:sldId id="3840" r:id="rId34"/>
    <p:sldId id="790" r:id="rId35"/>
    <p:sldId id="1679" r:id="rId36"/>
    <p:sldId id="4227" r:id="rId37"/>
    <p:sldId id="4229" r:id="rId38"/>
    <p:sldId id="4173" r:id="rId39"/>
    <p:sldId id="4228" r:id="rId40"/>
    <p:sldId id="3846" r:id="rId41"/>
    <p:sldId id="3847" r:id="rId42"/>
    <p:sldId id="4164" r:id="rId43"/>
    <p:sldId id="4174" r:id="rId44"/>
    <p:sldId id="3859" r:id="rId45"/>
    <p:sldId id="4155" r:id="rId46"/>
    <p:sldId id="4029" r:id="rId47"/>
    <p:sldId id="4165" r:id="rId48"/>
    <p:sldId id="4230" r:id="rId49"/>
    <p:sldId id="4168" r:id="rId50"/>
    <p:sldId id="4231" r:id="rId51"/>
    <p:sldId id="4156" r:id="rId52"/>
    <p:sldId id="3887" r:id="rId53"/>
    <p:sldId id="4170" r:id="rId54"/>
    <p:sldId id="4171" r:id="rId55"/>
    <p:sldId id="4172" r:id="rId56"/>
    <p:sldId id="4232" r:id="rId57"/>
    <p:sldId id="3898" r:id="rId58"/>
    <p:sldId id="4176" r:id="rId59"/>
    <p:sldId id="4175" r:id="rId60"/>
    <p:sldId id="4177" r:id="rId61"/>
    <p:sldId id="4233" r:id="rId62"/>
    <p:sldId id="4236" r:id="rId63"/>
    <p:sldId id="4234" r:id="rId64"/>
    <p:sldId id="4235" r:id="rId65"/>
    <p:sldId id="4178" r:id="rId66"/>
    <p:sldId id="4179" r:id="rId67"/>
    <p:sldId id="4002" r:id="rId68"/>
    <p:sldId id="4182" r:id="rId69"/>
    <p:sldId id="4181" r:id="rId70"/>
    <p:sldId id="4183" r:id="rId71"/>
    <p:sldId id="4211" r:id="rId72"/>
    <p:sldId id="4212" r:id="rId73"/>
    <p:sldId id="4238" r:id="rId74"/>
    <p:sldId id="4213" r:id="rId75"/>
    <p:sldId id="4237" r:id="rId76"/>
    <p:sldId id="3929" r:id="rId77"/>
    <p:sldId id="4239" r:id="rId78"/>
    <p:sldId id="3933" r:id="rId79"/>
    <p:sldId id="3934" r:id="rId80"/>
    <p:sldId id="3935" r:id="rId81"/>
    <p:sldId id="4240" r:id="rId82"/>
    <p:sldId id="4217" r:id="rId83"/>
    <p:sldId id="4241" r:id="rId84"/>
    <p:sldId id="3944" r:id="rId85"/>
    <p:sldId id="4163" r:id="rId86"/>
    <p:sldId id="4218" r:id="rId87"/>
    <p:sldId id="4219" r:id="rId88"/>
    <p:sldId id="4221" r:id="rId89"/>
    <p:sldId id="4222" r:id="rId90"/>
    <p:sldId id="4242" r:id="rId91"/>
    <p:sldId id="4223" r:id="rId92"/>
    <p:sldId id="4243" r:id="rId93"/>
    <p:sldId id="4224" r:id="rId9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1"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AE5505-DF5E-E9D6-7506-18E99F21A896}" name="Maria Jansson" initials="MJ" userId="S::maria.jansson@humana.se::3e92bfd8-2b80-48f5-921e-b3cd810d9c90" providerId="AD"/>
  <p188:author id="{93BFE835-94D7-5DBE-5D6D-C8574B357469}" name="Malin Hultman" initials="MH" userId="S::Malin.Hultman@humana.se::b859fbca-4da2-41bd-abff-c5135e3eaa01" providerId="AD"/>
  <p188:author id="{B756AE57-5935-E779-C897-B31418E89FC8}" name="Silvana Englund" initials="SE" userId="S::silvana.englund@humana.se::f36ff96e-caec-4970-b95a-4ef1b788cd81" providerId="AD"/>
  <p188:author id="{8520EA80-A399-AA18-AFE1-829E19D94C33}" name="Malin Hultman" initials="MH" userId="S::malin.hultman@humana.se::b859fbca-4da2-41bd-abff-c5135e3eaa01" providerId="AD"/>
  <p188:author id="{49046392-FF1F-9215-9F1C-E4A5687272E0}" name="Jonatan Arenius" initials="JA" userId="S::Jonatan.Arenius@humana.se::534af385-e051-4666-9c89-0ddb0c04a310" providerId="AD"/>
  <p188:author id="{9B27B7D9-B1AB-6670-D36A-DDEE6BF57AF4}" name="Emma Blomqvist" initials="EB" userId="S::emma.blomqvist@humana.se::545e5eaf-d8d4-4e6b-be9a-cc1c01c02b3d" providerId="AD"/>
  <p188:author id="{9F1922ED-1A5B-5DCA-55B2-76E494E9C70E}" name="Angelika Strandberg" initials="AS" userId="S::angelika.strandberg@humana.se::da82c642-9df3-43a3-8c5c-7c61cf5c1c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natan Arenius" initials="JA" lastIdx="5" clrIdx="0">
    <p:extLst>
      <p:ext uri="{19B8F6BF-5375-455C-9EA6-DF929625EA0E}">
        <p15:presenceInfo xmlns:p15="http://schemas.microsoft.com/office/powerpoint/2012/main" userId="S::Jonatan.Arenius@humana.se::534af385-e051-4666-9c89-0ddb0c04a3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AD8D5"/>
    <a:srgbClr val="ECEAE6"/>
    <a:srgbClr val="EF939D"/>
    <a:srgbClr val="6F4734"/>
    <a:srgbClr val="FFEFE3"/>
    <a:srgbClr val="FDECF0"/>
    <a:srgbClr val="EF6079"/>
    <a:srgbClr val="115269"/>
    <a:srgbClr val="0B51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3009" autoAdjust="0"/>
  </p:normalViewPr>
  <p:slideViewPr>
    <p:cSldViewPr snapToGrid="0">
      <p:cViewPr varScale="1">
        <p:scale>
          <a:sx n="80" d="100"/>
          <a:sy n="80" d="100"/>
        </p:scale>
        <p:origin x="1734" y="90"/>
      </p:cViewPr>
      <p:guideLst>
        <p:guide orient="horz" pos="1321"/>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A58994-6A5F-4983-8CEA-E7DF681A33D6}" type="doc">
      <dgm:prSet loTypeId="urn:microsoft.com/office/officeart/2005/8/layout/chevron2" loCatId="list" qsTypeId="urn:microsoft.com/office/officeart/2005/8/quickstyle/simple1" qsCatId="simple" csTypeId="urn:microsoft.com/office/officeart/2005/8/colors/accent2_2" csCatId="accent2" phldr="1"/>
      <dgm:spPr/>
      <dgm:t>
        <a:bodyPr/>
        <a:lstStyle/>
        <a:p>
          <a:endParaRPr lang="en-CA"/>
        </a:p>
      </dgm:t>
    </dgm:pt>
    <dgm:pt modelId="{ABB2E018-7471-4339-9C48-5CA317DDDBC3}">
      <dgm:prSet phldrT="[Text]"/>
      <dgm:spPr/>
      <dgm:t>
        <a:bodyPr/>
        <a:lstStyle/>
        <a:p>
          <a:r>
            <a:rPr lang="en-CA">
              <a:latin typeface="Calisto MT" pitchFamily="18" charset="0"/>
            </a:rPr>
            <a:t>Barn</a:t>
          </a:r>
        </a:p>
      </dgm:t>
    </dgm:pt>
    <dgm:pt modelId="{664E31B2-5B5B-40C2-86CA-51FA6084DFBA}" type="parTrans" cxnId="{A8BE3253-38F0-40F9-804C-57B76BFDD492}">
      <dgm:prSet/>
      <dgm:spPr/>
      <dgm:t>
        <a:bodyPr/>
        <a:lstStyle/>
        <a:p>
          <a:endParaRPr lang="en-CA"/>
        </a:p>
      </dgm:t>
    </dgm:pt>
    <dgm:pt modelId="{392DB254-A580-40A8-8730-8FC097E3D7FF}" type="sibTrans" cxnId="{A8BE3253-38F0-40F9-804C-57B76BFDD492}">
      <dgm:prSet/>
      <dgm:spPr/>
      <dgm:t>
        <a:bodyPr/>
        <a:lstStyle/>
        <a:p>
          <a:endParaRPr lang="en-CA"/>
        </a:p>
      </dgm:t>
    </dgm:pt>
    <dgm:pt modelId="{41AE0D23-40A1-4D36-B0D9-86CCC3874448}">
      <dgm:prSet phldrT="[Text]"/>
      <dgm:spPr/>
      <dgm:t>
        <a:bodyPr/>
        <a:lstStyle/>
        <a:p>
          <a:r>
            <a:rPr lang="en-CA" b="1">
              <a:latin typeface="Calisto MT" pitchFamily="18" charset="0"/>
            </a:rPr>
            <a:t>Tänker och känner – i början av rollspelet</a:t>
          </a:r>
        </a:p>
      </dgm:t>
    </dgm:pt>
    <dgm:pt modelId="{169CAA22-A10B-42D8-8C4B-66C5C64A8472}" type="parTrans" cxnId="{5E8A95B5-6AC4-45AB-A6A5-C9273AB669AB}">
      <dgm:prSet/>
      <dgm:spPr/>
      <dgm:t>
        <a:bodyPr/>
        <a:lstStyle/>
        <a:p>
          <a:endParaRPr lang="en-CA"/>
        </a:p>
      </dgm:t>
    </dgm:pt>
    <dgm:pt modelId="{447D6168-2CFF-4E05-86FD-7A5F6ED4A3EF}" type="sibTrans" cxnId="{5E8A95B5-6AC4-45AB-A6A5-C9273AB669AB}">
      <dgm:prSet/>
      <dgm:spPr/>
      <dgm:t>
        <a:bodyPr/>
        <a:lstStyle/>
        <a:p>
          <a:endParaRPr lang="en-CA"/>
        </a:p>
      </dgm:t>
    </dgm:pt>
    <dgm:pt modelId="{0BF4CF27-46AF-4A77-BBEC-49A703B95668}">
      <dgm:prSet phldrT="[Text]"/>
      <dgm:spPr/>
      <dgm:t>
        <a:bodyPr/>
        <a:lstStyle/>
        <a:p>
          <a:r>
            <a:rPr lang="en-CA" b="1">
              <a:latin typeface="Calisto MT" pitchFamily="18" charset="0"/>
            </a:rPr>
            <a:t>Förälder</a:t>
          </a:r>
        </a:p>
      </dgm:t>
    </dgm:pt>
    <dgm:pt modelId="{49BB10B0-191D-46A0-B104-986968CBF806}" type="parTrans" cxnId="{682DBA3E-3F27-46FD-A524-63DD242E1FC3}">
      <dgm:prSet/>
      <dgm:spPr/>
      <dgm:t>
        <a:bodyPr/>
        <a:lstStyle/>
        <a:p>
          <a:endParaRPr lang="en-CA"/>
        </a:p>
      </dgm:t>
    </dgm:pt>
    <dgm:pt modelId="{C90016D7-0A9E-4379-A773-48B1DA13CF36}" type="sibTrans" cxnId="{682DBA3E-3F27-46FD-A524-63DD242E1FC3}">
      <dgm:prSet/>
      <dgm:spPr/>
      <dgm:t>
        <a:bodyPr/>
        <a:lstStyle/>
        <a:p>
          <a:endParaRPr lang="en-CA"/>
        </a:p>
      </dgm:t>
    </dgm:pt>
    <dgm:pt modelId="{6BB55361-6B5D-4505-B003-B28586BE901A}">
      <dgm:prSet phldrT="[Text]"/>
      <dgm:spPr/>
      <dgm:t>
        <a:bodyPr/>
        <a:lstStyle/>
        <a:p>
          <a:r>
            <a:rPr lang="en-CA" b="1">
              <a:latin typeface="Calisto MT" pitchFamily="18" charset="0"/>
            </a:rPr>
            <a:t>Tänker och känner</a:t>
          </a:r>
        </a:p>
      </dgm:t>
    </dgm:pt>
    <dgm:pt modelId="{6FA5EB48-CCEF-475F-A791-A0538A431F34}" type="parTrans" cxnId="{563A5D55-F36F-4585-BC35-D97A5E75C678}">
      <dgm:prSet/>
      <dgm:spPr/>
      <dgm:t>
        <a:bodyPr/>
        <a:lstStyle/>
        <a:p>
          <a:endParaRPr lang="en-CA"/>
        </a:p>
      </dgm:t>
    </dgm:pt>
    <dgm:pt modelId="{03666D8B-3ECA-42BC-BAE5-44FB87F6020A}" type="sibTrans" cxnId="{563A5D55-F36F-4585-BC35-D97A5E75C678}">
      <dgm:prSet/>
      <dgm:spPr/>
      <dgm:t>
        <a:bodyPr/>
        <a:lstStyle/>
        <a:p>
          <a:endParaRPr lang="en-CA"/>
        </a:p>
      </dgm:t>
    </dgm:pt>
    <dgm:pt modelId="{E8E4EDA8-9B59-4E1F-A060-68FBFC05742B}">
      <dgm:prSet phldrT="[Text]"/>
      <dgm:spPr/>
      <dgm:t>
        <a:bodyPr/>
        <a:lstStyle/>
        <a:p>
          <a:r>
            <a:rPr lang="en-CA">
              <a:latin typeface="Calisto MT" pitchFamily="18" charset="0"/>
            </a:rPr>
            <a:t>Barn</a:t>
          </a:r>
        </a:p>
      </dgm:t>
    </dgm:pt>
    <dgm:pt modelId="{15121392-C103-4FD3-84E2-3BCAC60F8B23}" type="parTrans" cxnId="{81E17F21-7A48-4B64-8FA9-1BC7B68EE698}">
      <dgm:prSet/>
      <dgm:spPr/>
      <dgm:t>
        <a:bodyPr/>
        <a:lstStyle/>
        <a:p>
          <a:endParaRPr lang="en-CA"/>
        </a:p>
      </dgm:t>
    </dgm:pt>
    <dgm:pt modelId="{ADB3F3A9-0F7E-4BBC-B461-7C297520A718}" type="sibTrans" cxnId="{81E17F21-7A48-4B64-8FA9-1BC7B68EE698}">
      <dgm:prSet/>
      <dgm:spPr/>
      <dgm:t>
        <a:bodyPr/>
        <a:lstStyle/>
        <a:p>
          <a:endParaRPr lang="en-CA"/>
        </a:p>
      </dgm:t>
    </dgm:pt>
    <dgm:pt modelId="{32023169-9456-4CCB-BF84-BA8F38EE4404}">
      <dgm:prSet phldrT="[Text]"/>
      <dgm:spPr/>
      <dgm:t>
        <a:bodyPr/>
        <a:lstStyle/>
        <a:p>
          <a:r>
            <a:rPr lang="en-CA" b="1">
              <a:latin typeface="Calisto MT" pitchFamily="18" charset="0"/>
            </a:rPr>
            <a:t>Tänker och känner </a:t>
          </a:r>
          <a:r>
            <a:rPr lang="en-CA" b="0">
              <a:latin typeface="Calisto MT" pitchFamily="18" charset="0"/>
            </a:rPr>
            <a:t>– </a:t>
          </a:r>
          <a:r>
            <a:rPr lang="en-CA" b="1">
              <a:latin typeface="Calisto MT" pitchFamily="18" charset="0"/>
            </a:rPr>
            <a:t>i slutet av rollspelet</a:t>
          </a:r>
        </a:p>
      </dgm:t>
    </dgm:pt>
    <dgm:pt modelId="{A0819265-500D-413D-BE02-D410130CFFF6}" type="parTrans" cxnId="{E026D69D-BB1C-425D-B51B-FFD9054B7FCB}">
      <dgm:prSet/>
      <dgm:spPr/>
      <dgm:t>
        <a:bodyPr/>
        <a:lstStyle/>
        <a:p>
          <a:endParaRPr lang="en-CA"/>
        </a:p>
      </dgm:t>
    </dgm:pt>
    <dgm:pt modelId="{4788B02E-13AC-43E7-BD5D-B176F0B5B9BC}" type="sibTrans" cxnId="{E026D69D-BB1C-425D-B51B-FFD9054B7FCB}">
      <dgm:prSet/>
      <dgm:spPr/>
      <dgm:t>
        <a:bodyPr/>
        <a:lstStyle/>
        <a:p>
          <a:endParaRPr lang="en-CA"/>
        </a:p>
      </dgm:t>
    </dgm:pt>
    <dgm:pt modelId="{62397DED-BA24-4168-A624-67DD9505F766}">
      <dgm:prSet phldrT="[Text]"/>
      <dgm:spPr/>
      <dgm:t>
        <a:bodyPr/>
        <a:lstStyle/>
        <a:p>
          <a:endParaRPr lang="en-CA">
            <a:latin typeface="Calisto MT" pitchFamily="18" charset="0"/>
          </a:endParaRPr>
        </a:p>
      </dgm:t>
    </dgm:pt>
    <dgm:pt modelId="{DD8D9471-19D2-4C8E-B476-E9FAAA0061C4}" type="parTrans" cxnId="{B45B8658-C9CA-4C79-8C9A-C4615EA111AB}">
      <dgm:prSet/>
      <dgm:spPr/>
      <dgm:t>
        <a:bodyPr/>
        <a:lstStyle/>
        <a:p>
          <a:endParaRPr lang="en-CA"/>
        </a:p>
      </dgm:t>
    </dgm:pt>
    <dgm:pt modelId="{75C67192-4376-4BEA-B5D0-54237F638ECF}" type="sibTrans" cxnId="{B45B8658-C9CA-4C79-8C9A-C4615EA111AB}">
      <dgm:prSet/>
      <dgm:spPr/>
      <dgm:t>
        <a:bodyPr/>
        <a:lstStyle/>
        <a:p>
          <a:endParaRPr lang="en-CA"/>
        </a:p>
      </dgm:t>
    </dgm:pt>
    <dgm:pt modelId="{2F36B929-3CEC-44B5-996F-2FD0332294F7}">
      <dgm:prSet phldrT="[Text]"/>
      <dgm:spPr/>
      <dgm:t>
        <a:bodyPr/>
        <a:lstStyle/>
        <a:p>
          <a:endParaRPr lang="en-CA">
            <a:latin typeface="Calisto MT" pitchFamily="18" charset="0"/>
          </a:endParaRPr>
        </a:p>
      </dgm:t>
    </dgm:pt>
    <dgm:pt modelId="{CAAEC196-C150-45F8-86D2-86535DFF98D3}" type="parTrans" cxnId="{55A98B60-3A70-48E3-95D3-E7835A060ACB}">
      <dgm:prSet/>
      <dgm:spPr/>
      <dgm:t>
        <a:bodyPr/>
        <a:lstStyle/>
        <a:p>
          <a:endParaRPr lang="en-CA"/>
        </a:p>
      </dgm:t>
    </dgm:pt>
    <dgm:pt modelId="{1DC16FFE-B981-4290-9BF7-425ED388D489}" type="sibTrans" cxnId="{55A98B60-3A70-48E3-95D3-E7835A060ACB}">
      <dgm:prSet/>
      <dgm:spPr/>
      <dgm:t>
        <a:bodyPr/>
        <a:lstStyle/>
        <a:p>
          <a:endParaRPr lang="en-CA"/>
        </a:p>
      </dgm:t>
    </dgm:pt>
    <dgm:pt modelId="{07C6A1E0-1CFB-4312-AF16-D413B9BE55B0}">
      <dgm:prSet phldrT="[Text]"/>
      <dgm:spPr/>
      <dgm:t>
        <a:bodyPr/>
        <a:lstStyle/>
        <a:p>
          <a:endParaRPr lang="en-CA">
            <a:latin typeface="Calisto MT" pitchFamily="18" charset="0"/>
          </a:endParaRPr>
        </a:p>
      </dgm:t>
    </dgm:pt>
    <dgm:pt modelId="{0AADB6BB-00D3-424A-BD39-88AC6D206D90}" type="parTrans" cxnId="{56D6BAA8-E5A1-4AA6-B294-8D85072E778F}">
      <dgm:prSet/>
      <dgm:spPr/>
      <dgm:t>
        <a:bodyPr/>
        <a:lstStyle/>
        <a:p>
          <a:endParaRPr lang="en-CA"/>
        </a:p>
      </dgm:t>
    </dgm:pt>
    <dgm:pt modelId="{11F31AD1-8E5C-4F35-B59A-1446E62BCDB9}" type="sibTrans" cxnId="{56D6BAA8-E5A1-4AA6-B294-8D85072E778F}">
      <dgm:prSet/>
      <dgm:spPr/>
      <dgm:t>
        <a:bodyPr/>
        <a:lstStyle/>
        <a:p>
          <a:endParaRPr lang="en-CA"/>
        </a:p>
      </dgm:t>
    </dgm:pt>
    <dgm:pt modelId="{C43B8250-71A3-4120-98E6-01616E909E24}" type="pres">
      <dgm:prSet presAssocID="{5CA58994-6A5F-4983-8CEA-E7DF681A33D6}" presName="linearFlow" presStyleCnt="0">
        <dgm:presLayoutVars>
          <dgm:dir/>
          <dgm:animLvl val="lvl"/>
          <dgm:resizeHandles val="exact"/>
        </dgm:presLayoutVars>
      </dgm:prSet>
      <dgm:spPr/>
    </dgm:pt>
    <dgm:pt modelId="{E6CCEFB8-0797-408A-8A59-CB29C397EDEA}" type="pres">
      <dgm:prSet presAssocID="{ABB2E018-7471-4339-9C48-5CA317DDDBC3}" presName="composite" presStyleCnt="0"/>
      <dgm:spPr/>
    </dgm:pt>
    <dgm:pt modelId="{4DC39F21-0314-43EC-A270-E0C495C5B7BC}" type="pres">
      <dgm:prSet presAssocID="{ABB2E018-7471-4339-9C48-5CA317DDDBC3}" presName="parentText" presStyleLbl="alignNode1" presStyleIdx="0" presStyleCnt="3">
        <dgm:presLayoutVars>
          <dgm:chMax val="1"/>
          <dgm:bulletEnabled val="1"/>
        </dgm:presLayoutVars>
      </dgm:prSet>
      <dgm:spPr/>
    </dgm:pt>
    <dgm:pt modelId="{AD66927E-85C5-4FD2-8CEB-7B0A82D03749}" type="pres">
      <dgm:prSet presAssocID="{ABB2E018-7471-4339-9C48-5CA317DDDBC3}" presName="descendantText" presStyleLbl="alignAcc1" presStyleIdx="0" presStyleCnt="3">
        <dgm:presLayoutVars>
          <dgm:bulletEnabled val="1"/>
        </dgm:presLayoutVars>
      </dgm:prSet>
      <dgm:spPr/>
    </dgm:pt>
    <dgm:pt modelId="{52F1356E-1FB7-4104-9397-93AC71CC5477}" type="pres">
      <dgm:prSet presAssocID="{392DB254-A580-40A8-8730-8FC097E3D7FF}" presName="sp" presStyleCnt="0"/>
      <dgm:spPr/>
    </dgm:pt>
    <dgm:pt modelId="{73AF418C-CB9B-457F-B848-BA0BADA77EBE}" type="pres">
      <dgm:prSet presAssocID="{0BF4CF27-46AF-4A77-BBEC-49A703B95668}" presName="composite" presStyleCnt="0"/>
      <dgm:spPr/>
    </dgm:pt>
    <dgm:pt modelId="{C4F41EFB-CAD4-40B5-AAEE-938A9C4357F9}" type="pres">
      <dgm:prSet presAssocID="{0BF4CF27-46AF-4A77-BBEC-49A703B95668}" presName="parentText" presStyleLbl="alignNode1" presStyleIdx="1" presStyleCnt="3">
        <dgm:presLayoutVars>
          <dgm:chMax val="1"/>
          <dgm:bulletEnabled val="1"/>
        </dgm:presLayoutVars>
      </dgm:prSet>
      <dgm:spPr/>
    </dgm:pt>
    <dgm:pt modelId="{CA53F0D0-FA57-4743-BB6F-67B024D98ACB}" type="pres">
      <dgm:prSet presAssocID="{0BF4CF27-46AF-4A77-BBEC-49A703B95668}" presName="descendantText" presStyleLbl="alignAcc1" presStyleIdx="1" presStyleCnt="3">
        <dgm:presLayoutVars>
          <dgm:bulletEnabled val="1"/>
        </dgm:presLayoutVars>
      </dgm:prSet>
      <dgm:spPr/>
    </dgm:pt>
    <dgm:pt modelId="{55120FCA-B93B-4092-AA4B-0EBA416D3436}" type="pres">
      <dgm:prSet presAssocID="{C90016D7-0A9E-4379-A773-48B1DA13CF36}" presName="sp" presStyleCnt="0"/>
      <dgm:spPr/>
    </dgm:pt>
    <dgm:pt modelId="{6C3634BD-740A-4494-8398-C9248B2F7686}" type="pres">
      <dgm:prSet presAssocID="{E8E4EDA8-9B59-4E1F-A060-68FBFC05742B}" presName="composite" presStyleCnt="0"/>
      <dgm:spPr/>
    </dgm:pt>
    <dgm:pt modelId="{E805B1B7-026F-489B-B3B8-711E3D67414B}" type="pres">
      <dgm:prSet presAssocID="{E8E4EDA8-9B59-4E1F-A060-68FBFC05742B}" presName="parentText" presStyleLbl="alignNode1" presStyleIdx="2" presStyleCnt="3">
        <dgm:presLayoutVars>
          <dgm:chMax val="1"/>
          <dgm:bulletEnabled val="1"/>
        </dgm:presLayoutVars>
      </dgm:prSet>
      <dgm:spPr/>
    </dgm:pt>
    <dgm:pt modelId="{0B314941-959C-49EE-911F-6F1F0B8926E4}" type="pres">
      <dgm:prSet presAssocID="{E8E4EDA8-9B59-4E1F-A060-68FBFC05742B}" presName="descendantText" presStyleLbl="alignAcc1" presStyleIdx="2" presStyleCnt="3">
        <dgm:presLayoutVars>
          <dgm:bulletEnabled val="1"/>
        </dgm:presLayoutVars>
      </dgm:prSet>
      <dgm:spPr/>
    </dgm:pt>
  </dgm:ptLst>
  <dgm:cxnLst>
    <dgm:cxn modelId="{28D15B04-1568-4421-9252-6092A5928A6D}" type="presOf" srcId="{32023169-9456-4CCB-BF84-BA8F38EE4404}" destId="{0B314941-959C-49EE-911F-6F1F0B8926E4}" srcOrd="0" destOrd="0" presId="urn:microsoft.com/office/officeart/2005/8/layout/chevron2"/>
    <dgm:cxn modelId="{81E17F21-7A48-4B64-8FA9-1BC7B68EE698}" srcId="{5CA58994-6A5F-4983-8CEA-E7DF681A33D6}" destId="{E8E4EDA8-9B59-4E1F-A060-68FBFC05742B}" srcOrd="2" destOrd="0" parTransId="{15121392-C103-4FD3-84E2-3BCAC60F8B23}" sibTransId="{ADB3F3A9-0F7E-4BBC-B461-7C297520A718}"/>
    <dgm:cxn modelId="{92CBA726-116F-47E1-A0D0-36E7A7E07647}" type="presOf" srcId="{5CA58994-6A5F-4983-8CEA-E7DF681A33D6}" destId="{C43B8250-71A3-4120-98E6-01616E909E24}" srcOrd="0" destOrd="0" presId="urn:microsoft.com/office/officeart/2005/8/layout/chevron2"/>
    <dgm:cxn modelId="{682DBA3E-3F27-46FD-A524-63DD242E1FC3}" srcId="{5CA58994-6A5F-4983-8CEA-E7DF681A33D6}" destId="{0BF4CF27-46AF-4A77-BBEC-49A703B95668}" srcOrd="1" destOrd="0" parTransId="{49BB10B0-191D-46A0-B104-986968CBF806}" sibTransId="{C90016D7-0A9E-4379-A773-48B1DA13CF36}"/>
    <dgm:cxn modelId="{55A98B60-3A70-48E3-95D3-E7835A060ACB}" srcId="{0BF4CF27-46AF-4A77-BBEC-49A703B95668}" destId="{2F36B929-3CEC-44B5-996F-2FD0332294F7}" srcOrd="1" destOrd="0" parTransId="{CAAEC196-C150-45F8-86D2-86535DFF98D3}" sibTransId="{1DC16FFE-B981-4290-9BF7-425ED388D489}"/>
    <dgm:cxn modelId="{38D4A262-CB15-4F0D-9EC7-8DFF327811C8}" type="presOf" srcId="{ABB2E018-7471-4339-9C48-5CA317DDDBC3}" destId="{4DC39F21-0314-43EC-A270-E0C495C5B7BC}" srcOrd="0" destOrd="0" presId="urn:microsoft.com/office/officeart/2005/8/layout/chevron2"/>
    <dgm:cxn modelId="{42EEE96B-B567-455B-8794-A15476DB2C90}" type="presOf" srcId="{62397DED-BA24-4168-A624-67DD9505F766}" destId="{AD66927E-85C5-4FD2-8CEB-7B0A82D03749}" srcOrd="0" destOrd="1" presId="urn:microsoft.com/office/officeart/2005/8/layout/chevron2"/>
    <dgm:cxn modelId="{A8BE3253-38F0-40F9-804C-57B76BFDD492}" srcId="{5CA58994-6A5F-4983-8CEA-E7DF681A33D6}" destId="{ABB2E018-7471-4339-9C48-5CA317DDDBC3}" srcOrd="0" destOrd="0" parTransId="{664E31B2-5B5B-40C2-86CA-51FA6084DFBA}" sibTransId="{392DB254-A580-40A8-8730-8FC097E3D7FF}"/>
    <dgm:cxn modelId="{563A5D55-F36F-4585-BC35-D97A5E75C678}" srcId="{0BF4CF27-46AF-4A77-BBEC-49A703B95668}" destId="{6BB55361-6B5D-4505-B003-B28586BE901A}" srcOrd="0" destOrd="0" parTransId="{6FA5EB48-CCEF-475F-A791-A0538A431F34}" sibTransId="{03666D8B-3ECA-42BC-BAE5-44FB87F6020A}"/>
    <dgm:cxn modelId="{B8D04B57-2211-4A6E-A9FD-7E5DA2B7E45D}" type="presOf" srcId="{07C6A1E0-1CFB-4312-AF16-D413B9BE55B0}" destId="{0B314941-959C-49EE-911F-6F1F0B8926E4}" srcOrd="0" destOrd="1" presId="urn:microsoft.com/office/officeart/2005/8/layout/chevron2"/>
    <dgm:cxn modelId="{B45B8658-C9CA-4C79-8C9A-C4615EA111AB}" srcId="{ABB2E018-7471-4339-9C48-5CA317DDDBC3}" destId="{62397DED-BA24-4168-A624-67DD9505F766}" srcOrd="1" destOrd="0" parTransId="{DD8D9471-19D2-4C8E-B476-E9FAAA0061C4}" sibTransId="{75C67192-4376-4BEA-B5D0-54237F638ECF}"/>
    <dgm:cxn modelId="{97469887-BF57-48D2-8272-8C6BBEE7B24A}" type="presOf" srcId="{41AE0D23-40A1-4D36-B0D9-86CCC3874448}" destId="{AD66927E-85C5-4FD2-8CEB-7B0A82D03749}" srcOrd="0" destOrd="0" presId="urn:microsoft.com/office/officeart/2005/8/layout/chevron2"/>
    <dgm:cxn modelId="{83182A97-B76B-4A90-874B-561235548345}" type="presOf" srcId="{6BB55361-6B5D-4505-B003-B28586BE901A}" destId="{CA53F0D0-FA57-4743-BB6F-67B024D98ACB}" srcOrd="0" destOrd="0" presId="urn:microsoft.com/office/officeart/2005/8/layout/chevron2"/>
    <dgm:cxn modelId="{E026D69D-BB1C-425D-B51B-FFD9054B7FCB}" srcId="{E8E4EDA8-9B59-4E1F-A060-68FBFC05742B}" destId="{32023169-9456-4CCB-BF84-BA8F38EE4404}" srcOrd="0" destOrd="0" parTransId="{A0819265-500D-413D-BE02-D410130CFFF6}" sibTransId="{4788B02E-13AC-43E7-BD5D-B176F0B5B9BC}"/>
    <dgm:cxn modelId="{56D6BAA8-E5A1-4AA6-B294-8D85072E778F}" srcId="{E8E4EDA8-9B59-4E1F-A060-68FBFC05742B}" destId="{07C6A1E0-1CFB-4312-AF16-D413B9BE55B0}" srcOrd="1" destOrd="0" parTransId="{0AADB6BB-00D3-424A-BD39-88AC6D206D90}" sibTransId="{11F31AD1-8E5C-4F35-B59A-1446E62BCDB9}"/>
    <dgm:cxn modelId="{7B6455AE-B2A7-4062-A123-36D3C46B3279}" type="presOf" srcId="{2F36B929-3CEC-44B5-996F-2FD0332294F7}" destId="{CA53F0D0-FA57-4743-BB6F-67B024D98ACB}" srcOrd="0" destOrd="1" presId="urn:microsoft.com/office/officeart/2005/8/layout/chevron2"/>
    <dgm:cxn modelId="{5E8A95B5-6AC4-45AB-A6A5-C9273AB669AB}" srcId="{ABB2E018-7471-4339-9C48-5CA317DDDBC3}" destId="{41AE0D23-40A1-4D36-B0D9-86CCC3874448}" srcOrd="0" destOrd="0" parTransId="{169CAA22-A10B-42D8-8C4B-66C5C64A8472}" sibTransId="{447D6168-2CFF-4E05-86FD-7A5F6ED4A3EF}"/>
    <dgm:cxn modelId="{CE7085C8-4241-4294-9E31-A6DB8ED1604B}" type="presOf" srcId="{0BF4CF27-46AF-4A77-BBEC-49A703B95668}" destId="{C4F41EFB-CAD4-40B5-AAEE-938A9C4357F9}" srcOrd="0" destOrd="0" presId="urn:microsoft.com/office/officeart/2005/8/layout/chevron2"/>
    <dgm:cxn modelId="{C4DCB8D4-21C4-402D-A5EA-79CA5D38DCA9}" type="presOf" srcId="{E8E4EDA8-9B59-4E1F-A060-68FBFC05742B}" destId="{E805B1B7-026F-489B-B3B8-711E3D67414B}" srcOrd="0" destOrd="0" presId="urn:microsoft.com/office/officeart/2005/8/layout/chevron2"/>
    <dgm:cxn modelId="{6F387156-1E75-4958-812C-86E0670AC3A6}" type="presParOf" srcId="{C43B8250-71A3-4120-98E6-01616E909E24}" destId="{E6CCEFB8-0797-408A-8A59-CB29C397EDEA}" srcOrd="0" destOrd="0" presId="urn:microsoft.com/office/officeart/2005/8/layout/chevron2"/>
    <dgm:cxn modelId="{51A6CAEA-4592-46DC-A060-AB2E8DF8742C}" type="presParOf" srcId="{E6CCEFB8-0797-408A-8A59-CB29C397EDEA}" destId="{4DC39F21-0314-43EC-A270-E0C495C5B7BC}" srcOrd="0" destOrd="0" presId="urn:microsoft.com/office/officeart/2005/8/layout/chevron2"/>
    <dgm:cxn modelId="{CA6CB8AD-7475-4ADE-98FA-A460F7A932E0}" type="presParOf" srcId="{E6CCEFB8-0797-408A-8A59-CB29C397EDEA}" destId="{AD66927E-85C5-4FD2-8CEB-7B0A82D03749}" srcOrd="1" destOrd="0" presId="urn:microsoft.com/office/officeart/2005/8/layout/chevron2"/>
    <dgm:cxn modelId="{C78E9443-D9F7-4FE1-A7CA-AF91C0E8712A}" type="presParOf" srcId="{C43B8250-71A3-4120-98E6-01616E909E24}" destId="{52F1356E-1FB7-4104-9397-93AC71CC5477}" srcOrd="1" destOrd="0" presId="urn:microsoft.com/office/officeart/2005/8/layout/chevron2"/>
    <dgm:cxn modelId="{F10291B8-CF91-4F8F-ACAE-B5EC03BC7A2E}" type="presParOf" srcId="{C43B8250-71A3-4120-98E6-01616E909E24}" destId="{73AF418C-CB9B-457F-B848-BA0BADA77EBE}" srcOrd="2" destOrd="0" presId="urn:microsoft.com/office/officeart/2005/8/layout/chevron2"/>
    <dgm:cxn modelId="{6017C645-278A-4FEE-9E5B-254CC255D24B}" type="presParOf" srcId="{73AF418C-CB9B-457F-B848-BA0BADA77EBE}" destId="{C4F41EFB-CAD4-40B5-AAEE-938A9C4357F9}" srcOrd="0" destOrd="0" presId="urn:microsoft.com/office/officeart/2005/8/layout/chevron2"/>
    <dgm:cxn modelId="{F1FF7E66-3F80-4801-841C-7EC9B10FA448}" type="presParOf" srcId="{73AF418C-CB9B-457F-B848-BA0BADA77EBE}" destId="{CA53F0D0-FA57-4743-BB6F-67B024D98ACB}" srcOrd="1" destOrd="0" presId="urn:microsoft.com/office/officeart/2005/8/layout/chevron2"/>
    <dgm:cxn modelId="{F8427ACE-8403-40F5-BAC8-7A4DF816CCAA}" type="presParOf" srcId="{C43B8250-71A3-4120-98E6-01616E909E24}" destId="{55120FCA-B93B-4092-AA4B-0EBA416D3436}" srcOrd="3" destOrd="0" presId="urn:microsoft.com/office/officeart/2005/8/layout/chevron2"/>
    <dgm:cxn modelId="{26DD1E81-81D8-4114-A775-E7F5CEB091D9}" type="presParOf" srcId="{C43B8250-71A3-4120-98E6-01616E909E24}" destId="{6C3634BD-740A-4494-8398-C9248B2F7686}" srcOrd="4" destOrd="0" presId="urn:microsoft.com/office/officeart/2005/8/layout/chevron2"/>
    <dgm:cxn modelId="{91DF2681-9266-42D0-8DA6-BEDEAE59E0CE}" type="presParOf" srcId="{6C3634BD-740A-4494-8398-C9248B2F7686}" destId="{E805B1B7-026F-489B-B3B8-711E3D67414B}" srcOrd="0" destOrd="0" presId="urn:microsoft.com/office/officeart/2005/8/layout/chevron2"/>
    <dgm:cxn modelId="{943369C0-792A-4D76-84A6-CF66FA13D7E0}" type="presParOf" srcId="{6C3634BD-740A-4494-8398-C9248B2F7686}" destId="{0B314941-959C-49EE-911F-6F1F0B8926E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39F21-0314-43EC-A270-E0C495C5B7BC}">
      <dsp:nvSpPr>
        <dsp:cNvPr id="0" name=""/>
        <dsp:cNvSpPr/>
      </dsp:nvSpPr>
      <dsp:spPr>
        <a:xfrm rot="5400000">
          <a:off x="-230247" y="232466"/>
          <a:ext cx="1534984" cy="1074489"/>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CA" sz="2200" kern="1200">
              <a:latin typeface="Calisto MT" pitchFamily="18" charset="0"/>
            </a:rPr>
            <a:t>Barn</a:t>
          </a:r>
        </a:p>
      </dsp:txBody>
      <dsp:txXfrm rot="-5400000">
        <a:off x="1" y="539464"/>
        <a:ext cx="1074489" cy="460495"/>
      </dsp:txXfrm>
    </dsp:sp>
    <dsp:sp modelId="{AD66927E-85C5-4FD2-8CEB-7B0A82D03749}">
      <dsp:nvSpPr>
        <dsp:cNvPr id="0" name=""/>
        <dsp:cNvSpPr/>
      </dsp:nvSpPr>
      <dsp:spPr>
        <a:xfrm rot="5400000">
          <a:off x="5296174" y="-4219466"/>
          <a:ext cx="997740" cy="9441110"/>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CA" sz="2900" b="1" kern="1200">
              <a:latin typeface="Calisto MT" pitchFamily="18" charset="0"/>
            </a:rPr>
            <a:t>Tänker och känner – i början av rollspelet</a:t>
          </a:r>
        </a:p>
        <a:p>
          <a:pPr marL="285750" lvl="1" indent="-285750" algn="l" defTabSz="1289050">
            <a:lnSpc>
              <a:spcPct val="90000"/>
            </a:lnSpc>
            <a:spcBef>
              <a:spcPct val="0"/>
            </a:spcBef>
            <a:spcAft>
              <a:spcPct val="15000"/>
            </a:spcAft>
            <a:buChar char="•"/>
          </a:pPr>
          <a:endParaRPr lang="en-CA" sz="2900" kern="1200">
            <a:latin typeface="Calisto MT" pitchFamily="18" charset="0"/>
          </a:endParaRPr>
        </a:p>
      </dsp:txBody>
      <dsp:txXfrm rot="-5400000">
        <a:off x="1074489" y="50925"/>
        <a:ext cx="9392404" cy="900328"/>
      </dsp:txXfrm>
    </dsp:sp>
    <dsp:sp modelId="{C4F41EFB-CAD4-40B5-AAEE-938A9C4357F9}">
      <dsp:nvSpPr>
        <dsp:cNvPr id="0" name=""/>
        <dsp:cNvSpPr/>
      </dsp:nvSpPr>
      <dsp:spPr>
        <a:xfrm rot="5400000">
          <a:off x="-230247" y="1572586"/>
          <a:ext cx="1534984" cy="1074489"/>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CA" sz="2200" b="1" kern="1200">
              <a:latin typeface="Calisto MT" pitchFamily="18" charset="0"/>
            </a:rPr>
            <a:t>Förälder</a:t>
          </a:r>
        </a:p>
      </dsp:txBody>
      <dsp:txXfrm rot="-5400000">
        <a:off x="1" y="1879584"/>
        <a:ext cx="1074489" cy="460495"/>
      </dsp:txXfrm>
    </dsp:sp>
    <dsp:sp modelId="{CA53F0D0-FA57-4743-BB6F-67B024D98ACB}">
      <dsp:nvSpPr>
        <dsp:cNvPr id="0" name=""/>
        <dsp:cNvSpPr/>
      </dsp:nvSpPr>
      <dsp:spPr>
        <a:xfrm rot="5400000">
          <a:off x="5296174" y="-2879346"/>
          <a:ext cx="997740" cy="9441110"/>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CA" sz="2900" b="1" kern="1200">
              <a:latin typeface="Calisto MT" pitchFamily="18" charset="0"/>
            </a:rPr>
            <a:t>Tänker och känner</a:t>
          </a:r>
        </a:p>
        <a:p>
          <a:pPr marL="285750" lvl="1" indent="-285750" algn="l" defTabSz="1289050">
            <a:lnSpc>
              <a:spcPct val="90000"/>
            </a:lnSpc>
            <a:spcBef>
              <a:spcPct val="0"/>
            </a:spcBef>
            <a:spcAft>
              <a:spcPct val="15000"/>
            </a:spcAft>
            <a:buChar char="•"/>
          </a:pPr>
          <a:endParaRPr lang="en-CA" sz="2900" kern="1200">
            <a:latin typeface="Calisto MT" pitchFamily="18" charset="0"/>
          </a:endParaRPr>
        </a:p>
      </dsp:txBody>
      <dsp:txXfrm rot="-5400000">
        <a:off x="1074489" y="1391045"/>
        <a:ext cx="9392404" cy="900328"/>
      </dsp:txXfrm>
    </dsp:sp>
    <dsp:sp modelId="{E805B1B7-026F-489B-B3B8-711E3D67414B}">
      <dsp:nvSpPr>
        <dsp:cNvPr id="0" name=""/>
        <dsp:cNvSpPr/>
      </dsp:nvSpPr>
      <dsp:spPr>
        <a:xfrm rot="5400000">
          <a:off x="-230247" y="2912707"/>
          <a:ext cx="1534984" cy="1074489"/>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CA" sz="2200" kern="1200">
              <a:latin typeface="Calisto MT" pitchFamily="18" charset="0"/>
            </a:rPr>
            <a:t>Barn</a:t>
          </a:r>
        </a:p>
      </dsp:txBody>
      <dsp:txXfrm rot="-5400000">
        <a:off x="1" y="3219705"/>
        <a:ext cx="1074489" cy="460495"/>
      </dsp:txXfrm>
    </dsp:sp>
    <dsp:sp modelId="{0B314941-959C-49EE-911F-6F1F0B8926E4}">
      <dsp:nvSpPr>
        <dsp:cNvPr id="0" name=""/>
        <dsp:cNvSpPr/>
      </dsp:nvSpPr>
      <dsp:spPr>
        <a:xfrm rot="5400000">
          <a:off x="5296174" y="-1539225"/>
          <a:ext cx="997740" cy="9441110"/>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CA" sz="2900" b="1" kern="1200">
              <a:latin typeface="Calisto MT" pitchFamily="18" charset="0"/>
            </a:rPr>
            <a:t>Tänker och känner </a:t>
          </a:r>
          <a:r>
            <a:rPr lang="en-CA" sz="2900" b="0" kern="1200">
              <a:latin typeface="Calisto MT" pitchFamily="18" charset="0"/>
            </a:rPr>
            <a:t>– </a:t>
          </a:r>
          <a:r>
            <a:rPr lang="en-CA" sz="2900" b="1" kern="1200">
              <a:latin typeface="Calisto MT" pitchFamily="18" charset="0"/>
            </a:rPr>
            <a:t>i slutet av rollspelet</a:t>
          </a:r>
        </a:p>
        <a:p>
          <a:pPr marL="285750" lvl="1" indent="-285750" algn="l" defTabSz="1289050">
            <a:lnSpc>
              <a:spcPct val="90000"/>
            </a:lnSpc>
            <a:spcBef>
              <a:spcPct val="0"/>
            </a:spcBef>
            <a:spcAft>
              <a:spcPct val="15000"/>
            </a:spcAft>
            <a:buChar char="•"/>
          </a:pPr>
          <a:endParaRPr lang="en-CA" sz="2900" kern="1200">
            <a:latin typeface="Calisto MT" pitchFamily="18" charset="0"/>
          </a:endParaRPr>
        </a:p>
      </dsp:txBody>
      <dsp:txXfrm rot="-5400000">
        <a:off x="1074489" y="2731166"/>
        <a:ext cx="9392404" cy="90032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C24275A5-7F72-44A0-8AFA-2A36BCD1CF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940379A6-DB9D-40A0-9FF3-AD0715E8F6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730BA1-DF5B-4B65-A190-A4C518C7CC6F}" type="datetimeFigureOut">
              <a:rPr lang="sv-SE" smtClean="0"/>
              <a:t>2024-03-01</a:t>
            </a:fld>
            <a:endParaRPr lang="sv-SE"/>
          </a:p>
        </p:txBody>
      </p:sp>
      <p:sp>
        <p:nvSpPr>
          <p:cNvPr id="4" name="Platshållare för sidfot 3">
            <a:extLst>
              <a:ext uri="{FF2B5EF4-FFF2-40B4-BE49-F238E27FC236}">
                <a16:creationId xmlns:a16="http://schemas.microsoft.com/office/drawing/2014/main" id="{01AEF6A6-A185-46F9-B2C7-A7FCECD852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E11ACD5F-C0BA-4440-AFD9-7A0C688807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2B389A-5BFF-46D7-95A7-773940E03F50}" type="slidenum">
              <a:rPr lang="sv-SE" smtClean="0"/>
              <a:t>‹#›</a:t>
            </a:fld>
            <a:endParaRPr lang="sv-SE"/>
          </a:p>
        </p:txBody>
      </p:sp>
    </p:spTree>
    <p:extLst>
      <p:ext uri="{BB962C8B-B14F-4D97-AF65-F5344CB8AC3E}">
        <p14:creationId xmlns:p14="http://schemas.microsoft.com/office/powerpoint/2010/main" val="273145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BC250-59F7-4A46-90C5-58A202044C27}" type="datetimeFigureOut">
              <a:rPr lang="sv-SE" smtClean="0"/>
              <a:t>2024-03-01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C0F2A-8D62-4841-BB0E-FAD1AD9B3F24}" type="slidenum">
              <a:rPr lang="sv-SE" smtClean="0"/>
              <a:t>‹#›</a:t>
            </a:fld>
            <a:endParaRPr lang="sv-SE"/>
          </a:p>
        </p:txBody>
      </p:sp>
    </p:spTree>
    <p:extLst>
      <p:ext uri="{BB962C8B-B14F-4D97-AF65-F5344CB8AC3E}">
        <p14:creationId xmlns:p14="http://schemas.microsoft.com/office/powerpoint/2010/main" val="156550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Calibri" panose="020F0502020204030204" pitchFamily="34" charset="0"/>
              <a:cs typeface="Times New Roman" panose="02020603050405020304" pitchFamily="18" charset="0"/>
            </a:endParaRPr>
          </a:p>
          <a:p>
            <a:r>
              <a:rPr lang="sv-SE" dirty="0">
                <a:latin typeface="Calibri" panose="020F0502020204030204" pitchFamily="34" charset="0"/>
                <a:cs typeface="Times New Roman" panose="02020603050405020304" pitchFamily="18" charset="0"/>
              </a:rPr>
              <a:t>_________________________________</a:t>
            </a:r>
          </a:p>
          <a:p>
            <a:r>
              <a:rPr lang="sv-SE" sz="1400" dirty="0">
                <a:solidFill>
                  <a:schemeClr val="bg1"/>
                </a:solidFill>
              </a:rPr>
              <a:t>1. Lyhördhet/Reflektion – Ta Ett Steg Tillbaka</a:t>
            </a:r>
          </a:p>
          <a:p>
            <a:r>
              <a:rPr lang="sv-SE" sz="1100" dirty="0">
                <a:solidFill>
                  <a:schemeClr val="bg1"/>
                </a:solidFill>
              </a:rPr>
              <a:t>Fundera över vad som händer med ungdom;.​</a:t>
            </a:r>
            <a:endParaRPr lang="sv-SE" sz="1400" dirty="0">
              <a:solidFill>
                <a:schemeClr val="bg1"/>
              </a:solidFill>
            </a:endParaRPr>
          </a:p>
          <a:p>
            <a:r>
              <a:rPr lang="sv-SE" sz="1100" dirty="0">
                <a:solidFill>
                  <a:schemeClr val="bg1"/>
                </a:solidFill>
              </a:rPr>
              <a:t>Reflektera vad som händer med en själv​</a:t>
            </a:r>
          </a:p>
          <a:p>
            <a:r>
              <a:rPr lang="sv-SE" sz="1100" dirty="0">
                <a:solidFill>
                  <a:schemeClr val="bg1"/>
                </a:solidFill>
              </a:rPr>
              <a:t>2. Säker Hamn-Trygg Bas</a:t>
            </a:r>
          </a:p>
          <a:p>
            <a:r>
              <a:rPr lang="sv-SE" sz="1100" dirty="0">
                <a:solidFill>
                  <a:schemeClr val="bg1"/>
                </a:solidFill>
              </a:rPr>
              <a:t>Att vara en känslomässigt tillgänglig förälder och kunna erbjuda Säker Hamn och Trygg Bas när vårt barn är arg, ledsen, stressad, frustrerad</a:t>
            </a:r>
          </a:p>
          <a:p>
            <a:r>
              <a:rPr lang="sv-SE" sz="1100" dirty="0">
                <a:solidFill>
                  <a:schemeClr val="bg1"/>
                </a:solidFill>
              </a:rPr>
              <a:t>3. Konflikt</a:t>
            </a:r>
          </a:p>
          <a:p>
            <a:r>
              <a:rPr lang="sv-SE" sz="1100" dirty="0">
                <a:solidFill>
                  <a:schemeClr val="bg1"/>
                </a:solidFill>
              </a:rPr>
              <a:t>Ngt som förekommer i alla relationer. Att öva på att mötas i konfliktsituationen. Att som förälder stå kvar utan att konflikten eskalerar eller att dra sig undan, avvisa barnet.</a:t>
            </a:r>
          </a:p>
          <a:p>
            <a:r>
              <a:rPr lang="sv-SE" sz="1100" dirty="0">
                <a:solidFill>
                  <a:schemeClr val="bg1"/>
                </a:solidFill>
              </a:rPr>
              <a:t>4. Samhörighet och Självständighet</a:t>
            </a:r>
          </a:p>
          <a:p>
            <a:r>
              <a:rPr lang="sv-SE" sz="1100" dirty="0">
                <a:solidFill>
                  <a:schemeClr val="bg1"/>
                </a:solidFill>
              </a:rPr>
              <a:t>Två grundläggande anknytningsbehov som vi har hela livet</a:t>
            </a:r>
          </a:p>
          <a:p>
            <a:r>
              <a:rPr lang="sv-SE" sz="1100" dirty="0">
                <a:solidFill>
                  <a:schemeClr val="bg1"/>
                </a:solidFill>
              </a:rPr>
              <a:t>5. Sensitivitet - Empati</a:t>
            </a:r>
          </a:p>
          <a:p>
            <a:r>
              <a:rPr lang="sv-SE" sz="1400" dirty="0">
                <a:solidFill>
                  <a:schemeClr val="bg1"/>
                </a:solidFill>
              </a:rPr>
              <a:t>Att ställa sig i ngn annans skor.</a:t>
            </a:r>
          </a:p>
          <a:p>
            <a:r>
              <a:rPr lang="sv-SE" sz="1400" dirty="0">
                <a:solidFill>
                  <a:schemeClr val="bg1"/>
                </a:solidFill>
              </a:rPr>
              <a:t>Färdighet som behövs för att tänka på ungdomens behov och </a:t>
            </a:r>
            <a:r>
              <a:rPr lang="sv-SE" dirty="0">
                <a:solidFill>
                  <a:schemeClr val="bg1"/>
                </a:solidFill>
              </a:rPr>
              <a:t>hur dessa uttrycks I beteenden.​</a:t>
            </a:r>
          </a:p>
          <a:p>
            <a:r>
              <a:rPr lang="sv-SE" dirty="0">
                <a:solidFill>
                  <a:schemeClr val="bg1"/>
                </a:solidFill>
              </a:rPr>
              <a:t>6. Balansera behov</a:t>
            </a:r>
          </a:p>
          <a:p>
            <a:r>
              <a:rPr lang="sv-SE" dirty="0">
                <a:solidFill>
                  <a:schemeClr val="bg1"/>
                </a:solidFill>
              </a:rPr>
              <a:t>Ta hand om sina egna behov för att kunna se barnets behov.</a:t>
            </a:r>
          </a:p>
          <a:p>
            <a:r>
              <a:rPr lang="sv-SE" dirty="0">
                <a:solidFill>
                  <a:schemeClr val="bg1"/>
                </a:solidFill>
              </a:rPr>
              <a:t>7. Förändring</a:t>
            </a:r>
          </a:p>
          <a:p>
            <a:r>
              <a:rPr lang="sv-SE" dirty="0">
                <a:solidFill>
                  <a:schemeClr val="bg1"/>
                </a:solidFill>
              </a:rPr>
              <a:t>Tonårstiden handlar om förändring och utveckling. Tonåringarna behöver fortfarande sina föräldrar samtidigt som de alltmer söker stöd och tröst hos </a:t>
            </a:r>
            <a:r>
              <a:rPr lang="sv-SE" dirty="0" err="1">
                <a:solidFill>
                  <a:schemeClr val="bg1"/>
                </a:solidFill>
              </a:rPr>
              <a:t>vnner</a:t>
            </a:r>
            <a:r>
              <a:rPr lang="sv-SE" dirty="0">
                <a:solidFill>
                  <a:schemeClr val="bg1"/>
                </a:solidFill>
              </a:rPr>
              <a:t>, </a:t>
            </a:r>
            <a:r>
              <a:rPr lang="sv-SE" dirty="0" err="1">
                <a:solidFill>
                  <a:schemeClr val="bg1"/>
                </a:solidFill>
              </a:rPr>
              <a:t>flick</a:t>
            </a:r>
            <a:r>
              <a:rPr lang="sv-SE" dirty="0">
                <a:solidFill>
                  <a:schemeClr val="bg1"/>
                </a:solidFill>
              </a:rPr>
              <a:t>/pojkvänner.</a:t>
            </a:r>
          </a:p>
          <a:p>
            <a:r>
              <a:rPr lang="sv-SE" dirty="0">
                <a:solidFill>
                  <a:schemeClr val="bg1"/>
                </a:solidFill>
              </a:rPr>
              <a:t>8. Fånga tillfällen till samhörighet</a:t>
            </a:r>
          </a:p>
          <a:p>
            <a:r>
              <a:rPr lang="sv-SE" dirty="0">
                <a:solidFill>
                  <a:schemeClr val="bg1"/>
                </a:solidFill>
              </a:rPr>
              <a:t>Glädje och smärta. Tillfällena när vi kan pausa problem och vara tillsammans med våra barn och glädjas åt samhörigheten. Relationskontot</a:t>
            </a:r>
          </a:p>
          <a:p>
            <a:r>
              <a:rPr lang="sv-SE" dirty="0">
                <a:solidFill>
                  <a:schemeClr val="bg1"/>
                </a:solidFill>
              </a:rPr>
              <a:t>9. Reparationsarbete och Återförening.</a:t>
            </a:r>
          </a:p>
          <a:p>
            <a:pPr algn="ctr"/>
            <a:r>
              <a:rPr lang="sv-SE" dirty="0"/>
              <a:t>​</a:t>
            </a:r>
          </a:p>
          <a:p>
            <a:endParaRPr lang="sv-SE" sz="1400" dirty="0">
              <a:solidFill>
                <a:schemeClr val="bg1"/>
              </a:solidFill>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3</a:t>
            </a:fld>
            <a:endParaRPr lang="sv-SE"/>
          </a:p>
        </p:txBody>
      </p:sp>
    </p:spTree>
    <p:extLst>
      <p:ext uri="{BB962C8B-B14F-4D97-AF65-F5344CB8AC3E}">
        <p14:creationId xmlns:p14="http://schemas.microsoft.com/office/powerpoint/2010/main" val="927700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miter lim="800000"/>
            <a:headEnd/>
            <a:tailEnd/>
          </a:ln>
        </p:spPr>
        <p:txBody>
          <a:bodyPr/>
          <a:lstStyle/>
          <a:p>
            <a:fld id="{05DD3CFB-534F-48D7-A179-FE89458711F4}" type="slidenum">
              <a:rPr lang="sv-SE" smtClean="0">
                <a:latin typeface="Arial" charset="0"/>
              </a:rPr>
              <a:pPr/>
              <a:t>16</a:t>
            </a:fld>
            <a:endParaRPr lang="sv-SE">
              <a:latin typeface="Arial" charset="0"/>
            </a:endParaRPr>
          </a:p>
        </p:txBody>
      </p:sp>
      <p:sp>
        <p:nvSpPr>
          <p:cNvPr id="132098" name="Rectangle 2"/>
          <p:cNvSpPr>
            <a:spLocks noGrp="1" noRot="1" noChangeAspect="1" noChangeArrowheads="1" noTextEdit="1"/>
          </p:cNvSpPr>
          <p:nvPr>
            <p:ph type="sldImg"/>
          </p:nvPr>
        </p:nvSpPr>
        <p:spPr>
          <a:xfrm>
            <a:off x="-288925" y="806450"/>
            <a:ext cx="7188200" cy="4043363"/>
          </a:xfrm>
          <a:ln/>
        </p:spPr>
      </p:sp>
      <p:sp>
        <p:nvSpPr>
          <p:cNvPr id="132099" name="Rectangle 3"/>
          <p:cNvSpPr>
            <a:spLocks noGrp="1" noChangeArrowheads="1"/>
          </p:cNvSpPr>
          <p:nvPr>
            <p:ph type="body" idx="1"/>
          </p:nvPr>
        </p:nvSpPr>
        <p:spPr>
          <a:noFill/>
        </p:spPr>
        <p:txBody>
          <a:bodyPr/>
          <a:lstStyle/>
          <a:p>
            <a:r>
              <a:rPr lang="sv-SE" dirty="0">
                <a:latin typeface="Arial" charset="0"/>
                <a:cs typeface="Arial"/>
              </a:rPr>
              <a:t>Vårt behov av anknytning finns med oss under hela livet.</a:t>
            </a:r>
          </a:p>
          <a:p>
            <a:r>
              <a:rPr lang="sv-SE" dirty="0">
                <a:latin typeface="Arial" charset="0"/>
                <a:cs typeface="Arial"/>
              </a:rPr>
              <a:t>Hur vi uttrycker våra behov förändras under livet utifrån ålder, mognad, erfarenheter.</a:t>
            </a:r>
          </a:p>
        </p:txBody>
      </p:sp>
    </p:spTree>
    <p:extLst>
      <p:ext uri="{BB962C8B-B14F-4D97-AF65-F5344CB8AC3E}">
        <p14:creationId xmlns:p14="http://schemas.microsoft.com/office/powerpoint/2010/main" val="3459849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8925" y="806450"/>
            <a:ext cx="7188200" cy="4043363"/>
          </a:xfrm>
        </p:spPr>
      </p:sp>
      <p:sp>
        <p:nvSpPr>
          <p:cNvPr id="3" name="Platshållare för anteckningar 2"/>
          <p:cNvSpPr>
            <a:spLocks noGrp="1"/>
          </p:cNvSpPr>
          <p:nvPr>
            <p:ph type="body" idx="1"/>
          </p:nvPr>
        </p:nvSpPr>
        <p:spPr/>
        <p:txBody>
          <a:bodyPr/>
          <a:lstStyle/>
          <a:p>
            <a:endParaRPr lang="sv-SE" dirty="0">
              <a:cs typeface="Calibri"/>
            </a:endParaRPr>
          </a:p>
          <a:p>
            <a:endParaRPr lang="sv-SE" dirty="0">
              <a:cs typeface="Calibri"/>
            </a:endParaRPr>
          </a:p>
        </p:txBody>
      </p:sp>
      <p:sp>
        <p:nvSpPr>
          <p:cNvPr id="4" name="Platshållare för bildnummer 3"/>
          <p:cNvSpPr>
            <a:spLocks noGrp="1"/>
          </p:cNvSpPr>
          <p:nvPr>
            <p:ph type="sldNum" sz="quarter" idx="10"/>
          </p:nvPr>
        </p:nvSpPr>
        <p:spPr/>
        <p:txBody>
          <a:bodyPr/>
          <a:lstStyle/>
          <a:p>
            <a:fld id="{A28D7D6F-0058-4E89-8068-094BDD964578}" type="slidenum">
              <a:rPr lang="sv-SE" smtClean="0"/>
              <a:t>17</a:t>
            </a:fld>
            <a:endParaRPr lang="sv-SE"/>
          </a:p>
        </p:txBody>
      </p:sp>
    </p:spTree>
    <p:extLst>
      <p:ext uri="{BB962C8B-B14F-4D97-AF65-F5344CB8AC3E}">
        <p14:creationId xmlns:p14="http://schemas.microsoft.com/office/powerpoint/2010/main" val="568739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Utifrån hur vi har blivit bemötta när vi sökt stöd, skydd, tröst – Säker Hamn - så utvecklar vi en Inre Arbetsmodell.</a:t>
            </a:r>
          </a:p>
          <a:p>
            <a:r>
              <a:rPr lang="sv-SE" dirty="0"/>
              <a:t>Den Inre Arbetsmodellen kan förändras när vi får nya erfarenheter ex av vuxna som är känslomässigt tillgängliga, visar mig intresse och nyfikenhet, stöttar och uppmuntrar mig när jag möter svårigheter osv.</a:t>
            </a:r>
          </a:p>
        </p:txBody>
      </p:sp>
      <p:sp>
        <p:nvSpPr>
          <p:cNvPr id="4" name="Platshållare för bildnummer 3"/>
          <p:cNvSpPr>
            <a:spLocks noGrp="1"/>
          </p:cNvSpPr>
          <p:nvPr>
            <p:ph type="sldNum" sz="quarter" idx="5"/>
          </p:nvPr>
        </p:nvSpPr>
        <p:spPr/>
        <p:txBody>
          <a:bodyPr/>
          <a:lstStyle/>
          <a:p>
            <a:fld id="{487C0F2A-8D62-4841-BB0E-FAD1AD9B3F24}" type="slidenum">
              <a:rPr lang="sv-SE" smtClean="0"/>
              <a:t>20</a:t>
            </a:fld>
            <a:endParaRPr lang="sv-SE"/>
          </a:p>
        </p:txBody>
      </p:sp>
    </p:spTree>
    <p:extLst>
      <p:ext uri="{BB962C8B-B14F-4D97-AF65-F5344CB8AC3E}">
        <p14:creationId xmlns:p14="http://schemas.microsoft.com/office/powerpoint/2010/main" val="3059117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8925" y="806450"/>
            <a:ext cx="7188200" cy="4043363"/>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A7DEC32-C548-DD4B-9DE6-2FF920D5B493}" type="slidenum">
              <a:rPr lang="sv-SE" smtClean="0"/>
              <a:pPr/>
              <a:t>21</a:t>
            </a:fld>
            <a:endParaRPr lang="sv-SE"/>
          </a:p>
        </p:txBody>
      </p:sp>
    </p:spTree>
    <p:extLst>
      <p:ext uri="{BB962C8B-B14F-4D97-AF65-F5344CB8AC3E}">
        <p14:creationId xmlns:p14="http://schemas.microsoft.com/office/powerpoint/2010/main" val="2274663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miter lim="800000"/>
            <a:headEnd/>
            <a:tailEnd/>
          </a:ln>
        </p:spPr>
        <p:txBody>
          <a:bodyPr/>
          <a:lstStyle/>
          <a:p>
            <a:fld id="{8EFF2F18-E8A8-4734-8E3D-F4B64EAF24BA}" type="slidenum">
              <a:rPr lang="sv-SE" smtClean="0">
                <a:latin typeface="Arial" charset="0"/>
              </a:rPr>
              <a:pPr/>
              <a:t>22</a:t>
            </a:fld>
            <a:endParaRPr lang="sv-SE">
              <a:latin typeface="Arial" charset="0"/>
            </a:endParaRPr>
          </a:p>
        </p:txBody>
      </p:sp>
      <p:sp>
        <p:nvSpPr>
          <p:cNvPr id="154626" name="Rectangle 2"/>
          <p:cNvSpPr>
            <a:spLocks noGrp="1" noRot="1" noChangeAspect="1" noChangeArrowheads="1" noTextEdit="1"/>
          </p:cNvSpPr>
          <p:nvPr>
            <p:ph type="sldImg"/>
          </p:nvPr>
        </p:nvSpPr>
        <p:spPr>
          <a:xfrm>
            <a:off x="-288925" y="806450"/>
            <a:ext cx="7188200" cy="4043363"/>
          </a:xfrm>
          <a:ln/>
        </p:spPr>
      </p:sp>
      <p:sp>
        <p:nvSpPr>
          <p:cNvPr id="154627" name="Rectangle 3"/>
          <p:cNvSpPr>
            <a:spLocks noGrp="1" noChangeArrowheads="1"/>
          </p:cNvSpPr>
          <p:nvPr>
            <p:ph type="body" idx="1"/>
          </p:nvPr>
        </p:nvSpPr>
        <p:spPr>
          <a:noFill/>
        </p:spPr>
        <p:txBody>
          <a:bodyPr/>
          <a:lstStyle/>
          <a:p>
            <a:pPr eaLnBrk="1" hangingPunct="1"/>
            <a:r>
              <a:rPr lang="sv-SE" dirty="0">
                <a:latin typeface="Arial" charset="0"/>
              </a:rPr>
              <a:t>I den här principen pratar vi om:</a:t>
            </a:r>
          </a:p>
          <a:p>
            <a:pPr marL="171450" indent="-171450" eaLnBrk="1" hangingPunct="1">
              <a:buFont typeface="Wingdings" panose="05000000000000000000" pitchFamily="2" charset="2"/>
              <a:buChar char="ü"/>
            </a:pPr>
            <a:endParaRPr lang="sv-SE" dirty="0">
              <a:latin typeface="Arial" charset="0"/>
            </a:endParaRPr>
          </a:p>
          <a:p>
            <a:pPr marL="171450" indent="-171450">
              <a:buFont typeface="Wingdings" panose="05000000000000000000" pitchFamily="2" charset="2"/>
              <a:buChar char="ü"/>
            </a:pPr>
            <a:r>
              <a:rPr lang="sv-SE" dirty="0"/>
              <a:t>Att konflikt har ett syfte – den säger oss att något måste hanteras och förändras i relationen</a:t>
            </a:r>
          </a:p>
          <a:p>
            <a:pPr marL="171450" indent="-171450">
              <a:buFont typeface="Wingdings" panose="05000000000000000000" pitchFamily="2" charset="2"/>
              <a:buChar char="ü"/>
            </a:pPr>
            <a:endParaRPr lang="sv-SE" dirty="0"/>
          </a:p>
          <a:p>
            <a:pPr marL="171450" indent="-171450">
              <a:buFont typeface="Wingdings" panose="05000000000000000000" pitchFamily="2" charset="2"/>
              <a:buChar char="ü"/>
            </a:pPr>
            <a:r>
              <a:rPr lang="sv-SE" dirty="0"/>
              <a:t>Att konflikter kan erbjuda tillfällen till förståelse, samhörighet och utveckling</a:t>
            </a:r>
          </a:p>
          <a:p>
            <a:pPr marL="171450" indent="-171450">
              <a:buFont typeface="Wingdings" panose="05000000000000000000" pitchFamily="2" charset="2"/>
              <a:buChar char="ü"/>
            </a:pPr>
            <a:endParaRPr lang="sv-SE" dirty="0"/>
          </a:p>
          <a:p>
            <a:pPr marL="171450" indent="-171450">
              <a:buFont typeface="Wingdings" panose="05000000000000000000" pitchFamily="2" charset="2"/>
              <a:buChar char="ü"/>
            </a:pPr>
            <a:r>
              <a:rPr lang="sv-SE" dirty="0"/>
              <a:t>Att konflikt är vanligt när vi balanserar självständighet och samhörighet</a:t>
            </a:r>
            <a:endParaRPr lang="sv-SE" dirty="0">
              <a:latin typeface="Arial" charset="0"/>
            </a:endParaRPr>
          </a:p>
          <a:p>
            <a:pPr eaLnBrk="1" hangingPunct="1"/>
            <a:endParaRPr lang="sv-SE" dirty="0">
              <a:latin typeface="Arial" charset="0"/>
            </a:endParaRPr>
          </a:p>
          <a:p>
            <a:r>
              <a:rPr lang="en-US" dirty="0" err="1"/>
              <a:t>Bli</a:t>
            </a:r>
            <a:r>
              <a:rPr lang="en-US" dirty="0"/>
              <a:t> </a:t>
            </a:r>
            <a:r>
              <a:rPr lang="en-US" dirty="0" err="1"/>
              <a:t>medveten</a:t>
            </a:r>
            <a:r>
              <a:rPr lang="en-US" dirty="0"/>
              <a:t> om </a:t>
            </a:r>
            <a:r>
              <a:rPr lang="en-US" dirty="0" err="1"/>
              <a:t>vad</a:t>
            </a:r>
            <a:r>
              <a:rPr lang="en-US" dirty="0"/>
              <a:t> </a:t>
            </a:r>
            <a:r>
              <a:rPr lang="en-US" dirty="0" err="1"/>
              <a:t>som</a:t>
            </a:r>
            <a:r>
              <a:rPr lang="en-US" dirty="0"/>
              <a:t> </a:t>
            </a:r>
            <a:r>
              <a:rPr lang="en-US" dirty="0" err="1"/>
              <a:t>kan</a:t>
            </a:r>
            <a:r>
              <a:rPr lang="en-US" dirty="0"/>
              <a:t> </a:t>
            </a:r>
            <a:r>
              <a:rPr lang="en-US" dirty="0" err="1"/>
              <a:t>trigga</a:t>
            </a:r>
            <a:r>
              <a:rPr lang="en-US" dirty="0"/>
              <a:t> </a:t>
            </a:r>
            <a:r>
              <a:rPr lang="en-US" dirty="0" err="1"/>
              <a:t>igång</a:t>
            </a:r>
            <a:r>
              <a:rPr lang="en-US" dirty="0"/>
              <a:t> </a:t>
            </a:r>
            <a:r>
              <a:rPr lang="en-US" dirty="0" err="1"/>
              <a:t>en</a:t>
            </a:r>
            <a:r>
              <a:rPr lang="en-US" dirty="0"/>
              <a:t> </a:t>
            </a:r>
            <a:r>
              <a:rPr lang="en-US" dirty="0" err="1"/>
              <a:t>konflikt</a:t>
            </a:r>
            <a:r>
              <a:rPr lang="en-US" dirty="0"/>
              <a:t> med </a:t>
            </a:r>
            <a:r>
              <a:rPr lang="sv-SE" dirty="0"/>
              <a:t>era barn/ungdomar </a:t>
            </a:r>
            <a:r>
              <a:rPr lang="en-US" dirty="0" err="1"/>
              <a:t>och</a:t>
            </a:r>
            <a:r>
              <a:rPr lang="en-US" dirty="0"/>
              <a:t> </a:t>
            </a:r>
            <a:r>
              <a:rPr lang="en-US" dirty="0" err="1"/>
              <a:t>reflektera</a:t>
            </a:r>
            <a:r>
              <a:rPr lang="en-US" dirty="0"/>
              <a:t> </a:t>
            </a:r>
            <a:r>
              <a:rPr lang="en-US" dirty="0" err="1"/>
              <a:t>kring</a:t>
            </a:r>
            <a:r>
              <a:rPr lang="en-US" dirty="0"/>
              <a:t> </a:t>
            </a:r>
            <a:r>
              <a:rPr lang="en-US" dirty="0" err="1"/>
              <a:t>hur</a:t>
            </a:r>
            <a:r>
              <a:rPr lang="en-US" dirty="0"/>
              <a:t> man </a:t>
            </a:r>
            <a:r>
              <a:rPr lang="en-US" dirty="0" err="1"/>
              <a:t>kan</a:t>
            </a:r>
            <a:r>
              <a:rPr lang="en-US" dirty="0"/>
              <a:t> </a:t>
            </a:r>
            <a:r>
              <a:rPr lang="en-US" dirty="0" err="1"/>
              <a:t>koppla</a:t>
            </a:r>
            <a:r>
              <a:rPr lang="en-US" dirty="0"/>
              <a:t> det till </a:t>
            </a:r>
            <a:r>
              <a:rPr lang="en-US" dirty="0" err="1"/>
              <a:t>barnets</a:t>
            </a:r>
            <a:r>
              <a:rPr lang="en-US" dirty="0"/>
              <a:t> </a:t>
            </a:r>
            <a:r>
              <a:rPr lang="en-US" dirty="0" err="1"/>
              <a:t>anknytningsbagage</a:t>
            </a:r>
            <a:r>
              <a:rPr lang="en-US" dirty="0"/>
              <a:t>. </a:t>
            </a:r>
          </a:p>
          <a:p>
            <a:endParaRPr lang="en-US" dirty="0"/>
          </a:p>
          <a:p>
            <a:r>
              <a:rPr lang="sv-SE" dirty="0"/>
              <a:t>Reflektera</a:t>
            </a:r>
            <a:r>
              <a:rPr lang="en-US" dirty="0"/>
              <a:t> </a:t>
            </a:r>
            <a:r>
              <a:rPr lang="en-US" dirty="0" err="1"/>
              <a:t>kring</a:t>
            </a:r>
            <a:r>
              <a:rPr lang="en-US" dirty="0"/>
              <a:t> </a:t>
            </a:r>
            <a:r>
              <a:rPr lang="en-US" dirty="0" err="1"/>
              <a:t>vilka</a:t>
            </a:r>
            <a:r>
              <a:rPr lang="en-US" dirty="0"/>
              <a:t> </a:t>
            </a:r>
            <a:r>
              <a:rPr lang="en-US" dirty="0" err="1"/>
              <a:t>anknytningsbehov</a:t>
            </a:r>
            <a:r>
              <a:rPr lang="en-US" dirty="0"/>
              <a:t> </a:t>
            </a:r>
            <a:r>
              <a:rPr lang="en-US" dirty="0" err="1"/>
              <a:t>som</a:t>
            </a:r>
            <a:r>
              <a:rPr lang="en-US" dirty="0"/>
              <a:t> </a:t>
            </a:r>
            <a:r>
              <a:rPr lang="en-US" dirty="0" err="1"/>
              <a:t>barnet</a:t>
            </a:r>
            <a:r>
              <a:rPr lang="en-US" dirty="0"/>
              <a:t> </a:t>
            </a:r>
            <a:r>
              <a:rPr lang="en-US" dirty="0" err="1"/>
              <a:t>uttrycker</a:t>
            </a:r>
            <a:r>
              <a:rPr lang="en-US" dirty="0"/>
              <a:t> med </a:t>
            </a:r>
            <a:r>
              <a:rPr lang="en-US" dirty="0" err="1"/>
              <a:t>sitt</a:t>
            </a:r>
            <a:r>
              <a:rPr lang="en-US" dirty="0"/>
              <a:t> </a:t>
            </a:r>
            <a:r>
              <a:rPr lang="en-US" dirty="0" err="1"/>
              <a:t>beteende</a:t>
            </a:r>
            <a:r>
              <a:rPr lang="en-US" dirty="0"/>
              <a:t> under </a:t>
            </a:r>
            <a:r>
              <a:rPr lang="en-US" dirty="0" err="1"/>
              <a:t>en</a:t>
            </a:r>
            <a:r>
              <a:rPr lang="en-US" dirty="0"/>
              <a:t> </a:t>
            </a:r>
            <a:r>
              <a:rPr lang="en-US" dirty="0" err="1"/>
              <a:t>konflikt</a:t>
            </a:r>
            <a:r>
              <a:rPr lang="en-US" dirty="0"/>
              <a:t>.</a:t>
            </a:r>
          </a:p>
          <a:p>
            <a:pPr eaLnBrk="1" hangingPunct="1"/>
            <a:endParaRPr lang="sv-SE" dirty="0">
              <a:latin typeface="Arial" charset="0"/>
            </a:endParaRPr>
          </a:p>
        </p:txBody>
      </p:sp>
    </p:spTree>
    <p:extLst>
      <p:ext uri="{BB962C8B-B14F-4D97-AF65-F5344CB8AC3E}">
        <p14:creationId xmlns:p14="http://schemas.microsoft.com/office/powerpoint/2010/main" val="1149108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8925" y="806450"/>
            <a:ext cx="7188200" cy="4043363"/>
          </a:xfrm>
        </p:spPr>
      </p:sp>
      <p:sp>
        <p:nvSpPr>
          <p:cNvPr id="3" name="Platshållare för anteckningar 2"/>
          <p:cNvSpPr>
            <a:spLocks noGrp="1"/>
          </p:cNvSpPr>
          <p:nvPr>
            <p:ph type="body" idx="1"/>
          </p:nvPr>
        </p:nvSpPr>
        <p:spPr/>
        <p:txBody>
          <a:bodyPr/>
          <a:lstStyle/>
          <a:p>
            <a:r>
              <a:rPr lang="sv-SE" dirty="0"/>
              <a:t>Fråga gruppen:</a:t>
            </a:r>
          </a:p>
          <a:p>
            <a:endParaRPr lang="sv-SE" dirty="0"/>
          </a:p>
          <a:p>
            <a:r>
              <a:rPr lang="sv-SE" i="1" dirty="0"/>
              <a:t>Vad tänker ni när ni hör ordet </a:t>
            </a:r>
            <a:r>
              <a:rPr lang="sv-SE" b="1" i="1" dirty="0"/>
              <a:t>konflikt</a:t>
            </a:r>
            <a:r>
              <a:rPr lang="sv-SE" i="1" dirty="0"/>
              <a:t>?</a:t>
            </a:r>
          </a:p>
          <a:p>
            <a:endParaRPr lang="sv-SE" i="1" dirty="0"/>
          </a:p>
          <a:p>
            <a:r>
              <a:rPr lang="sv-SE" i="1" dirty="0"/>
              <a:t>Vad tänker ni när ni hör ordet </a:t>
            </a:r>
            <a:r>
              <a:rPr lang="sv-SE" b="1" i="1" dirty="0"/>
              <a:t>aggression</a:t>
            </a:r>
            <a:r>
              <a:rPr lang="sv-SE" i="1" dirty="0"/>
              <a:t>?</a:t>
            </a:r>
          </a:p>
          <a:p>
            <a:endParaRPr lang="sv-SE" dirty="0"/>
          </a:p>
          <a:p>
            <a:r>
              <a:rPr lang="sv-SE" dirty="0"/>
              <a:t>Kan fundera över detta, vilket vägmärke tänker du på när du hör ordet konflikt?</a:t>
            </a:r>
          </a:p>
          <a:p>
            <a:r>
              <a:rPr lang="sv-SE" dirty="0"/>
              <a:t>Fånga upp deras tankar</a:t>
            </a:r>
          </a:p>
        </p:txBody>
      </p:sp>
      <p:sp>
        <p:nvSpPr>
          <p:cNvPr id="4" name="Platshållare för bildnummer 3"/>
          <p:cNvSpPr>
            <a:spLocks noGrp="1"/>
          </p:cNvSpPr>
          <p:nvPr>
            <p:ph type="sldNum" sz="quarter" idx="5"/>
          </p:nvPr>
        </p:nvSpPr>
        <p:spPr/>
        <p:txBody>
          <a:bodyPr/>
          <a:lstStyle/>
          <a:p>
            <a:fld id="{2A7DEC32-C548-DD4B-9DE6-2FF920D5B493}" type="slidenum">
              <a:rPr lang="sv-SE" smtClean="0"/>
              <a:pPr/>
              <a:t>23</a:t>
            </a:fld>
            <a:endParaRPr lang="sv-SE"/>
          </a:p>
        </p:txBody>
      </p:sp>
    </p:spTree>
    <p:extLst>
      <p:ext uri="{BB962C8B-B14F-4D97-AF65-F5344CB8AC3E}">
        <p14:creationId xmlns:p14="http://schemas.microsoft.com/office/powerpoint/2010/main" val="2342092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15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150: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9" name="Google Shape;1619;p150:notes"/>
          <p:cNvSpPr txBox="1">
            <a:spLocks noGrp="1"/>
          </p:cNvSpPr>
          <p:nvPr>
            <p:ph type="sldNum" idx="12"/>
          </p:nvPr>
        </p:nvSpPr>
        <p:spPr>
          <a:xfrm>
            <a:off x="3850444" y="9430091"/>
            <a:ext cx="2945659" cy="49641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24</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8925" y="806450"/>
            <a:ext cx="7188200" cy="4043363"/>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Viktigt att framhålla att Säkerheten alltid går först. Uppstår en situation där ett barn/ungdom riskerar att skada sig själv, ngn annan eller börjar förstöra det hen har runt omkring sig då måste den vuxne alltid agera och markera att detta inte är acceptabelt.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Efter en situation då man kan säga att barnet/ungdomen gått utanför sitt toleransfönster då är det viktigt att återigen bli den Säkra Hamnen och den Trygga Basen för barnet/ungdomen och prata om det som hände. När ett barn/ungdom hamnar i en situation tappar kontrollen över sig själv – är utanför toleransfönstret – så kommer hen efteråt känna skam över det som hänt och det måste de vuxna hjälpa barnet att hantera. </a:t>
            </a:r>
          </a:p>
          <a:p>
            <a:endParaRPr lang="sv-SE" dirty="0"/>
          </a:p>
        </p:txBody>
      </p:sp>
      <p:sp>
        <p:nvSpPr>
          <p:cNvPr id="4" name="Platshållare för bildnummer 3"/>
          <p:cNvSpPr>
            <a:spLocks noGrp="1"/>
          </p:cNvSpPr>
          <p:nvPr>
            <p:ph type="sldNum" sz="quarter" idx="5"/>
          </p:nvPr>
        </p:nvSpPr>
        <p:spPr/>
        <p:txBody>
          <a:bodyPr/>
          <a:lstStyle/>
          <a:p>
            <a:fld id="{2A7DEC32-C548-DD4B-9DE6-2FF920D5B493}" type="slidenum">
              <a:rPr lang="sv-SE" smtClean="0"/>
              <a:pPr/>
              <a:t>25</a:t>
            </a:fld>
            <a:endParaRPr lang="sv-SE"/>
          </a:p>
        </p:txBody>
      </p:sp>
    </p:spTree>
    <p:extLst>
      <p:ext uri="{BB962C8B-B14F-4D97-AF65-F5344CB8AC3E}">
        <p14:creationId xmlns:p14="http://schemas.microsoft.com/office/powerpoint/2010/main" val="1236918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8925" y="806450"/>
            <a:ext cx="7188200" cy="4043363"/>
          </a:xfrm>
        </p:spPr>
      </p:sp>
      <p:sp>
        <p:nvSpPr>
          <p:cNvPr id="3" name="Platshållare för anteckningar 2"/>
          <p:cNvSpPr>
            <a:spLocks noGrp="1"/>
          </p:cNvSpPr>
          <p:nvPr>
            <p:ph type="body" idx="1"/>
          </p:nvPr>
        </p:nvSpPr>
        <p:spPr/>
        <p:txBody>
          <a:bodyPr/>
          <a:lstStyle/>
          <a:p>
            <a:r>
              <a:rPr lang="sv-SE"/>
              <a:t>Muntligt, ej PP</a:t>
            </a:r>
          </a:p>
        </p:txBody>
      </p:sp>
      <p:sp>
        <p:nvSpPr>
          <p:cNvPr id="4" name="Platshållare för bildnummer 3"/>
          <p:cNvSpPr>
            <a:spLocks noGrp="1"/>
          </p:cNvSpPr>
          <p:nvPr>
            <p:ph type="sldNum" sz="quarter" idx="5"/>
          </p:nvPr>
        </p:nvSpPr>
        <p:spPr/>
        <p:txBody>
          <a:bodyPr/>
          <a:lstStyle/>
          <a:p>
            <a:fld id="{2A7DEC32-C548-DD4B-9DE6-2FF920D5B493}" type="slidenum">
              <a:rPr lang="sv-SE" smtClean="0"/>
              <a:pPr/>
              <a:t>26</a:t>
            </a:fld>
            <a:endParaRPr lang="sv-SE"/>
          </a:p>
        </p:txBody>
      </p:sp>
    </p:spTree>
    <p:extLst>
      <p:ext uri="{BB962C8B-B14F-4D97-AF65-F5344CB8AC3E}">
        <p14:creationId xmlns:p14="http://schemas.microsoft.com/office/powerpoint/2010/main" val="2194762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8925" y="806450"/>
            <a:ext cx="7188200" cy="4043363"/>
          </a:xfrm>
        </p:spPr>
      </p:sp>
      <p:sp>
        <p:nvSpPr>
          <p:cNvPr id="3" name="Platshållare för anteckningar 2"/>
          <p:cNvSpPr>
            <a:spLocks noGrp="1"/>
          </p:cNvSpPr>
          <p:nvPr>
            <p:ph type="body" idx="1"/>
          </p:nvPr>
        </p:nvSpPr>
        <p:spPr/>
        <p:txBody>
          <a:bodyPr/>
          <a:lstStyle/>
          <a:p>
            <a:r>
              <a:rPr lang="sv-SE" dirty="0"/>
              <a:t>Princip 3</a:t>
            </a:r>
          </a:p>
        </p:txBody>
      </p:sp>
      <p:sp>
        <p:nvSpPr>
          <p:cNvPr id="4" name="Platshållare för bildnummer 3"/>
          <p:cNvSpPr>
            <a:spLocks noGrp="1"/>
          </p:cNvSpPr>
          <p:nvPr>
            <p:ph type="sldNum" sz="quarter" idx="5"/>
          </p:nvPr>
        </p:nvSpPr>
        <p:spPr/>
        <p:txBody>
          <a:bodyPr/>
          <a:lstStyle/>
          <a:p>
            <a:fld id="{2A7DEC32-C548-DD4B-9DE6-2FF920D5B493}" type="slidenum">
              <a:rPr lang="sv-SE" smtClean="0"/>
              <a:pPr/>
              <a:t>27</a:t>
            </a:fld>
            <a:endParaRPr lang="sv-SE"/>
          </a:p>
        </p:txBody>
      </p:sp>
    </p:spTree>
    <p:extLst>
      <p:ext uri="{BB962C8B-B14F-4D97-AF65-F5344CB8AC3E}">
        <p14:creationId xmlns:p14="http://schemas.microsoft.com/office/powerpoint/2010/main" val="1551442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Detta innebär:</a:t>
            </a:r>
          </a:p>
          <a:p>
            <a:pPr marL="171450" indent="-171450">
              <a:buFont typeface="Wingdings" panose="05000000000000000000" pitchFamily="2" charset="2"/>
              <a:buChar char="ü"/>
            </a:pPr>
            <a:r>
              <a:rPr lang="sv-SE" dirty="0"/>
              <a:t>Respekt, öppenhet och nyfikenhet på vad barnets beteenden betyder</a:t>
            </a:r>
          </a:p>
          <a:p>
            <a:pPr marL="171450" indent="-171450">
              <a:buFont typeface="Wingdings" panose="05000000000000000000" pitchFamily="2" charset="2"/>
              <a:buChar char="ü"/>
            </a:pPr>
            <a:r>
              <a:rPr lang="sv-SE" dirty="0"/>
              <a:t>Att man visar barnet verbalt och icke verbalt att man är intresserad av att förstå deras upplevelse oavsett deras beteende</a:t>
            </a:r>
          </a:p>
        </p:txBody>
      </p:sp>
      <p:sp>
        <p:nvSpPr>
          <p:cNvPr id="4" name="Platshållare för bildnummer 3"/>
          <p:cNvSpPr>
            <a:spLocks noGrp="1"/>
          </p:cNvSpPr>
          <p:nvPr>
            <p:ph type="sldNum" sz="quarter" idx="5"/>
          </p:nvPr>
        </p:nvSpPr>
        <p:spPr/>
        <p:txBody>
          <a:bodyPr/>
          <a:lstStyle/>
          <a:p>
            <a:fld id="{487C0F2A-8D62-4841-BB0E-FAD1AD9B3F24}" type="slidenum">
              <a:rPr lang="sv-SE" smtClean="0"/>
              <a:t>4</a:t>
            </a:fld>
            <a:endParaRPr lang="sv-SE"/>
          </a:p>
        </p:txBody>
      </p:sp>
    </p:spTree>
    <p:extLst>
      <p:ext uri="{BB962C8B-B14F-4D97-AF65-F5344CB8AC3E}">
        <p14:creationId xmlns:p14="http://schemas.microsoft.com/office/powerpoint/2010/main" val="1857500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8925" y="806450"/>
            <a:ext cx="7188200" cy="4043363"/>
          </a:xfrm>
        </p:spPr>
      </p:sp>
      <p:sp>
        <p:nvSpPr>
          <p:cNvPr id="3" name="Platshållare för anteckningar 2"/>
          <p:cNvSpPr>
            <a:spLocks noGrp="1"/>
          </p:cNvSpPr>
          <p:nvPr>
            <p:ph type="body" idx="1"/>
          </p:nvPr>
        </p:nvSpPr>
        <p:spPr/>
        <p:txBody>
          <a:bodyPr/>
          <a:lstStyle/>
          <a:p>
            <a:r>
              <a:rPr lang="sv-SE"/>
              <a:t>Blädderblock</a:t>
            </a:r>
          </a:p>
        </p:txBody>
      </p:sp>
      <p:sp>
        <p:nvSpPr>
          <p:cNvPr id="4" name="Platshållare för bildnummer 3"/>
          <p:cNvSpPr>
            <a:spLocks noGrp="1"/>
          </p:cNvSpPr>
          <p:nvPr>
            <p:ph type="sldNum" sz="quarter" idx="5"/>
          </p:nvPr>
        </p:nvSpPr>
        <p:spPr/>
        <p:txBody>
          <a:bodyPr/>
          <a:lstStyle/>
          <a:p>
            <a:fld id="{2A7DEC32-C548-DD4B-9DE6-2FF920D5B493}" type="slidenum">
              <a:rPr lang="sv-SE" smtClean="0"/>
              <a:pPr/>
              <a:t>28</a:t>
            </a:fld>
            <a:endParaRPr lang="sv-SE"/>
          </a:p>
        </p:txBody>
      </p:sp>
    </p:spTree>
    <p:extLst>
      <p:ext uri="{BB962C8B-B14F-4D97-AF65-F5344CB8AC3E}">
        <p14:creationId xmlns:p14="http://schemas.microsoft.com/office/powerpoint/2010/main" val="656958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A7DEC32-C548-DD4B-9DE6-2FF920D5B493}" type="slidenum">
              <a:rPr lang="sv-SE" smtClean="0"/>
              <a:pPr/>
              <a:t>29</a:t>
            </a:fld>
            <a:endParaRPr lang="sv-SE"/>
          </a:p>
        </p:txBody>
      </p:sp>
    </p:spTree>
    <p:extLst>
      <p:ext uri="{BB962C8B-B14F-4D97-AF65-F5344CB8AC3E}">
        <p14:creationId xmlns:p14="http://schemas.microsoft.com/office/powerpoint/2010/main" val="434542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Rekonstruerat….</a:t>
            </a:r>
          </a:p>
        </p:txBody>
      </p:sp>
      <p:sp>
        <p:nvSpPr>
          <p:cNvPr id="4" name="Platshållare för bildnummer 3"/>
          <p:cNvSpPr>
            <a:spLocks noGrp="1"/>
          </p:cNvSpPr>
          <p:nvPr>
            <p:ph type="sldNum" sz="quarter" idx="5"/>
          </p:nvPr>
        </p:nvSpPr>
        <p:spPr/>
        <p:txBody>
          <a:bodyPr/>
          <a:lstStyle/>
          <a:p>
            <a:fld id="{2A7DEC32-C548-DD4B-9DE6-2FF920D5B493}" type="slidenum">
              <a:rPr lang="sv-SE" smtClean="0"/>
              <a:pPr/>
              <a:t>30</a:t>
            </a:fld>
            <a:endParaRPr lang="sv-SE"/>
          </a:p>
        </p:txBody>
      </p:sp>
    </p:spTree>
    <p:extLst>
      <p:ext uri="{BB962C8B-B14F-4D97-AF65-F5344CB8AC3E}">
        <p14:creationId xmlns:p14="http://schemas.microsoft.com/office/powerpoint/2010/main" val="211319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Muntlig reflektionsövning</a:t>
            </a:r>
          </a:p>
        </p:txBody>
      </p:sp>
      <p:sp>
        <p:nvSpPr>
          <p:cNvPr id="4" name="Platshållare för bildnummer 3"/>
          <p:cNvSpPr>
            <a:spLocks noGrp="1"/>
          </p:cNvSpPr>
          <p:nvPr>
            <p:ph type="sldNum" sz="quarter" idx="5"/>
          </p:nvPr>
        </p:nvSpPr>
        <p:spPr/>
        <p:txBody>
          <a:bodyPr/>
          <a:lstStyle/>
          <a:p>
            <a:fld id="{487C0F2A-8D62-4841-BB0E-FAD1AD9B3F24}" type="slidenum">
              <a:rPr lang="sv-SE" smtClean="0"/>
              <a:t>32</a:t>
            </a:fld>
            <a:endParaRPr lang="sv-SE"/>
          </a:p>
        </p:txBody>
      </p:sp>
    </p:spTree>
    <p:extLst>
      <p:ext uri="{BB962C8B-B14F-4D97-AF65-F5344CB8AC3E}">
        <p14:creationId xmlns:p14="http://schemas.microsoft.com/office/powerpoint/2010/main" val="4269653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8925" y="806450"/>
            <a:ext cx="7188200" cy="4043363"/>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A7DEC32-C548-DD4B-9DE6-2FF920D5B493}" type="slidenum">
              <a:rPr lang="sv-SE" smtClean="0"/>
              <a:pPr/>
              <a:t>35</a:t>
            </a:fld>
            <a:endParaRPr lang="sv-SE"/>
          </a:p>
        </p:txBody>
      </p:sp>
    </p:spTree>
    <p:extLst>
      <p:ext uri="{BB962C8B-B14F-4D97-AF65-F5344CB8AC3E}">
        <p14:creationId xmlns:p14="http://schemas.microsoft.com/office/powerpoint/2010/main" val="1672897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8925" y="806450"/>
            <a:ext cx="7188200" cy="4043363"/>
          </a:xfrm>
        </p:spPr>
      </p:sp>
      <p:sp>
        <p:nvSpPr>
          <p:cNvPr id="3" name="Platshållare för anteckningar 2"/>
          <p:cNvSpPr>
            <a:spLocks noGrp="1"/>
          </p:cNvSpPr>
          <p:nvPr>
            <p:ph type="body" idx="1"/>
          </p:nvPr>
        </p:nvSpPr>
        <p:spPr/>
        <p:txBody>
          <a:bodyPr/>
          <a:lstStyle/>
          <a:p>
            <a:endParaRPr lang="sv-SE" dirty="0">
              <a:cs typeface="Calibri"/>
            </a:endParaRPr>
          </a:p>
          <a:p>
            <a:r>
              <a:rPr lang="sv-SE" b="1" dirty="0"/>
              <a:t>Utvecklingen från det lilla barnets behov mycket samhörighet  till tonåringens längtan efter frihet/självständighet </a:t>
            </a:r>
            <a:r>
              <a:rPr lang="sv-SE" dirty="0"/>
              <a:t>och behov av </a:t>
            </a:r>
            <a:r>
              <a:rPr lang="sv-SE" b="1" dirty="0"/>
              <a:t>samhörighet av andra än med sina föräldrar.</a:t>
            </a:r>
            <a:r>
              <a:rPr lang="sv-SE" dirty="0"/>
              <a:t> </a:t>
            </a:r>
            <a:endParaRPr lang="sv-SE" b="1" dirty="0"/>
          </a:p>
          <a:p>
            <a:endParaRPr lang="sv-SE" dirty="0"/>
          </a:p>
          <a:p>
            <a:r>
              <a:rPr lang="sv-SE" dirty="0"/>
              <a:t>Men viktigt att komma ihåg att även tonåringen kommer att </a:t>
            </a:r>
            <a:r>
              <a:rPr lang="sv-SE" b="1" dirty="0"/>
              <a:t>söka och ha behov av samhörighet med sina föräldrar, det kan vara korta stunder och då måste vi vara öppna för det. Behovet finns kvar.</a:t>
            </a:r>
            <a:endParaRPr lang="sv-SE" b="1" dirty="0">
              <a:cs typeface="Calibri"/>
            </a:endParaRPr>
          </a:p>
          <a:p>
            <a:r>
              <a:rPr lang="sv-SE" b="1" dirty="0">
                <a:cs typeface="Calibri"/>
              </a:rPr>
              <a:t>Att inse att barn och ungdomars strävan efter självständighet är en del av deras utveckling. </a:t>
            </a:r>
            <a:endParaRPr lang="sv-SE" dirty="0"/>
          </a:p>
          <a:p>
            <a:endParaRPr lang="sv-SE" dirty="0"/>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20F7A7B0-2F3A-4740-B581-6E25F273D96F}" type="slidenum">
              <a:rPr lang="sv-SE" smtClean="0"/>
              <a:t>36</a:t>
            </a:fld>
            <a:endParaRPr lang="sv-SE"/>
          </a:p>
        </p:txBody>
      </p:sp>
    </p:spTree>
    <p:extLst>
      <p:ext uri="{BB962C8B-B14F-4D97-AF65-F5344CB8AC3E}">
        <p14:creationId xmlns:p14="http://schemas.microsoft.com/office/powerpoint/2010/main" val="352815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Barn och ungdomar har behov av att utforska och uppleva nya relationer och att utveckla kompetens som ger dem möjlighet att bli mer självständiga. </a:t>
            </a:r>
          </a:p>
          <a:p>
            <a:pPr marL="0" indent="0">
              <a:spcBef>
                <a:spcPts val="0"/>
              </a:spcBef>
              <a:buNone/>
            </a:pPr>
            <a:r>
              <a:rPr lang="sv-SE" sz="1200" i="1" dirty="0"/>
              <a:t>Trygg anknytning innebär en balans mellan samhörighet och självständighet</a:t>
            </a:r>
          </a:p>
          <a:p>
            <a:pPr marL="0" indent="0">
              <a:spcBef>
                <a:spcPts val="0"/>
              </a:spcBef>
              <a:buNone/>
            </a:pPr>
            <a:endParaRPr lang="sv-SE" sz="1200" i="1" dirty="0"/>
          </a:p>
          <a:p>
            <a:pPr marL="0" indent="0">
              <a:spcBef>
                <a:spcPts val="0"/>
              </a:spcBef>
              <a:buNone/>
            </a:pPr>
            <a:r>
              <a:rPr lang="sv-SE" sz="1200" i="1" dirty="0"/>
              <a:t>För svenskfödda föräldrar kan bilden med ungdomar på festival vara ngt som väcker oro.</a:t>
            </a:r>
          </a:p>
          <a:p>
            <a:pPr marL="0" indent="0">
              <a:spcBef>
                <a:spcPts val="0"/>
              </a:spcBef>
              <a:buNone/>
            </a:pPr>
            <a:r>
              <a:rPr lang="sv-SE" sz="1200" i="1" dirty="0"/>
              <a:t>För föräldrar med annan kulturell/religiös bakgrund kan bilden med de cyklande flickorna vara ngt som väcker oro.</a:t>
            </a: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37</a:t>
            </a:fld>
            <a:endParaRPr lang="sv-SE"/>
          </a:p>
        </p:txBody>
      </p:sp>
    </p:spTree>
    <p:extLst>
      <p:ext uri="{BB962C8B-B14F-4D97-AF65-F5344CB8AC3E}">
        <p14:creationId xmlns:p14="http://schemas.microsoft.com/office/powerpoint/2010/main" val="3396000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8925" y="806450"/>
            <a:ext cx="7188200" cy="4043363"/>
          </a:xfrm>
        </p:spPr>
      </p:sp>
      <p:sp>
        <p:nvSpPr>
          <p:cNvPr id="3" name="Platshållare för anteckningar 2"/>
          <p:cNvSpPr>
            <a:spLocks noGrp="1"/>
          </p:cNvSpPr>
          <p:nvPr>
            <p:ph type="body" idx="1"/>
          </p:nvPr>
        </p:nvSpPr>
        <p:spPr/>
        <p:txBody>
          <a:bodyPr/>
          <a:lstStyle/>
          <a:p>
            <a:r>
              <a:rPr lang="sv-SE" dirty="0"/>
              <a:t>Åka på festival</a:t>
            </a:r>
            <a:endParaRPr lang="sv-SE" dirty="0">
              <a:cs typeface="Calibri" panose="020F0502020204030204"/>
            </a:endParaRPr>
          </a:p>
          <a:p>
            <a:endParaRPr lang="sv-SE" dirty="0"/>
          </a:p>
        </p:txBody>
      </p:sp>
      <p:sp>
        <p:nvSpPr>
          <p:cNvPr id="4" name="Platshållare för bildnummer 3"/>
          <p:cNvSpPr>
            <a:spLocks noGrp="1"/>
          </p:cNvSpPr>
          <p:nvPr>
            <p:ph type="sldNum" sz="quarter" idx="5"/>
          </p:nvPr>
        </p:nvSpPr>
        <p:spPr/>
        <p:txBody>
          <a:bodyPr/>
          <a:lstStyle/>
          <a:p>
            <a:fld id="{2A7DEC32-C548-DD4B-9DE6-2FF920D5B493}" type="slidenum">
              <a:rPr lang="sv-SE" smtClean="0"/>
              <a:pPr/>
              <a:t>39</a:t>
            </a:fld>
            <a:endParaRPr lang="sv-SE"/>
          </a:p>
        </p:txBody>
      </p:sp>
    </p:spTree>
    <p:extLst>
      <p:ext uri="{BB962C8B-B14F-4D97-AF65-F5344CB8AC3E}">
        <p14:creationId xmlns:p14="http://schemas.microsoft.com/office/powerpoint/2010/main" val="3253406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8925" y="806450"/>
            <a:ext cx="7188200" cy="4043363"/>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A7DEC32-C548-DD4B-9DE6-2FF920D5B493}" type="slidenum">
              <a:rPr lang="sv-SE" smtClean="0"/>
              <a:pPr/>
              <a:t>40</a:t>
            </a:fld>
            <a:endParaRPr lang="sv-SE"/>
          </a:p>
        </p:txBody>
      </p:sp>
    </p:spTree>
    <p:extLst>
      <p:ext uri="{BB962C8B-B14F-4D97-AF65-F5344CB8AC3E}">
        <p14:creationId xmlns:p14="http://schemas.microsoft.com/office/powerpoint/2010/main" val="2279743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err="1">
                <a:latin typeface="+mj-lt"/>
                <a:ea typeface="+mj-ea"/>
                <a:cs typeface="+mj-cs"/>
              </a:rPr>
              <a:t>Neuroplasticitet</a:t>
            </a:r>
            <a:r>
              <a:rPr lang="sv-SE" sz="1200" kern="1200" dirty="0">
                <a:latin typeface="+mj-lt"/>
                <a:ea typeface="+mj-ea"/>
                <a:cs typeface="+mj-cs"/>
              </a:rPr>
              <a:t> – </a:t>
            </a:r>
            <a:r>
              <a:rPr lang="sv-SE" sz="1200" i="1" kern="1200" dirty="0">
                <a:latin typeface="+mj-lt"/>
                <a:ea typeface="+mj-ea"/>
                <a:cs typeface="+mj-cs"/>
              </a:rPr>
              <a:t>Ändringar som sker i hjärnan som resultat av erfarenheter – </a:t>
            </a:r>
            <a:r>
              <a:rPr lang="sv-SE" sz="1200" kern="1200" dirty="0">
                <a:latin typeface="+mj-lt"/>
                <a:ea typeface="+mj-ea"/>
                <a:cs typeface="+mj-cs"/>
              </a:rPr>
              <a:t>skapar utveckling</a:t>
            </a:r>
          </a:p>
          <a:p>
            <a:pPr marL="0" indent="-228600">
              <a:lnSpc>
                <a:spcPct val="90000"/>
              </a:lnSpc>
              <a:spcAft>
                <a:spcPts val="600"/>
              </a:spcAft>
              <a:buFont typeface="Arial" panose="020B0604020202020204" pitchFamily="34" charset="0"/>
              <a:buChar char="•"/>
            </a:pPr>
            <a:endParaRPr lang="sv-SE" dirty="0"/>
          </a:p>
          <a:p>
            <a:pPr marL="0" indent="-228600">
              <a:lnSpc>
                <a:spcPct val="90000"/>
              </a:lnSpc>
              <a:spcAft>
                <a:spcPts val="600"/>
              </a:spcAft>
              <a:buFont typeface="Arial" panose="020B0604020202020204" pitchFamily="34" charset="0"/>
              <a:buChar char="•"/>
            </a:pPr>
            <a:r>
              <a:rPr lang="sv-SE" dirty="0"/>
              <a:t>Tonårshjärnan:</a:t>
            </a:r>
          </a:p>
          <a:p>
            <a:pPr indent="-228600">
              <a:lnSpc>
                <a:spcPct val="90000"/>
              </a:lnSpc>
              <a:spcAft>
                <a:spcPts val="600"/>
              </a:spcAft>
              <a:buFont typeface="Arial" panose="020B0604020202020204" pitchFamily="34" charset="0"/>
              <a:buChar char="•"/>
            </a:pPr>
            <a:r>
              <a:rPr lang="sv-SE" dirty="0"/>
              <a:t>Processar information snabbare </a:t>
            </a:r>
          </a:p>
          <a:p>
            <a:pPr marL="0" indent="-228600">
              <a:lnSpc>
                <a:spcPct val="90000"/>
              </a:lnSpc>
              <a:spcAft>
                <a:spcPts val="600"/>
              </a:spcAft>
              <a:buFont typeface="Arial" panose="020B0604020202020204" pitchFamily="34" charset="0"/>
              <a:buChar char="•"/>
            </a:pPr>
            <a:r>
              <a:rPr lang="sv-SE" dirty="0"/>
              <a:t>Tar mer risker </a:t>
            </a:r>
          </a:p>
          <a:p>
            <a:pPr marL="0" indent="-228600">
              <a:lnSpc>
                <a:spcPct val="90000"/>
              </a:lnSpc>
              <a:spcAft>
                <a:spcPts val="600"/>
              </a:spcAft>
              <a:buFont typeface="Arial" panose="020B0604020202020204" pitchFamily="34" charset="0"/>
              <a:buChar char="•"/>
            </a:pPr>
            <a:r>
              <a:rPr lang="sv-SE" dirty="0"/>
              <a:t>Provar nya strategier</a:t>
            </a:r>
          </a:p>
          <a:p>
            <a:pPr marL="0" indent="-228600">
              <a:lnSpc>
                <a:spcPct val="90000"/>
              </a:lnSpc>
              <a:spcAft>
                <a:spcPts val="600"/>
              </a:spcAft>
              <a:buFont typeface="Arial" panose="020B0604020202020204" pitchFamily="34" charset="0"/>
              <a:buChar char="•"/>
            </a:pPr>
            <a:r>
              <a:rPr lang="sv-SE" dirty="0" err="1"/>
              <a:t>Mentalisering</a:t>
            </a:r>
            <a:r>
              <a:rPr lang="sv-SE" dirty="0"/>
              <a:t> ökar</a:t>
            </a:r>
          </a:p>
          <a:p>
            <a:pPr marL="0" indent="-228600">
              <a:lnSpc>
                <a:spcPct val="90000"/>
              </a:lnSpc>
              <a:spcAft>
                <a:spcPts val="600"/>
              </a:spcAft>
              <a:buFont typeface="Arial" panose="020B0604020202020204" pitchFamily="34" charset="0"/>
              <a:buChar char="•"/>
            </a:pPr>
            <a:r>
              <a:rPr lang="sv-SE" dirty="0"/>
              <a:t>Utvidgar sitt sociala nätverk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latin typeface="+mj-lt"/>
              <a:ea typeface="+mj-ea"/>
              <a:cs typeface="+mj-cs"/>
            </a:endParaRPr>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41</a:t>
            </a:fld>
            <a:endParaRPr lang="sv-SE"/>
          </a:p>
        </p:txBody>
      </p:sp>
    </p:spTree>
    <p:extLst>
      <p:ext uri="{BB962C8B-B14F-4D97-AF65-F5344CB8AC3E}">
        <p14:creationId xmlns:p14="http://schemas.microsoft.com/office/powerpoint/2010/main" val="674724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Säker Hamn där barnet kan få tröst och skydd</a:t>
            </a:r>
          </a:p>
          <a:p>
            <a:r>
              <a:rPr lang="sv-SE" dirty="0"/>
              <a:t>En Trygg Bas att Utgå ifrån för att utforska och gå framåt</a:t>
            </a:r>
          </a:p>
          <a:p>
            <a:endParaRPr lang="sv-SE" dirty="0"/>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5</a:t>
            </a:fld>
            <a:endParaRPr lang="sv-SE"/>
          </a:p>
        </p:txBody>
      </p:sp>
    </p:spTree>
    <p:extLst>
      <p:ext uri="{BB962C8B-B14F-4D97-AF65-F5344CB8AC3E}">
        <p14:creationId xmlns:p14="http://schemas.microsoft.com/office/powerpoint/2010/main" val="3960275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miter lim="800000"/>
            <a:headEnd/>
            <a:tailEnd/>
          </a:ln>
        </p:spPr>
        <p:txBody>
          <a:bodyPr/>
          <a:lstStyle/>
          <a:p>
            <a:fld id="{6156230C-BAF3-4615-A98D-74822DBD6590}" type="slidenum">
              <a:rPr lang="sv-SE" smtClean="0">
                <a:latin typeface="Arial" charset="0"/>
              </a:rPr>
              <a:pPr/>
              <a:t>44</a:t>
            </a:fld>
            <a:endParaRPr lang="sv-SE">
              <a:latin typeface="Arial"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p:spPr>
        <p:txBody>
          <a:bodyPr/>
          <a:lstStyle/>
          <a:p>
            <a:endParaRPr lang="sv-SE" sz="1000" dirty="0"/>
          </a:p>
          <a:p>
            <a:r>
              <a:rPr lang="sv-SE" sz="1000" dirty="0"/>
              <a:t>Empatins betydelse – Empatisk namngivning</a:t>
            </a:r>
          </a:p>
          <a:p>
            <a:pPr marL="0" indent="0">
              <a:buNone/>
            </a:pPr>
            <a:endParaRPr lang="sv-SE" sz="1000" dirty="0"/>
          </a:p>
          <a:p>
            <a:r>
              <a:rPr lang="sv-SE" sz="1000" dirty="0"/>
              <a:t>Lyfter fram och förstärker betydelsen av inre psykologiska erfarenheter</a:t>
            </a:r>
          </a:p>
          <a:p>
            <a:pPr marL="0" indent="0">
              <a:buNone/>
            </a:pPr>
            <a:endParaRPr lang="sv-SE" sz="1000" dirty="0"/>
          </a:p>
          <a:p>
            <a:r>
              <a:rPr lang="sv-SE" sz="1000" dirty="0"/>
              <a:t>Hjälper barn att bättre förstå sig själva</a:t>
            </a:r>
          </a:p>
          <a:p>
            <a:pPr marL="0" indent="0">
              <a:buNone/>
            </a:pPr>
            <a:endParaRPr lang="sv-SE" sz="1000" dirty="0"/>
          </a:p>
          <a:p>
            <a:r>
              <a:rPr lang="sv-SE" sz="1000" dirty="0"/>
              <a:t>Begränsar och lugnar oro/ilska (hos båda)</a:t>
            </a:r>
          </a:p>
          <a:p>
            <a:pPr marL="0" indent="0">
              <a:buNone/>
            </a:pPr>
            <a:endParaRPr lang="sv-SE" sz="1000" dirty="0"/>
          </a:p>
          <a:p>
            <a:r>
              <a:rPr lang="sv-SE" sz="1000" dirty="0"/>
              <a:t>Modellinlärning för användandet av empati i relationer</a:t>
            </a:r>
          </a:p>
          <a:p>
            <a:pPr eaLnBrk="1" hangingPunct="1">
              <a:lnSpc>
                <a:spcPct val="90000"/>
              </a:lnSpc>
            </a:pPr>
            <a:endParaRPr lang="sv-SE" sz="1000" dirty="0">
              <a:latin typeface="Arial" charset="0"/>
            </a:endParaRPr>
          </a:p>
        </p:txBody>
      </p:sp>
    </p:spTree>
    <p:extLst>
      <p:ext uri="{BB962C8B-B14F-4D97-AF65-F5344CB8AC3E}">
        <p14:creationId xmlns:p14="http://schemas.microsoft.com/office/powerpoint/2010/main" val="4068502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spcBef>
                <a:spcPts val="750"/>
              </a:spcBef>
              <a:buClr>
                <a:schemeClr val="dk1"/>
              </a:buClr>
              <a:buSzPts val="1500"/>
              <a:buNone/>
            </a:pPr>
            <a:r>
              <a:rPr lang="sv-SE" sz="1200" b="1" i="1">
                <a:solidFill>
                  <a:schemeClr val="bg1"/>
                </a:solidFill>
              </a:rPr>
              <a:t>1) Kliv ur sina egna skor och ställa sig i den andres skor, och bli stående där en stund, även om det känns obekvämt  </a:t>
            </a:r>
            <a:endParaRPr lang="sv-SE" sz="1200" b="1">
              <a:solidFill>
                <a:schemeClr val="bg1"/>
              </a:solidFill>
            </a:endParaRPr>
          </a:p>
          <a:p>
            <a:pPr marL="0" indent="0">
              <a:spcBef>
                <a:spcPts val="750"/>
              </a:spcBef>
              <a:buClr>
                <a:schemeClr val="dk1"/>
              </a:buClr>
              <a:buSzPts val="1500"/>
              <a:buNone/>
            </a:pPr>
            <a:endParaRPr lang="sv-SE" sz="1200" b="1" i="1">
              <a:solidFill>
                <a:schemeClr val="bg1"/>
              </a:solidFill>
            </a:endParaRPr>
          </a:p>
          <a:p>
            <a:pPr marL="0" indent="0">
              <a:spcBef>
                <a:spcPts val="750"/>
              </a:spcBef>
              <a:buClr>
                <a:schemeClr val="dk1"/>
              </a:buClr>
              <a:buSzPts val="1500"/>
              <a:buNone/>
            </a:pPr>
            <a:r>
              <a:rPr lang="sv-SE" sz="1200" b="1" i="1">
                <a:solidFill>
                  <a:schemeClr val="bg1"/>
                </a:solidFill>
              </a:rPr>
              <a:t>2) Du behöver inte berätta om din egen uppfattning eller dina egna känslor innan du kliver i den andres skor för att försöka förstå</a:t>
            </a:r>
            <a:endParaRPr lang="sv-SE" sz="1200" b="1">
              <a:solidFill>
                <a:schemeClr val="bg1"/>
              </a:solidFill>
            </a:endParaRPr>
          </a:p>
          <a:p>
            <a:pPr marL="0" indent="0">
              <a:spcBef>
                <a:spcPts val="750"/>
              </a:spcBef>
              <a:buClr>
                <a:schemeClr val="dk1"/>
              </a:buClr>
              <a:buSzPts val="1500"/>
              <a:buNone/>
            </a:pPr>
            <a:endParaRPr lang="sv-SE" sz="1200" b="1" i="1">
              <a:solidFill>
                <a:schemeClr val="bg1"/>
              </a:solidFill>
            </a:endParaRPr>
          </a:p>
          <a:p>
            <a:pPr marL="0" indent="0">
              <a:spcBef>
                <a:spcPts val="750"/>
              </a:spcBef>
              <a:buClr>
                <a:schemeClr val="dk1"/>
              </a:buClr>
              <a:buSzPts val="1500"/>
              <a:buNone/>
            </a:pPr>
            <a:r>
              <a:rPr lang="sv-SE" sz="1200" b="1" i="1">
                <a:solidFill>
                  <a:schemeClr val="bg1"/>
                </a:solidFill>
              </a:rPr>
              <a:t>3) Stå i den andres skor. Tala om vad du hör och ser. Tala om att du begriper och accepterar den andres åsikt och känslor. </a:t>
            </a:r>
            <a:endParaRPr lang="sv-SE" sz="1200" b="1">
              <a:solidFill>
                <a:schemeClr val="bg1"/>
              </a:solidFill>
            </a:endParaRPr>
          </a:p>
          <a:p>
            <a:pPr marL="0" indent="0">
              <a:spcBef>
                <a:spcPts val="750"/>
              </a:spcBef>
              <a:buClr>
                <a:schemeClr val="dk1"/>
              </a:buClr>
              <a:buSzPts val="1500"/>
              <a:buNone/>
            </a:pPr>
            <a:endParaRPr lang="sv-SE" sz="1200" b="1" i="1">
              <a:solidFill>
                <a:schemeClr val="bg1"/>
              </a:solidFill>
            </a:endParaRPr>
          </a:p>
          <a:p>
            <a:pPr marL="0" indent="0">
              <a:spcBef>
                <a:spcPts val="750"/>
              </a:spcBef>
              <a:buClr>
                <a:schemeClr val="dk1"/>
              </a:buClr>
              <a:buSzPts val="1500"/>
              <a:buNone/>
            </a:pPr>
            <a:r>
              <a:rPr lang="sv-SE" sz="1200" b="1" i="1">
                <a:solidFill>
                  <a:schemeClr val="bg1"/>
                </a:solidFill>
              </a:rPr>
              <a:t>4) Meddela eventuellt din åsikt eller ditt beslut</a:t>
            </a:r>
          </a:p>
          <a:p>
            <a:endParaRPr lang="sv-SE"/>
          </a:p>
        </p:txBody>
      </p:sp>
      <p:sp>
        <p:nvSpPr>
          <p:cNvPr id="4" name="Platshållare för bildnummer 3"/>
          <p:cNvSpPr>
            <a:spLocks noGrp="1"/>
          </p:cNvSpPr>
          <p:nvPr>
            <p:ph type="sldNum" sz="quarter" idx="5"/>
          </p:nvPr>
        </p:nvSpPr>
        <p:spPr/>
        <p:txBody>
          <a:bodyPr/>
          <a:lstStyle/>
          <a:p>
            <a:fld id="{487C0F2A-8D62-4841-BB0E-FAD1AD9B3F24}" type="slidenum">
              <a:rPr lang="sv-SE" smtClean="0"/>
              <a:t>46</a:t>
            </a:fld>
            <a:endParaRPr lang="sv-SE"/>
          </a:p>
        </p:txBody>
      </p:sp>
    </p:spTree>
    <p:extLst>
      <p:ext uri="{BB962C8B-B14F-4D97-AF65-F5344CB8AC3E}">
        <p14:creationId xmlns:p14="http://schemas.microsoft.com/office/powerpoint/2010/main" val="3248233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Fotbollsskorna – Eskalerande konflikt</a:t>
            </a:r>
          </a:p>
        </p:txBody>
      </p:sp>
      <p:sp>
        <p:nvSpPr>
          <p:cNvPr id="4" name="Platshållare för bildnummer 3"/>
          <p:cNvSpPr>
            <a:spLocks noGrp="1"/>
          </p:cNvSpPr>
          <p:nvPr>
            <p:ph type="sldNum" sz="quarter" idx="5"/>
          </p:nvPr>
        </p:nvSpPr>
        <p:spPr/>
        <p:txBody>
          <a:bodyPr/>
          <a:lstStyle/>
          <a:p>
            <a:fld id="{2A7DEC32-C548-DD4B-9DE6-2FF920D5B493}" type="slidenum">
              <a:rPr lang="sv-SE" smtClean="0"/>
              <a:pPr/>
              <a:t>47</a:t>
            </a:fld>
            <a:endParaRPr lang="sv-SE"/>
          </a:p>
        </p:txBody>
      </p:sp>
    </p:spTree>
    <p:extLst>
      <p:ext uri="{BB962C8B-B14F-4D97-AF65-F5344CB8AC3E}">
        <p14:creationId xmlns:p14="http://schemas.microsoft.com/office/powerpoint/2010/main" val="1946271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Informera gruppen att vi kommer att återvända till det här rollspelet i en senare princip.</a:t>
            </a:r>
          </a:p>
        </p:txBody>
      </p:sp>
      <p:sp>
        <p:nvSpPr>
          <p:cNvPr id="4" name="Platshållare för bildnummer 3"/>
          <p:cNvSpPr>
            <a:spLocks noGrp="1"/>
          </p:cNvSpPr>
          <p:nvPr>
            <p:ph type="sldNum" sz="quarter" idx="5"/>
          </p:nvPr>
        </p:nvSpPr>
        <p:spPr/>
        <p:txBody>
          <a:bodyPr/>
          <a:lstStyle/>
          <a:p>
            <a:fld id="{487C0F2A-8D62-4841-BB0E-FAD1AD9B3F24}" type="slidenum">
              <a:rPr lang="sv-SE" smtClean="0"/>
              <a:t>48</a:t>
            </a:fld>
            <a:endParaRPr lang="sv-SE"/>
          </a:p>
        </p:txBody>
      </p:sp>
    </p:spTree>
    <p:extLst>
      <p:ext uri="{BB962C8B-B14F-4D97-AF65-F5344CB8AC3E}">
        <p14:creationId xmlns:p14="http://schemas.microsoft.com/office/powerpoint/2010/main" val="1936516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CA" sz="1800" b="1" i="0" u="none" strike="noStrike" dirty="0" err="1">
                <a:solidFill>
                  <a:srgbClr val="4F81BD"/>
                </a:solidFill>
                <a:effectLst/>
                <a:latin typeface="Verdana" panose="020B0604030504040204" pitchFamily="34" charset="0"/>
              </a:rPr>
              <a:t>Relationer</a:t>
            </a:r>
            <a:r>
              <a:rPr lang="en-CA" sz="1800" b="1" i="0" u="none" strike="noStrike" dirty="0">
                <a:solidFill>
                  <a:srgbClr val="4F81BD"/>
                </a:solidFill>
                <a:effectLst/>
                <a:latin typeface="Verdana" panose="020B0604030504040204" pitchFamily="34" charset="0"/>
              </a:rPr>
              <a:t> </a:t>
            </a:r>
            <a:r>
              <a:rPr lang="en-CA" sz="1800" b="1" i="0" u="none" strike="noStrike" dirty="0" err="1">
                <a:solidFill>
                  <a:srgbClr val="4F81BD"/>
                </a:solidFill>
                <a:effectLst/>
                <a:latin typeface="Verdana" panose="020B0604030504040204" pitchFamily="34" charset="0"/>
              </a:rPr>
              <a:t>bygger</a:t>
            </a:r>
            <a:r>
              <a:rPr lang="en-CA" sz="1800" b="1" i="0" u="none" strike="noStrike" dirty="0">
                <a:solidFill>
                  <a:srgbClr val="4F81BD"/>
                </a:solidFill>
                <a:effectLst/>
                <a:latin typeface="Verdana" panose="020B0604030504040204" pitchFamily="34" charset="0"/>
              </a:rPr>
              <a:t> </a:t>
            </a:r>
            <a:r>
              <a:rPr lang="en-CA" sz="1800" b="1" i="0" u="none" strike="noStrike" dirty="0" err="1">
                <a:solidFill>
                  <a:srgbClr val="4F81BD"/>
                </a:solidFill>
                <a:effectLst/>
                <a:latin typeface="Verdana" panose="020B0604030504040204" pitchFamily="34" charset="0"/>
              </a:rPr>
              <a:t>på</a:t>
            </a:r>
            <a:r>
              <a:rPr lang="en-CA" sz="1800" b="1" i="0" u="none" strike="noStrike" dirty="0">
                <a:solidFill>
                  <a:srgbClr val="4F81BD"/>
                </a:solidFill>
                <a:effectLst/>
                <a:latin typeface="Verdana" panose="020B0604030504040204" pitchFamily="34" charset="0"/>
              </a:rPr>
              <a:t> </a:t>
            </a:r>
            <a:r>
              <a:rPr lang="en-CA" sz="1800" b="1" i="0" u="none" strike="noStrike" dirty="0" err="1">
                <a:solidFill>
                  <a:srgbClr val="4F81BD"/>
                </a:solidFill>
                <a:effectLst/>
                <a:latin typeface="Verdana" panose="020B0604030504040204" pitchFamily="34" charset="0"/>
              </a:rPr>
              <a:t>ömsesidighet</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r>
              <a:rPr lang="sv-SE" sz="1800" b="0" i="0" u="none" strike="noStrike" dirty="0">
                <a:solidFill>
                  <a:srgbClr val="000000"/>
                </a:solidFill>
                <a:effectLst/>
                <a:latin typeface="Verdana" panose="020B0604030504040204" pitchFamily="34" charset="0"/>
              </a:rPr>
              <a:t>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Vuxna relationer innebär att både "ge och ta"</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r>
              <a:rPr lang="sv-SE" sz="1800" b="0" i="0" u="none" strike="noStrike" dirty="0">
                <a:solidFill>
                  <a:srgbClr val="000000"/>
                </a:solidFill>
                <a:effectLst/>
                <a:latin typeface="Verdana" panose="020B0604030504040204" pitchFamily="34" charset="0"/>
              </a:rPr>
              <a:t>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Relationer mellan barn och vuxna ser annorlunda ut.</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r>
              <a:rPr lang="sv-SE" sz="1800" b="0" i="0" u="none" strike="noStrike" dirty="0">
                <a:solidFill>
                  <a:srgbClr val="000000"/>
                </a:solidFill>
                <a:effectLst/>
                <a:latin typeface="Verdana" panose="020B0604030504040204" pitchFamily="34" charset="0"/>
              </a:rPr>
              <a:t>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r>
              <a:rPr lang="sv-SE" sz="1800" b="0" i="0" u="none" strike="noStrike" dirty="0">
                <a:solidFill>
                  <a:srgbClr val="000000"/>
                </a:solidFill>
                <a:effectLst/>
                <a:latin typeface="Verdana" panose="020B0604030504040204" pitchFamily="34" charset="0"/>
              </a:rPr>
              <a:t>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r>
              <a:rPr lang="sv-SE" sz="1800" b="0" i="0" u="none" strike="noStrike" dirty="0">
                <a:solidFill>
                  <a:srgbClr val="000000"/>
                </a:solidFill>
                <a:effectLst/>
                <a:latin typeface="Verdana" panose="020B0604030504040204" pitchFamily="34" charset="0"/>
              </a:rPr>
              <a:t>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endParaRPr lang="sv-SE" u="sng" dirty="0"/>
          </a:p>
          <a:p>
            <a:endParaRPr lang="sv-SE" u="sng" dirty="0"/>
          </a:p>
          <a:p>
            <a:endParaRPr lang="sv-SE" dirty="0"/>
          </a:p>
          <a:p>
            <a:endParaRPr lang="sv-SE" dirty="0"/>
          </a:p>
        </p:txBody>
      </p:sp>
      <p:sp>
        <p:nvSpPr>
          <p:cNvPr id="4" name="Platshållare för bildnummer 3"/>
          <p:cNvSpPr>
            <a:spLocks noGrp="1"/>
          </p:cNvSpPr>
          <p:nvPr>
            <p:ph type="sldNum" sz="quarter" idx="5"/>
          </p:nvPr>
        </p:nvSpPr>
        <p:spPr/>
        <p:txBody>
          <a:bodyPr/>
          <a:lstStyle/>
          <a:p>
            <a:fld id="{2A7DEC32-C548-DD4B-9DE6-2FF920D5B493}" type="slidenum">
              <a:rPr lang="sv-SE" smtClean="0"/>
              <a:pPr/>
              <a:t>52</a:t>
            </a:fld>
            <a:endParaRPr lang="sv-SE"/>
          </a:p>
        </p:txBody>
      </p:sp>
    </p:spTree>
    <p:extLst>
      <p:ext uri="{BB962C8B-B14F-4D97-AF65-F5344CB8AC3E}">
        <p14:creationId xmlns:p14="http://schemas.microsoft.com/office/powerpoint/2010/main" val="3390764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56</a:t>
            </a:fld>
            <a:endParaRPr lang="sv-SE"/>
          </a:p>
        </p:txBody>
      </p:sp>
    </p:spTree>
    <p:extLst>
      <p:ext uri="{BB962C8B-B14F-4D97-AF65-F5344CB8AC3E}">
        <p14:creationId xmlns:p14="http://schemas.microsoft.com/office/powerpoint/2010/main" val="3956961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6D197-D029-E6F0-05A6-CBDE5B60884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C1F5B20-2169-6BEF-BA69-B0CC51440C6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A4A465D-BD58-2F73-D190-5EE3F57A5224}"/>
              </a:ext>
            </a:extLst>
          </p:cNvPr>
          <p:cNvSpPr>
            <a:spLocks noGrp="1"/>
          </p:cNvSpPr>
          <p:nvPr>
            <p:ph type="body" idx="1"/>
          </p:nvPr>
        </p:nvSpPr>
        <p:spPr/>
        <p:txBody>
          <a:bodyPr/>
          <a:lstStyle/>
          <a:p>
            <a:r>
              <a:rPr lang="sv-SE" dirty="0"/>
              <a:t>Muntliga reflektionsfrågor efter rollspelet</a:t>
            </a:r>
          </a:p>
        </p:txBody>
      </p:sp>
      <p:sp>
        <p:nvSpPr>
          <p:cNvPr id="4" name="Platshållare för bildnummer 3">
            <a:extLst>
              <a:ext uri="{FF2B5EF4-FFF2-40B4-BE49-F238E27FC236}">
                <a16:creationId xmlns:a16="http://schemas.microsoft.com/office/drawing/2014/main" id="{1A39A91E-259D-C89A-44E6-9BDE34EF13DC}"/>
              </a:ext>
            </a:extLst>
          </p:cNvPr>
          <p:cNvSpPr>
            <a:spLocks noGrp="1"/>
          </p:cNvSpPr>
          <p:nvPr>
            <p:ph type="sldNum" sz="quarter" idx="5"/>
          </p:nvPr>
        </p:nvSpPr>
        <p:spPr/>
        <p:txBody>
          <a:bodyPr/>
          <a:lstStyle/>
          <a:p>
            <a:fld id="{2A7DEC32-C548-DD4B-9DE6-2FF920D5B493}" type="slidenum">
              <a:rPr lang="sv-SE" smtClean="0"/>
              <a:pPr/>
              <a:t>57</a:t>
            </a:fld>
            <a:endParaRPr lang="sv-SE"/>
          </a:p>
        </p:txBody>
      </p:sp>
    </p:spTree>
    <p:extLst>
      <p:ext uri="{BB962C8B-B14F-4D97-AF65-F5344CB8AC3E}">
        <p14:creationId xmlns:p14="http://schemas.microsoft.com/office/powerpoint/2010/main" val="243506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3C284-FFB3-EBA8-DB40-FD113DD2109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522911A-390B-76A4-CE72-25ED3F03930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06FB67A-2B08-AFAA-7FD0-224F79EE60B5}"/>
              </a:ext>
            </a:extLst>
          </p:cNvPr>
          <p:cNvSpPr>
            <a:spLocks noGrp="1"/>
          </p:cNvSpPr>
          <p:nvPr>
            <p:ph type="body" idx="1"/>
          </p:nvPr>
        </p:nvSpPr>
        <p:spPr/>
        <p:txBody>
          <a:bodyPr/>
          <a:lstStyle/>
          <a:p>
            <a:r>
              <a:rPr lang="sv-SE" dirty="0"/>
              <a:t>Muntliga reflektionsfrågor efter rollspelet</a:t>
            </a:r>
          </a:p>
        </p:txBody>
      </p:sp>
      <p:sp>
        <p:nvSpPr>
          <p:cNvPr id="4" name="Platshållare för bildnummer 3">
            <a:extLst>
              <a:ext uri="{FF2B5EF4-FFF2-40B4-BE49-F238E27FC236}">
                <a16:creationId xmlns:a16="http://schemas.microsoft.com/office/drawing/2014/main" id="{1D25B2E9-7F44-962B-432F-528DDF6F8774}"/>
              </a:ext>
            </a:extLst>
          </p:cNvPr>
          <p:cNvSpPr>
            <a:spLocks noGrp="1"/>
          </p:cNvSpPr>
          <p:nvPr>
            <p:ph type="sldNum" sz="quarter" idx="5"/>
          </p:nvPr>
        </p:nvSpPr>
        <p:spPr/>
        <p:txBody>
          <a:bodyPr/>
          <a:lstStyle/>
          <a:p>
            <a:fld id="{2A7DEC32-C548-DD4B-9DE6-2FF920D5B493}" type="slidenum">
              <a:rPr lang="sv-SE" smtClean="0"/>
              <a:pPr/>
              <a:t>59</a:t>
            </a:fld>
            <a:endParaRPr lang="sv-SE"/>
          </a:p>
        </p:txBody>
      </p:sp>
    </p:spTree>
    <p:extLst>
      <p:ext uri="{BB962C8B-B14F-4D97-AF65-F5344CB8AC3E}">
        <p14:creationId xmlns:p14="http://schemas.microsoft.com/office/powerpoint/2010/main" val="2294689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här principen handlar om vad som krävs av oss för att ibland kunna göra dom stora förändringarna i livet. </a:t>
            </a:r>
          </a:p>
          <a:p>
            <a:r>
              <a:rPr lang="sv-SE" dirty="0"/>
              <a:t>Barn som växer upp med föräldrar som är tillgängliga för dom – som är Säker Hamn och Säker Hamn -  får med sig verktyg för att hantera förändringsprocessen som innefattar både bakslag och misslyckanden. Barn och ungdomar som har en IAM som är positiv = positiv självkänsla och ett gott självförtroende, har fått hjälp att särskilja bakslag och misslyckanden i ex skolan med den person dom är. Barn som inte haft tillgängliga föräldrar har ibland svårt att hantera bakslag och misslyckanden och det påverkar även deras IAM.</a:t>
            </a:r>
          </a:p>
          <a:p>
            <a:r>
              <a:rPr lang="sv-SE" dirty="0"/>
              <a:t>I den här principen är målet att föräldrarna ska förstå hur vårt förflutna påverkar vår föreställning: </a:t>
            </a:r>
          </a:p>
          <a:p>
            <a:r>
              <a:rPr lang="sv-SE" dirty="0"/>
              <a:t>- om vem vi är</a:t>
            </a:r>
          </a:p>
          <a:p>
            <a:r>
              <a:rPr lang="sv-SE" dirty="0"/>
              <a:t>- vad vi tror att andra tror om oss</a:t>
            </a:r>
          </a:p>
          <a:p>
            <a:r>
              <a:rPr lang="sv-SE" dirty="0"/>
              <a:t>- och vad det betyder för våra möjligheter till förändring</a:t>
            </a:r>
          </a:p>
          <a:p>
            <a:r>
              <a:rPr lang="sv-SE" dirty="0"/>
              <a:t>- hur vi skapat vår egen självbild eller “berättelse” om oss själva, andra och livet</a:t>
            </a:r>
          </a:p>
          <a:p>
            <a:endParaRPr lang="sv-SE" dirty="0"/>
          </a:p>
          <a:p>
            <a:r>
              <a:rPr lang="sv-SE" dirty="0"/>
              <a:t>Principen handlar också om att när vi gör en stor förändring i livet så är det inte alltid att dom som står oss närmas ser och accepterar den förändring vi har gjort.</a:t>
            </a:r>
          </a:p>
          <a:p>
            <a:endParaRPr lang="sv-SE" dirty="0"/>
          </a:p>
          <a:p>
            <a:r>
              <a:rPr lang="sv-SE" dirty="0"/>
              <a:t>Mål båda:</a:t>
            </a:r>
          </a:p>
          <a:p>
            <a:r>
              <a:rPr lang="sv-SE" dirty="0"/>
              <a:t>Att förstå att hur vi ser på oss själva och hur andra ser oss kan främja eller förhindra förändring</a:t>
            </a:r>
          </a:p>
          <a:p>
            <a:endParaRPr lang="sv-SE" dirty="0"/>
          </a:p>
          <a:p>
            <a:r>
              <a:rPr lang="sv-SE" dirty="0"/>
              <a:t>Att inse att förändring är en långsam process – det är lätt att missa små förändringar</a:t>
            </a:r>
          </a:p>
          <a:p>
            <a:endParaRPr lang="sv-SE" dirty="0"/>
          </a:p>
          <a:p>
            <a:r>
              <a:rPr lang="sv-SE" dirty="0"/>
              <a:t>Att bli medveten om att vår syn på våra barn och vår egen föräldraroll både kan vara ett stöd, men kan också stå i vägen för förändring</a:t>
            </a:r>
          </a:p>
          <a:p>
            <a:endParaRPr lang="sv-SE" dirty="0"/>
          </a:p>
          <a:p>
            <a:r>
              <a:rPr lang="sv-SE" dirty="0"/>
              <a:t>Att träna på att vara uppmärksam på förändring och på att kommunicera på ett sätt som främjar förändring hos våra barn. </a:t>
            </a:r>
          </a:p>
          <a:p>
            <a:endParaRPr lang="sv-SE" dirty="0"/>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62</a:t>
            </a:fld>
            <a:endParaRPr lang="sv-SE"/>
          </a:p>
        </p:txBody>
      </p:sp>
    </p:spTree>
    <p:extLst>
      <p:ext uri="{BB962C8B-B14F-4D97-AF65-F5344CB8AC3E}">
        <p14:creationId xmlns:p14="http://schemas.microsoft.com/office/powerpoint/2010/main" val="84271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CA" sz="1800" b="1" i="0" u="none" strike="noStrike" dirty="0" err="1">
                <a:solidFill>
                  <a:srgbClr val="C00000"/>
                </a:solidFill>
                <a:effectLst/>
                <a:latin typeface="Verdana" panose="020B0604030504040204" pitchFamily="34" charset="0"/>
              </a:rPr>
              <a:t>Muntliga</a:t>
            </a:r>
            <a:r>
              <a:rPr lang="en-CA" sz="1800" b="1" i="0" u="none" strike="noStrike" dirty="0">
                <a:solidFill>
                  <a:srgbClr val="C00000"/>
                </a:solidFill>
                <a:effectLst/>
                <a:latin typeface="Verdana" panose="020B0604030504040204" pitchFamily="34" charset="0"/>
              </a:rPr>
              <a:t> </a:t>
            </a:r>
            <a:r>
              <a:rPr lang="en-CA" sz="1800" b="1" i="0" u="none" strike="noStrike" dirty="0" err="1">
                <a:solidFill>
                  <a:srgbClr val="C00000"/>
                </a:solidFill>
                <a:effectLst/>
                <a:latin typeface="Verdana" panose="020B0604030504040204" pitchFamily="34" charset="0"/>
              </a:rPr>
              <a:t>frågor</a:t>
            </a:r>
            <a:r>
              <a:rPr lang="en-CA" sz="1800" b="1" i="0" u="none" strike="noStrike" dirty="0">
                <a:solidFill>
                  <a:srgbClr val="C00000"/>
                </a:solidFill>
                <a:effectLst/>
                <a:latin typeface="Verdana" panose="020B0604030504040204" pitchFamily="34" charset="0"/>
              </a:rPr>
              <a:t> </a:t>
            </a:r>
            <a:r>
              <a:rPr lang="en-CA" sz="1800" b="1" i="0" u="none" strike="noStrike" dirty="0" err="1">
                <a:solidFill>
                  <a:srgbClr val="C00000"/>
                </a:solidFill>
                <a:effectLst/>
                <a:latin typeface="Verdana" panose="020B0604030504040204" pitchFamily="34" charset="0"/>
              </a:rPr>
              <a:t>och</a:t>
            </a:r>
            <a:r>
              <a:rPr lang="en-CA" sz="1800" b="1" i="0" u="none" strike="noStrike" dirty="0">
                <a:solidFill>
                  <a:srgbClr val="C00000"/>
                </a:solidFill>
                <a:effectLst/>
                <a:latin typeface="Verdana" panose="020B0604030504040204" pitchFamily="34" charset="0"/>
              </a:rPr>
              <a:t> </a:t>
            </a:r>
            <a:r>
              <a:rPr lang="en-CA" sz="1800" b="1" i="0" u="none" strike="noStrike" dirty="0" err="1">
                <a:solidFill>
                  <a:srgbClr val="C00000"/>
                </a:solidFill>
                <a:effectLst/>
                <a:latin typeface="Verdana" panose="020B0604030504040204" pitchFamily="34" charset="0"/>
              </a:rPr>
              <a:t>svar</a:t>
            </a:r>
            <a:r>
              <a:rPr lang="en-CA" sz="1800" b="1" i="0" u="none" strike="noStrike" dirty="0">
                <a:solidFill>
                  <a:srgbClr val="C00000"/>
                </a:solidFill>
                <a:effectLst/>
                <a:latin typeface="Verdana" panose="020B0604030504040204" pitchFamily="34" charset="0"/>
              </a:rPr>
              <a:t>.</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r>
              <a:rPr lang="en-CA" sz="1800" b="0" i="0" u="none" strike="noStrike" dirty="0">
                <a:solidFill>
                  <a:srgbClr val="000000"/>
                </a:solidFill>
                <a:effectLst/>
                <a:latin typeface="Verdana" panose="020B0604030504040204" pitchFamily="34" charset="0"/>
              </a:rPr>
              <a:t>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CA" sz="1800" b="0" i="0" u="none" strike="noStrike" dirty="0">
                <a:solidFill>
                  <a:srgbClr val="000000"/>
                </a:solidFill>
                <a:effectLst/>
                <a:latin typeface="Verdana" panose="020B0604030504040204" pitchFamily="34" charset="0"/>
              </a:rPr>
              <a:t>Hur vet du </a:t>
            </a:r>
            <a:r>
              <a:rPr lang="en-CA" sz="1800" b="0" i="0" u="none" strike="noStrike" dirty="0" err="1">
                <a:solidFill>
                  <a:srgbClr val="000000"/>
                </a:solidFill>
                <a:effectLst/>
                <a:latin typeface="Verdana" panose="020B0604030504040204" pitchFamily="34" charset="0"/>
              </a:rPr>
              <a:t>att</a:t>
            </a:r>
            <a:r>
              <a:rPr lang="en-CA" sz="1800" b="0" i="0" u="none" strike="noStrike" dirty="0">
                <a:solidFill>
                  <a:srgbClr val="000000"/>
                </a:solidFill>
                <a:effectLst/>
                <a:latin typeface="Verdana" panose="020B0604030504040204" pitchFamily="34" charset="0"/>
              </a:rPr>
              <a:t> de </a:t>
            </a:r>
            <a:r>
              <a:rPr lang="en-CA" sz="1800" b="0" i="0" u="none" strike="noStrike" dirty="0" err="1">
                <a:solidFill>
                  <a:srgbClr val="000000"/>
                </a:solidFill>
                <a:effectLst/>
                <a:latin typeface="Verdana" panose="020B0604030504040204" pitchFamily="34" charset="0"/>
              </a:rPr>
              <a:t>fortfarande</a:t>
            </a:r>
            <a:r>
              <a:rPr lang="en-CA" sz="1800" b="0" i="0" u="none" strike="noStrike" dirty="0">
                <a:solidFill>
                  <a:srgbClr val="000000"/>
                </a:solidFill>
                <a:effectLst/>
                <a:latin typeface="Verdana" panose="020B0604030504040204" pitchFamily="34" charset="0"/>
              </a:rPr>
              <a:t> ser dig </a:t>
            </a:r>
            <a:r>
              <a:rPr lang="en-CA" sz="1800" b="0" i="0" u="none" strike="noStrike" dirty="0" err="1">
                <a:solidFill>
                  <a:srgbClr val="000000"/>
                </a:solidFill>
                <a:effectLst/>
                <a:latin typeface="Verdana" panose="020B0604030504040204" pitchFamily="34" charset="0"/>
              </a:rPr>
              <a:t>som</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ditt</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gamla</a:t>
            </a:r>
            <a:r>
              <a:rPr lang="en-CA" sz="1800" b="0" i="0" u="none" strike="noStrike" dirty="0">
                <a:solidFill>
                  <a:srgbClr val="000000"/>
                </a:solidFill>
                <a:effectLst/>
                <a:latin typeface="Verdana" panose="020B0604030504040204" pitchFamily="34" charset="0"/>
              </a:rPr>
              <a:t> jag”?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CA" sz="1800" b="0" i="0" u="none" strike="noStrike" dirty="0">
                <a:solidFill>
                  <a:srgbClr val="000000"/>
                </a:solidFill>
                <a:effectLst/>
                <a:latin typeface="Verdana" panose="020B0604030504040204" pitchFamily="34" charset="0"/>
              </a:rPr>
              <a:t>Hur </a:t>
            </a:r>
            <a:r>
              <a:rPr lang="en-CA" sz="1800" b="0" i="0" u="none" strike="noStrike" dirty="0" err="1">
                <a:solidFill>
                  <a:srgbClr val="000000"/>
                </a:solidFill>
                <a:effectLst/>
                <a:latin typeface="Verdana" panose="020B0604030504040204" pitchFamily="34" charset="0"/>
              </a:rPr>
              <a:t>visar</a:t>
            </a:r>
            <a:r>
              <a:rPr lang="en-CA" sz="1800" b="0" i="0" u="none" strike="noStrike" dirty="0">
                <a:solidFill>
                  <a:srgbClr val="000000"/>
                </a:solidFill>
                <a:effectLst/>
                <a:latin typeface="Verdana" panose="020B0604030504040204" pitchFamily="34" charset="0"/>
              </a:rPr>
              <a:t> de det för dig?</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CA" sz="1800" b="0" i="0" u="none" strike="noStrike" dirty="0">
                <a:solidFill>
                  <a:srgbClr val="000000"/>
                </a:solidFill>
                <a:effectLst/>
                <a:latin typeface="Verdana" panose="020B0604030504040204" pitchFamily="34" charset="0"/>
              </a:rPr>
              <a:t>Den </a:t>
            </a:r>
            <a:r>
              <a:rPr lang="en-CA" sz="1800" b="0" i="0" u="none" strike="noStrike" dirty="0" err="1">
                <a:solidFill>
                  <a:srgbClr val="000000"/>
                </a:solidFill>
                <a:effectLst/>
                <a:latin typeface="Verdana" panose="020B0604030504040204" pitchFamily="34" charset="0"/>
              </a:rPr>
              <a:t>bild</a:t>
            </a:r>
            <a:r>
              <a:rPr lang="en-CA" sz="1800" b="0" i="0" u="none" strike="noStrike" dirty="0">
                <a:solidFill>
                  <a:srgbClr val="000000"/>
                </a:solidFill>
                <a:effectLst/>
                <a:latin typeface="Verdana" panose="020B0604030504040204" pitchFamily="34" charset="0"/>
              </a:rPr>
              <a:t> din </a:t>
            </a:r>
            <a:r>
              <a:rPr lang="en-CA" sz="1800" b="0" i="0" u="none" strike="noStrike" dirty="0" err="1">
                <a:solidFill>
                  <a:srgbClr val="000000"/>
                </a:solidFill>
                <a:effectLst/>
                <a:latin typeface="Verdana" panose="020B0604030504040204" pitchFamily="34" charset="0"/>
              </a:rPr>
              <a:t>familj</a:t>
            </a:r>
            <a:r>
              <a:rPr lang="en-CA" sz="1800" b="0" i="0" u="none" strike="noStrike" dirty="0">
                <a:solidFill>
                  <a:srgbClr val="000000"/>
                </a:solidFill>
                <a:effectLst/>
                <a:latin typeface="Verdana" panose="020B0604030504040204" pitchFamily="34" charset="0"/>
              </a:rPr>
              <a:t> hade av dig, </a:t>
            </a:r>
            <a:r>
              <a:rPr lang="en-CA" sz="1800" b="0" i="0" u="none" strike="noStrike" dirty="0" err="1">
                <a:solidFill>
                  <a:srgbClr val="000000"/>
                </a:solidFill>
                <a:effectLst/>
                <a:latin typeface="Verdana" panose="020B0604030504040204" pitchFamily="34" charset="0"/>
              </a:rPr>
              <a:t>hur</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påverkade</a:t>
            </a:r>
            <a:r>
              <a:rPr lang="en-CA" sz="1800" b="0" i="0" u="none" strike="noStrike" dirty="0">
                <a:solidFill>
                  <a:srgbClr val="000000"/>
                </a:solidFill>
                <a:effectLst/>
                <a:latin typeface="Verdana" panose="020B0604030504040204" pitchFamily="34" charset="0"/>
              </a:rPr>
              <a:t> det din </a:t>
            </a:r>
            <a:r>
              <a:rPr lang="en-CA" sz="1800" b="0" i="0" u="none" strike="noStrike" dirty="0" err="1">
                <a:solidFill>
                  <a:srgbClr val="000000"/>
                </a:solidFill>
                <a:effectLst/>
                <a:latin typeface="Verdana" panose="020B0604030504040204" pitchFamily="34" charset="0"/>
              </a:rPr>
              <a:t>förändring</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Blev</a:t>
            </a:r>
            <a:r>
              <a:rPr lang="en-CA" sz="1800" b="0" i="0" u="none" strike="noStrike" dirty="0">
                <a:solidFill>
                  <a:srgbClr val="000000"/>
                </a:solidFill>
                <a:effectLst/>
                <a:latin typeface="Verdana" panose="020B0604030504040204" pitchFamily="34" charset="0"/>
              </a:rPr>
              <a:t> det </a:t>
            </a:r>
            <a:r>
              <a:rPr lang="en-CA" sz="1800" b="0" i="0" u="none" strike="noStrike" dirty="0" err="1">
                <a:solidFill>
                  <a:srgbClr val="000000"/>
                </a:solidFill>
                <a:effectLst/>
                <a:latin typeface="Verdana" panose="020B0604030504040204" pitchFamily="34" charset="0"/>
              </a:rPr>
              <a:t>lättare</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eller</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svårare</a:t>
            </a:r>
            <a:r>
              <a:rPr lang="en-CA" sz="1800" b="0" i="0" u="none" strike="noStrike" dirty="0">
                <a:solidFill>
                  <a:srgbClr val="000000"/>
                </a:solidFill>
                <a:effectLst/>
                <a:latin typeface="Verdana" panose="020B0604030504040204" pitchFamily="34" charset="0"/>
              </a:rPr>
              <a:t> för dig </a:t>
            </a:r>
            <a:r>
              <a:rPr lang="en-CA" sz="1800" b="0" i="0" u="none" strike="noStrike" dirty="0" err="1">
                <a:solidFill>
                  <a:srgbClr val="000000"/>
                </a:solidFill>
                <a:effectLst/>
                <a:latin typeface="Verdana" panose="020B0604030504040204" pitchFamily="34" charset="0"/>
              </a:rPr>
              <a:t>att</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förändras</a:t>
            </a:r>
            <a:r>
              <a:rPr lang="en-CA" sz="1800" b="0" i="0" u="none" strike="noStrike" dirty="0">
                <a:solidFill>
                  <a:srgbClr val="000000"/>
                </a:solidFill>
                <a:effectLst/>
                <a:latin typeface="Verdana" panose="020B0604030504040204" pitchFamily="34" charset="0"/>
              </a:rPr>
              <a:t>?</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r>
              <a:rPr lang="en-CA" sz="1800" b="0" i="0" dirty="0">
                <a:solidFill>
                  <a:srgbClr val="808080"/>
                </a:solidFill>
                <a:effectLst/>
                <a:latin typeface="Verdana" panose="020B0604030504040204" pitchFamily="34" charset="0"/>
              </a:rPr>
              <a:t>​</a:t>
            </a:r>
            <a:endParaRPr lang="en-CA" b="0" i="0" dirty="0">
              <a:solidFill>
                <a:srgbClr val="000000"/>
              </a:solidFill>
              <a:effectLst/>
              <a:latin typeface="Segoe UI" panose="020B0502040204020203" pitchFamily="34" charset="0"/>
            </a:endParaRPr>
          </a:p>
          <a:p>
            <a:pPr algn="l" rtl="0" fontAlgn="base"/>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Hur påverkade din familjs reaktion på din förändring din berättelse om dig själv?</a:t>
            </a:r>
            <a:endParaRPr lang="sv-SE" b="0" i="0" dirty="0">
              <a:solidFill>
                <a:srgbClr val="000000"/>
              </a:solidFill>
              <a:effectLst/>
              <a:latin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64</a:t>
            </a:fld>
            <a:endParaRPr lang="sv-SE"/>
          </a:p>
        </p:txBody>
      </p:sp>
    </p:spTree>
    <p:extLst>
      <p:ext uri="{BB962C8B-B14F-4D97-AF65-F5344CB8AC3E}">
        <p14:creationId xmlns:p14="http://schemas.microsoft.com/office/powerpoint/2010/main" val="1261268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6</a:t>
            </a:fld>
            <a:endParaRPr lang="sv-SE"/>
          </a:p>
        </p:txBody>
      </p:sp>
    </p:spTree>
    <p:extLst>
      <p:ext uri="{BB962C8B-B14F-4D97-AF65-F5344CB8AC3E}">
        <p14:creationId xmlns:p14="http://schemas.microsoft.com/office/powerpoint/2010/main" val="549267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800" b="1" i="0" u="none" strike="noStrike" dirty="0">
                <a:solidFill>
                  <a:srgbClr val="C00000"/>
                </a:solidFill>
                <a:effectLst/>
                <a:latin typeface="Verdana" panose="020B0604030504040204" pitchFamily="34" charset="0"/>
              </a:rPr>
              <a:t>Muntliga reflektionsfrågor</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r>
              <a:rPr lang="sv-SE" sz="1800" b="0" i="0" u="none" strike="noStrike" dirty="0">
                <a:solidFill>
                  <a:srgbClr val="000000"/>
                </a:solidFill>
                <a:effectLst/>
                <a:latin typeface="Verdana" panose="020B0604030504040204" pitchFamily="34" charset="0"/>
              </a:rPr>
              <a:t>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Hur tror du att ditt barns anknytningsbagage påverkat hur de tror att du ser på henne/honom?</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r>
              <a:rPr lang="sv-SE" sz="1800" b="0" i="0" u="none" strike="noStrike" dirty="0">
                <a:solidFill>
                  <a:srgbClr val="000000"/>
                </a:solidFill>
                <a:effectLst/>
                <a:latin typeface="Verdana" panose="020B0604030504040204" pitchFamily="34" charset="0"/>
              </a:rPr>
              <a:t>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Tror ni att de berättelser era barn/tonåringar har om sig själva och de berättelser de tror att ni har om dem gör det svårt för dem att förändras?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r>
              <a:rPr lang="sv-SE" sz="1800" b="0" i="0" u="none" strike="noStrike" dirty="0">
                <a:solidFill>
                  <a:srgbClr val="000000"/>
                </a:solidFill>
                <a:effectLst/>
                <a:latin typeface="Verdana" panose="020B0604030504040204" pitchFamily="34" charset="0"/>
              </a:rPr>
              <a:t>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Hur kan du stödja ditt barn för att hen ska ändra sin bild/berättelse av sig själv eller den bild/berättelse som de tror du har av dem? </a:t>
            </a:r>
            <a:endParaRPr lang="sv-SE" b="0" i="0" dirty="0">
              <a:solidFill>
                <a:srgbClr val="000000"/>
              </a:solidFill>
              <a:effectLst/>
              <a:latin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66</a:t>
            </a:fld>
            <a:endParaRPr lang="sv-SE"/>
          </a:p>
        </p:txBody>
      </p:sp>
    </p:spTree>
    <p:extLst>
      <p:ext uri="{BB962C8B-B14F-4D97-AF65-F5344CB8AC3E}">
        <p14:creationId xmlns:p14="http://schemas.microsoft.com/office/powerpoint/2010/main" val="4086140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anknytning ger glädje och smärta </a:t>
            </a:r>
          </a:p>
          <a:p>
            <a:r>
              <a:rPr lang="sv-SE" dirty="0"/>
              <a:t>Den här principen handlar om att förstå betydelsen av att erbjuda och ta emot tillfällen till samhörighet, särskilt under perioder då man kanske som familj brottas med mycket problem –  ex barnet har problem i skolan, det finns krav på en som föräldrar från socialtjänst, konsulenter, BUP osv</a:t>
            </a:r>
            <a:endParaRPr lang="sv-SE" dirty="0">
              <a:cs typeface="Calibri"/>
            </a:endParaRPr>
          </a:p>
          <a:p>
            <a:r>
              <a:rPr lang="sv-SE" dirty="0"/>
              <a:t>Om vi klarar av att för en stund lägga problemen åt sidan och visa att vi  uppskattar att umgås med vårat barn, som familj – kunna skratta tillsammans, göra något tillsammans som alla uppskattar – så bjuder vi in/tar mot erbjudande om samhörighet. Vi sänder ett budskap till våra barn att vi tycker om barnet och tycker om att umgås med hen och att vi kan skilja på den person som barnet är och det hen gör som skapar problem. </a:t>
            </a:r>
            <a:endParaRPr lang="sv-SE" dirty="0">
              <a:cs typeface="Calibri" panose="020F0502020204030204"/>
            </a:endParaRPr>
          </a:p>
          <a:p>
            <a:endParaRPr lang="sv-SE" dirty="0"/>
          </a:p>
          <a:p>
            <a:r>
              <a:rPr lang="sv-SE" b="1" i="1" u="sng" dirty="0"/>
              <a:t>Här kan man tala om Relationskontot</a:t>
            </a:r>
            <a:r>
              <a:rPr lang="sv-SE" i="1" u="sng" dirty="0"/>
              <a:t>: </a:t>
            </a:r>
            <a:r>
              <a:rPr lang="sv-SE" i="0" dirty="0"/>
              <a:t>När vi gör något roligt tillsammans med våra barn, när vi skrattar tillsammans osv då gör vi insättningar på kontot. När vi måste sätta en gräns, vara bestämda osv då gör vi uttag från kontot. När våra barn kommer upp i tonåren så är det bra att ha </a:t>
            </a:r>
            <a:r>
              <a:rPr lang="sv-SE" i="0" dirty="0" err="1"/>
              <a:t>myckety</a:t>
            </a:r>
            <a:r>
              <a:rPr lang="sv-SE" i="0" dirty="0"/>
              <a:t> pengar på kontot. Som familjehem börjar man med ett minuskonto. Då måste man jobba hårt för att relationskontot ska växa.</a:t>
            </a:r>
            <a:endParaRPr lang="sv-SE" i="0" dirty="0">
              <a:cs typeface="Calibri"/>
            </a:endParaRPr>
          </a:p>
          <a:p>
            <a:endParaRPr lang="sv-SE" dirty="0"/>
          </a:p>
          <a:p>
            <a:r>
              <a:rPr lang="sv-SE" dirty="0"/>
              <a:t>.</a:t>
            </a:r>
            <a:endParaRPr lang="sv-SE" dirty="0">
              <a:cs typeface="Calibri"/>
            </a:endParaRPr>
          </a:p>
          <a:p>
            <a:endParaRPr lang="sv-SE" dirty="0"/>
          </a:p>
          <a:p>
            <a:r>
              <a:rPr lang="sv-SE" u="sng" dirty="0"/>
              <a:t>Mål föräldragrupper</a:t>
            </a:r>
            <a:endParaRPr lang="sv-SE" u="sng" dirty="0">
              <a:cs typeface="Calibri"/>
            </a:endParaRPr>
          </a:p>
          <a:p>
            <a:r>
              <a:rPr lang="sv-SE" dirty="0"/>
              <a:t>- Att bli medveten om möjliga hinder för att uppmärksamma och glädjas åt samhörigheten i relationen med barnet</a:t>
            </a:r>
            <a:endParaRPr lang="sv-SE" dirty="0">
              <a:cs typeface="Calibri"/>
            </a:endParaRPr>
          </a:p>
          <a:p>
            <a:r>
              <a:rPr lang="sv-SE" dirty="0"/>
              <a:t>- Att lägga märke till barnets närmanden för att uppmärksamma och glädjas åt samhörigheten och stärka relationen</a:t>
            </a:r>
            <a:endParaRPr lang="sv-SE" dirty="0">
              <a:cs typeface="Calibri"/>
            </a:endParaRPr>
          </a:p>
          <a:p>
            <a:r>
              <a:rPr lang="sv-SE" dirty="0"/>
              <a:t>- Att träna upp kommunikationsförmågan för att kunna förmedla intresse och entusiasm inför att uppmärksamma och glädjas åt samhörigheten</a:t>
            </a:r>
            <a:endParaRPr lang="sv-SE" dirty="0">
              <a:cs typeface="Calibri"/>
            </a:endParaRPr>
          </a:p>
          <a:p>
            <a:pPr>
              <a:lnSpc>
                <a:spcPct val="90000"/>
              </a:lnSpc>
            </a:pPr>
            <a:endParaRPr lang="en-US" dirty="0"/>
          </a:p>
          <a:p>
            <a:endParaRPr lang="sv-SE" dirty="0"/>
          </a:p>
        </p:txBody>
      </p:sp>
      <p:sp>
        <p:nvSpPr>
          <p:cNvPr id="4" name="Platshållare för bildnummer 3"/>
          <p:cNvSpPr>
            <a:spLocks noGrp="1"/>
          </p:cNvSpPr>
          <p:nvPr>
            <p:ph type="sldNum" sz="quarter" idx="5"/>
          </p:nvPr>
        </p:nvSpPr>
        <p:spPr/>
        <p:txBody>
          <a:bodyPr/>
          <a:lstStyle/>
          <a:p>
            <a:fld id="{2A7DEC32-C548-DD4B-9DE6-2FF920D5B493}" type="slidenum">
              <a:rPr lang="sv-SE" smtClean="0"/>
              <a:pPr/>
              <a:t>71</a:t>
            </a:fld>
            <a:endParaRPr lang="sv-SE"/>
          </a:p>
        </p:txBody>
      </p:sp>
    </p:spTree>
    <p:extLst>
      <p:ext uri="{BB962C8B-B14F-4D97-AF65-F5344CB8AC3E}">
        <p14:creationId xmlns:p14="http://schemas.microsoft.com/office/powerpoint/2010/main" val="21137399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Dom vardagliga rutinerna är lika viktiga och betydelsefulla som de rutinerna/ritualerna som vi har i samband med födelsedagar, stora högtider osv.</a:t>
            </a:r>
          </a:p>
          <a:p>
            <a:r>
              <a:rPr lang="sv-SE" dirty="0"/>
              <a:t>I en familj - hur kan de vardagliga rutinerna se ut under en vecka – från det vi stiger upp på morgonen till vi går och lägger oss, vardag som helg. ( min son med hiss och diss) </a:t>
            </a:r>
            <a:endParaRPr lang="sv-SE" dirty="0">
              <a:cs typeface="Calibri"/>
            </a:endParaRPr>
          </a:p>
          <a:p>
            <a:endParaRPr lang="sv-SE" dirty="0"/>
          </a:p>
          <a:p>
            <a:r>
              <a:rPr lang="sv-SE" dirty="0"/>
              <a:t>Att skapa och erbjuda korta vardagliga ritualer för samhörighet kan fungera som vaccin i mer konfliktfyllda situationer. </a:t>
            </a:r>
            <a:endParaRPr lang="en-US" dirty="0"/>
          </a:p>
          <a:p>
            <a:endParaRPr lang="sv-SE" dirty="0"/>
          </a:p>
          <a:p>
            <a:r>
              <a:rPr lang="sv-SE" dirty="0"/>
              <a:t>När barnen är i tonåren kan ibland bara korta stunder av närhet vara det som erbjuds.</a:t>
            </a:r>
            <a:endParaRPr lang="en-US" dirty="0"/>
          </a:p>
          <a:p>
            <a:endParaRPr lang="sv-SE" dirty="0"/>
          </a:p>
          <a:p>
            <a:r>
              <a:rPr lang="sv-SE" dirty="0"/>
              <a:t>När vi som föräldrar gör samhörighetsinviter till våra barn får vi ibland, periodvis t.o.m. ofta avslag på våra inviter. Men vi har ändå gjort en samhörighets invit, som senare kan betala av sig. </a:t>
            </a:r>
            <a:endParaRPr lang="sv-SE" dirty="0">
              <a:cs typeface="Calibri" panose="020F0502020204030204"/>
            </a:endParaRPr>
          </a:p>
          <a:p>
            <a:r>
              <a:rPr lang="sv-SE" dirty="0"/>
              <a:t>Fråga till deltagarna: Om ni vill svara... </a:t>
            </a:r>
            <a:endParaRPr lang="sv-SE" dirty="0">
              <a:cs typeface="Calibri"/>
            </a:endParaRPr>
          </a:p>
          <a:p>
            <a:r>
              <a:rPr lang="sv-SE" dirty="0"/>
              <a:t>- Vad har ni för ritualer eller sätt att visa och få samhörighet med era barn?</a:t>
            </a:r>
          </a:p>
          <a:p>
            <a:pPr marL="171439" indent="-171439">
              <a:buFontTx/>
              <a:buChar char="-"/>
            </a:pPr>
            <a:r>
              <a:rPr lang="sv-SE" dirty="0"/>
              <a:t>Hur visar era barn att de vill vara nära er?</a:t>
            </a:r>
          </a:p>
          <a:p>
            <a:pPr marL="171439" indent="-171439">
              <a:buFontTx/>
              <a:buChar char="-"/>
            </a:pPr>
            <a:endParaRPr lang="sv-SE" dirty="0"/>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2A7DEC32-C548-DD4B-9DE6-2FF920D5B493}" type="slidenum">
              <a:rPr lang="sv-SE" smtClean="0"/>
              <a:pPr/>
              <a:t>73</a:t>
            </a:fld>
            <a:endParaRPr lang="sv-SE"/>
          </a:p>
        </p:txBody>
      </p:sp>
    </p:spTree>
    <p:extLst>
      <p:ext uri="{BB962C8B-B14F-4D97-AF65-F5344CB8AC3E}">
        <p14:creationId xmlns:p14="http://schemas.microsoft.com/office/powerpoint/2010/main" val="2071064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A7DEC32-C548-DD4B-9DE6-2FF920D5B493}" type="slidenum">
              <a:rPr lang="sv-SE" smtClean="0"/>
              <a:pPr/>
              <a:t>74</a:t>
            </a:fld>
            <a:endParaRPr lang="sv-SE"/>
          </a:p>
        </p:txBody>
      </p:sp>
    </p:spTree>
    <p:extLst>
      <p:ext uri="{BB962C8B-B14F-4D97-AF65-F5344CB8AC3E}">
        <p14:creationId xmlns:p14="http://schemas.microsoft.com/office/powerpoint/2010/main" val="2305181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Räkningarna</a:t>
            </a:r>
          </a:p>
        </p:txBody>
      </p:sp>
      <p:sp>
        <p:nvSpPr>
          <p:cNvPr id="4" name="Platshållare för bildnummer 3"/>
          <p:cNvSpPr>
            <a:spLocks noGrp="1"/>
          </p:cNvSpPr>
          <p:nvPr>
            <p:ph type="sldNum" sz="quarter" idx="5"/>
          </p:nvPr>
        </p:nvSpPr>
        <p:spPr/>
        <p:txBody>
          <a:bodyPr/>
          <a:lstStyle/>
          <a:p>
            <a:fld id="{2A7DEC32-C548-DD4B-9DE6-2FF920D5B493}" type="slidenum">
              <a:rPr lang="sv-SE" smtClean="0"/>
              <a:pPr/>
              <a:t>75</a:t>
            </a:fld>
            <a:endParaRPr lang="sv-SE"/>
          </a:p>
        </p:txBody>
      </p:sp>
    </p:spTree>
    <p:extLst>
      <p:ext uri="{BB962C8B-B14F-4D97-AF65-F5344CB8AC3E}">
        <p14:creationId xmlns:p14="http://schemas.microsoft.com/office/powerpoint/2010/main" val="4157535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en-US" dirty="0" err="1"/>
              <a:t>Att</a:t>
            </a:r>
            <a:r>
              <a:rPr lang="en-US" dirty="0"/>
              <a:t> vi </a:t>
            </a:r>
            <a:r>
              <a:rPr lang="en-US" dirty="0" err="1"/>
              <a:t>kommit</a:t>
            </a:r>
            <a:r>
              <a:rPr lang="en-US" dirty="0"/>
              <a:t> </a:t>
            </a:r>
            <a:r>
              <a:rPr lang="en-US" dirty="0" err="1"/>
              <a:t>dit</a:t>
            </a:r>
            <a:r>
              <a:rPr lang="en-US" dirty="0"/>
              <a:t> </a:t>
            </a:r>
            <a:r>
              <a:rPr lang="en-US" dirty="0" err="1"/>
              <a:t>hän</a:t>
            </a:r>
            <a:r>
              <a:rPr lang="en-US" dirty="0"/>
              <a:t> </a:t>
            </a:r>
            <a:r>
              <a:rPr lang="en-US" dirty="0" err="1"/>
              <a:t>att</a:t>
            </a:r>
            <a:r>
              <a:rPr lang="en-US" dirty="0"/>
              <a:t> </a:t>
            </a:r>
            <a:r>
              <a:rPr lang="en-US" dirty="0" err="1"/>
              <a:t>våga</a:t>
            </a:r>
            <a:r>
              <a:rPr lang="en-US" dirty="0"/>
              <a:t> </a:t>
            </a:r>
            <a:r>
              <a:rPr lang="en-US" dirty="0" err="1"/>
              <a:t>lita</a:t>
            </a:r>
            <a:r>
              <a:rPr lang="en-US" dirty="0"/>
              <a:t> </a:t>
            </a:r>
            <a:r>
              <a:rPr lang="en-US" dirty="0" err="1"/>
              <a:t>på</a:t>
            </a:r>
            <a:r>
              <a:rPr lang="en-US" dirty="0"/>
              <a:t> relation under </a:t>
            </a:r>
            <a:r>
              <a:rPr lang="en-US" dirty="0" err="1"/>
              <a:t>stormiga</a:t>
            </a:r>
            <a:r>
              <a:rPr lang="en-US" dirty="0"/>
              <a:t> </a:t>
            </a:r>
            <a:r>
              <a:rPr lang="en-US" dirty="0" err="1"/>
              <a:t>perioder</a:t>
            </a:r>
            <a:r>
              <a:rPr lang="en-US" dirty="0"/>
              <a:t>  </a:t>
            </a:r>
            <a:endParaRPr lang="en-US" dirty="0">
              <a:cs typeface="Calibri"/>
            </a:endParaRPr>
          </a:p>
          <a:p>
            <a:pPr>
              <a:defRPr/>
            </a:pPr>
            <a:endParaRPr lang="en-US" dirty="0"/>
          </a:p>
          <a:p>
            <a:pPr>
              <a:defRPr/>
            </a:pPr>
            <a:r>
              <a:rPr lang="en-US" dirty="0" err="1"/>
              <a:t>Att</a:t>
            </a:r>
            <a:r>
              <a:rPr lang="en-US" dirty="0"/>
              <a:t> </a:t>
            </a:r>
            <a:r>
              <a:rPr lang="en-US" dirty="0" err="1"/>
              <a:t>försöka</a:t>
            </a:r>
            <a:r>
              <a:rPr lang="en-US" dirty="0"/>
              <a:t> ha </a:t>
            </a:r>
            <a:r>
              <a:rPr lang="en-US" dirty="0" err="1"/>
              <a:t>en</a:t>
            </a:r>
            <a:r>
              <a:rPr lang="en-US" dirty="0"/>
              <a:t> </a:t>
            </a:r>
            <a:r>
              <a:rPr lang="en-US" dirty="0" err="1"/>
              <a:t>inställning</a:t>
            </a:r>
            <a:r>
              <a:rPr lang="en-US" dirty="0"/>
              <a:t> av </a:t>
            </a:r>
            <a:r>
              <a:rPr lang="en-US" dirty="0" err="1"/>
              <a:t>att</a:t>
            </a:r>
            <a:r>
              <a:rPr lang="en-US" dirty="0"/>
              <a:t> </a:t>
            </a:r>
            <a:r>
              <a:rPr lang="en-US" dirty="0" err="1"/>
              <a:t>motgångar</a:t>
            </a:r>
            <a:r>
              <a:rPr lang="en-US" dirty="0"/>
              <a:t> </a:t>
            </a:r>
            <a:r>
              <a:rPr lang="en-US" dirty="0" err="1"/>
              <a:t>kommer</a:t>
            </a:r>
            <a:r>
              <a:rPr lang="en-US" dirty="0"/>
              <a:t> </a:t>
            </a:r>
            <a:r>
              <a:rPr lang="en-US" dirty="0" err="1"/>
              <a:t>och</a:t>
            </a:r>
            <a:r>
              <a:rPr lang="en-US" dirty="0"/>
              <a:t> </a:t>
            </a:r>
            <a:r>
              <a:rPr lang="en-US" dirty="0" err="1"/>
              <a:t>inte</a:t>
            </a:r>
            <a:r>
              <a:rPr lang="en-US" dirty="0"/>
              <a:t> </a:t>
            </a:r>
            <a:r>
              <a:rPr lang="en-US" dirty="0" err="1"/>
              <a:t>nödvändigtvis</a:t>
            </a:r>
            <a:r>
              <a:rPr lang="en-US" dirty="0"/>
              <a:t> </a:t>
            </a:r>
            <a:r>
              <a:rPr lang="en-US" dirty="0" err="1"/>
              <a:t>uppfattas</a:t>
            </a:r>
            <a:r>
              <a:rPr lang="en-US" dirty="0"/>
              <a:t> </a:t>
            </a:r>
            <a:r>
              <a:rPr lang="en-US" dirty="0" err="1"/>
              <a:t>som</a:t>
            </a:r>
            <a:r>
              <a:rPr lang="en-US" dirty="0"/>
              <a:t> </a:t>
            </a:r>
            <a:r>
              <a:rPr lang="en-US" dirty="0" err="1"/>
              <a:t>ett</a:t>
            </a:r>
            <a:r>
              <a:rPr lang="en-US" dirty="0"/>
              <a:t> </a:t>
            </a:r>
            <a:r>
              <a:rPr lang="en-US" dirty="0" err="1"/>
              <a:t>misslyckande</a:t>
            </a:r>
            <a:r>
              <a:rPr lang="en-US" dirty="0"/>
              <a:t> - </a:t>
            </a:r>
            <a:endParaRPr lang="en-US" dirty="0">
              <a:cs typeface="Calibri"/>
            </a:endParaRPr>
          </a:p>
          <a:p>
            <a:pPr>
              <a:defRPr/>
            </a:pPr>
            <a:r>
              <a:rPr lang="en-US" dirty="0"/>
              <a:t> Det </a:t>
            </a:r>
            <a:r>
              <a:rPr lang="en-US" dirty="0" err="1"/>
              <a:t>kan</a:t>
            </a:r>
            <a:r>
              <a:rPr lang="en-US" dirty="0"/>
              <a:t> </a:t>
            </a:r>
            <a:r>
              <a:rPr lang="en-US" dirty="0" err="1"/>
              <a:t>innebära</a:t>
            </a:r>
            <a:r>
              <a:rPr lang="en-US" dirty="0"/>
              <a:t> </a:t>
            </a:r>
            <a:r>
              <a:rPr lang="en-US" dirty="0" err="1"/>
              <a:t>möjligheter</a:t>
            </a:r>
            <a:r>
              <a:rPr lang="en-US" dirty="0"/>
              <a:t> </a:t>
            </a:r>
            <a:r>
              <a:rPr lang="en-US" dirty="0" err="1"/>
              <a:t>att</a:t>
            </a:r>
            <a:r>
              <a:rPr lang="en-US" dirty="0"/>
              <a:t> </a:t>
            </a:r>
            <a:r>
              <a:rPr lang="en-US" dirty="0" err="1"/>
              <a:t>lära</a:t>
            </a:r>
            <a:r>
              <a:rPr lang="en-US" dirty="0"/>
              <a:t>, </a:t>
            </a:r>
            <a:r>
              <a:rPr lang="en-US" dirty="0" err="1"/>
              <a:t>växa</a:t>
            </a:r>
            <a:r>
              <a:rPr lang="en-US" dirty="0"/>
              <a:t> </a:t>
            </a:r>
            <a:r>
              <a:rPr lang="en-US" dirty="0" err="1"/>
              <a:t>och</a:t>
            </a:r>
            <a:r>
              <a:rPr lang="en-US" dirty="0"/>
              <a:t> </a:t>
            </a:r>
            <a:r>
              <a:rPr lang="en-US" dirty="0" err="1"/>
              <a:t>utveckla</a:t>
            </a:r>
            <a:r>
              <a:rPr lang="en-US" dirty="0"/>
              <a:t> </a:t>
            </a:r>
            <a:r>
              <a:rPr lang="en-US" dirty="0" err="1"/>
              <a:t>relationer</a:t>
            </a:r>
            <a:endParaRPr lang="en-US" dirty="0">
              <a:cs typeface="Calibri"/>
            </a:endParaRPr>
          </a:p>
          <a:p>
            <a:pPr>
              <a:defRPr/>
            </a:pPr>
            <a:endParaRPr lang="en-US" dirty="0">
              <a:cs typeface="Calibri"/>
            </a:endParaRPr>
          </a:p>
          <a:p>
            <a:pPr>
              <a:defRPr/>
            </a:pPr>
            <a:r>
              <a:rPr lang="en-US" dirty="0"/>
              <a:t>I den </a:t>
            </a:r>
            <a:r>
              <a:rPr lang="en-US" dirty="0" err="1"/>
              <a:t>här</a:t>
            </a:r>
            <a:r>
              <a:rPr lang="en-US" dirty="0"/>
              <a:t> </a:t>
            </a:r>
            <a:r>
              <a:rPr lang="en-US" dirty="0" err="1"/>
              <a:t>principen</a:t>
            </a:r>
            <a:r>
              <a:rPr lang="en-US" dirty="0"/>
              <a:t> </a:t>
            </a:r>
            <a:r>
              <a:rPr lang="en-US" dirty="0" err="1"/>
              <a:t>förbereder</a:t>
            </a:r>
            <a:r>
              <a:rPr lang="en-US" dirty="0"/>
              <a:t> vi </a:t>
            </a:r>
            <a:r>
              <a:rPr lang="en-US" dirty="0" err="1"/>
              <a:t>deltagarna</a:t>
            </a:r>
            <a:r>
              <a:rPr lang="en-US" dirty="0"/>
              <a:t> </a:t>
            </a:r>
            <a:r>
              <a:rPr lang="en-US" dirty="0" err="1"/>
              <a:t>på</a:t>
            </a:r>
            <a:r>
              <a:rPr lang="en-US" dirty="0"/>
              <a:t> </a:t>
            </a:r>
            <a:r>
              <a:rPr lang="en-US" dirty="0" err="1"/>
              <a:t>motgångar</a:t>
            </a:r>
            <a:r>
              <a:rPr lang="en-US" dirty="0"/>
              <a:t> </a:t>
            </a:r>
            <a:r>
              <a:rPr lang="en-US" dirty="0" err="1"/>
              <a:t>och</a:t>
            </a:r>
            <a:r>
              <a:rPr lang="en-US" dirty="0"/>
              <a:t> </a:t>
            </a:r>
            <a:r>
              <a:rPr lang="en-US" dirty="0" err="1"/>
              <a:t>bakslag</a:t>
            </a:r>
            <a:r>
              <a:rPr lang="en-US" dirty="0"/>
              <a:t> </a:t>
            </a:r>
            <a:r>
              <a:rPr lang="en-US" dirty="0" err="1"/>
              <a:t>och</a:t>
            </a:r>
            <a:r>
              <a:rPr lang="en-US" dirty="0"/>
              <a:t> </a:t>
            </a:r>
            <a:r>
              <a:rPr lang="en-US" dirty="0" err="1"/>
              <a:t>vara</a:t>
            </a:r>
            <a:r>
              <a:rPr lang="en-US" dirty="0"/>
              <a:t> </a:t>
            </a:r>
            <a:r>
              <a:rPr lang="en-US" dirty="0" err="1"/>
              <a:t>en</a:t>
            </a:r>
            <a:r>
              <a:rPr lang="en-US" dirty="0"/>
              <a:t>  </a:t>
            </a:r>
            <a:r>
              <a:rPr lang="en-US" dirty="0" err="1"/>
              <a:t>förebild</a:t>
            </a:r>
            <a:r>
              <a:rPr lang="en-US" dirty="0"/>
              <a:t> för </a:t>
            </a:r>
            <a:r>
              <a:rPr lang="en-US" dirty="0" err="1"/>
              <a:t>sina</a:t>
            </a:r>
            <a:r>
              <a:rPr lang="en-US" dirty="0"/>
              <a:t> barn </a:t>
            </a:r>
            <a:r>
              <a:rPr lang="en-US" dirty="0" err="1"/>
              <a:t>och</a:t>
            </a:r>
            <a:r>
              <a:rPr lang="en-US" dirty="0"/>
              <a:t> </a:t>
            </a:r>
            <a:r>
              <a:rPr lang="en-US" dirty="0" err="1"/>
              <a:t>ge</a:t>
            </a:r>
            <a:r>
              <a:rPr lang="en-US" dirty="0"/>
              <a:t> </a:t>
            </a:r>
            <a:r>
              <a:rPr lang="en-US" dirty="0" err="1"/>
              <a:t>föräldrar</a:t>
            </a:r>
            <a:r>
              <a:rPr lang="en-US" dirty="0"/>
              <a:t> </a:t>
            </a:r>
            <a:r>
              <a:rPr lang="en-US" dirty="0" err="1"/>
              <a:t>verktygen</a:t>
            </a:r>
            <a:r>
              <a:rPr lang="en-US" dirty="0"/>
              <a:t> </a:t>
            </a:r>
            <a:r>
              <a:rPr lang="en-US" dirty="0" err="1"/>
              <a:t>att</a:t>
            </a:r>
            <a:r>
              <a:rPr lang="en-US" dirty="0"/>
              <a:t> </a:t>
            </a:r>
            <a:r>
              <a:rPr lang="en-US" dirty="0" err="1"/>
              <a:t>kunna</a:t>
            </a:r>
            <a:r>
              <a:rPr lang="en-US" dirty="0"/>
              <a:t> </a:t>
            </a:r>
            <a:r>
              <a:rPr lang="en-US" dirty="0" err="1"/>
              <a:t>hantera</a:t>
            </a:r>
            <a:r>
              <a:rPr lang="en-US" dirty="0"/>
              <a:t> </a:t>
            </a:r>
            <a:r>
              <a:rPr lang="en-US" dirty="0" err="1"/>
              <a:t>motgångar</a:t>
            </a:r>
            <a:r>
              <a:rPr lang="en-US" dirty="0"/>
              <a:t> </a:t>
            </a:r>
            <a:r>
              <a:rPr lang="en-US" dirty="0" err="1"/>
              <a:t>på</a:t>
            </a:r>
            <a:r>
              <a:rPr lang="en-US" dirty="0"/>
              <a:t> </a:t>
            </a:r>
            <a:r>
              <a:rPr lang="en-US" dirty="0" err="1"/>
              <a:t>ett</a:t>
            </a:r>
            <a:r>
              <a:rPr lang="en-US" dirty="0"/>
              <a:t> </a:t>
            </a:r>
            <a:r>
              <a:rPr lang="en-US" dirty="0" err="1"/>
              <a:t>sätt</a:t>
            </a:r>
            <a:r>
              <a:rPr lang="en-US" dirty="0"/>
              <a:t> </a:t>
            </a:r>
            <a:r>
              <a:rPr lang="en-US" dirty="0" err="1"/>
              <a:t>så</a:t>
            </a:r>
            <a:r>
              <a:rPr lang="en-US" dirty="0"/>
              <a:t> </a:t>
            </a:r>
            <a:r>
              <a:rPr lang="en-US" dirty="0" err="1"/>
              <a:t>att</a:t>
            </a:r>
            <a:r>
              <a:rPr lang="en-US" dirty="0"/>
              <a:t> man </a:t>
            </a:r>
            <a:r>
              <a:rPr lang="en-US" dirty="0" err="1"/>
              <a:t>kan</a:t>
            </a:r>
            <a:r>
              <a:rPr lang="en-US" dirty="0"/>
              <a:t> se </a:t>
            </a:r>
            <a:r>
              <a:rPr lang="en-US" dirty="0" err="1"/>
              <a:t>att</a:t>
            </a:r>
            <a:r>
              <a:rPr lang="en-US" dirty="0"/>
              <a:t> </a:t>
            </a:r>
            <a:r>
              <a:rPr lang="en-US" dirty="0" err="1"/>
              <a:t>motgången</a:t>
            </a:r>
            <a:r>
              <a:rPr lang="en-US" dirty="0"/>
              <a:t>/</a:t>
            </a:r>
            <a:r>
              <a:rPr lang="en-US" dirty="0" err="1"/>
              <a:t>bakslaget</a:t>
            </a:r>
            <a:r>
              <a:rPr lang="en-US" dirty="0"/>
              <a:t> </a:t>
            </a:r>
            <a:r>
              <a:rPr lang="en-US" dirty="0" err="1"/>
              <a:t>är</a:t>
            </a:r>
            <a:r>
              <a:rPr lang="en-US" dirty="0"/>
              <a:t> </a:t>
            </a:r>
            <a:r>
              <a:rPr lang="en-US" dirty="0" err="1"/>
              <a:t>en</a:t>
            </a:r>
            <a:r>
              <a:rPr lang="en-US" dirty="0"/>
              <a:t> del av </a:t>
            </a:r>
            <a:r>
              <a:rPr lang="en-US" dirty="0" err="1"/>
              <a:t>processen</a:t>
            </a:r>
            <a:r>
              <a:rPr lang="en-US" dirty="0"/>
              <a:t>.</a:t>
            </a:r>
            <a:endParaRPr lang="en-US" dirty="0">
              <a:cs typeface="Calibri"/>
            </a:endParaRPr>
          </a:p>
          <a:p>
            <a:pPr>
              <a:defRPr/>
            </a:pPr>
            <a:endParaRPr lang="en-US" dirty="0">
              <a:cs typeface="Calibri"/>
            </a:endParaRPr>
          </a:p>
          <a:p>
            <a:pPr>
              <a:defRPr/>
            </a:pPr>
            <a:endParaRPr lang="en-US" dirty="0">
              <a:cs typeface="Calibri"/>
            </a:endParaRPr>
          </a:p>
          <a:p>
            <a:pPr>
              <a:defRPr/>
            </a:pPr>
            <a:endParaRPr lang="sv-SE" dirty="0">
              <a:cs typeface="Calibri" panose="020F0502020204030204"/>
            </a:endParaRPr>
          </a:p>
        </p:txBody>
      </p:sp>
      <p:sp>
        <p:nvSpPr>
          <p:cNvPr id="4" name="Platshållare för bildnummer 3"/>
          <p:cNvSpPr>
            <a:spLocks noGrp="1"/>
          </p:cNvSpPr>
          <p:nvPr>
            <p:ph type="sldNum" sz="quarter" idx="5"/>
          </p:nvPr>
        </p:nvSpPr>
        <p:spPr/>
        <p:txBody>
          <a:bodyPr/>
          <a:lstStyle/>
          <a:p>
            <a:fld id="{2A7DEC32-C548-DD4B-9DE6-2FF920D5B493}" type="slidenum">
              <a:rPr lang="sv-SE" smtClean="0"/>
              <a:pPr/>
              <a:t>79</a:t>
            </a:fld>
            <a:endParaRPr lang="sv-SE"/>
          </a:p>
        </p:txBody>
      </p:sp>
    </p:spTree>
    <p:extLst>
      <p:ext uri="{BB962C8B-B14F-4D97-AF65-F5344CB8AC3E}">
        <p14:creationId xmlns:p14="http://schemas.microsoft.com/office/powerpoint/2010/main" val="28230844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har vi lärt oss hittills?</a:t>
            </a:r>
          </a:p>
          <a:p>
            <a:r>
              <a:rPr lang="sv-SE" dirty="0"/>
              <a:t>Repetition av den 8 första principerna. </a:t>
            </a:r>
          </a:p>
          <a:p>
            <a:r>
              <a:rPr lang="sv-SE" dirty="0"/>
              <a:t>En fysisk eller digital vernissage med bilder, principer, föremål (skor, ryggsäck, karta, ägg, </a:t>
            </a:r>
            <a:r>
              <a:rPr lang="sv-SE" dirty="0" err="1"/>
              <a:t>kassapparat</a:t>
            </a:r>
            <a:r>
              <a:rPr lang="sv-SE" dirty="0"/>
              <a:t>, våg, gummiband, osv)</a:t>
            </a:r>
          </a:p>
        </p:txBody>
      </p:sp>
      <p:sp>
        <p:nvSpPr>
          <p:cNvPr id="4" name="Platshållare för bildnummer 3"/>
          <p:cNvSpPr>
            <a:spLocks noGrp="1"/>
          </p:cNvSpPr>
          <p:nvPr>
            <p:ph type="sldNum" sz="quarter" idx="5"/>
          </p:nvPr>
        </p:nvSpPr>
        <p:spPr/>
        <p:txBody>
          <a:bodyPr/>
          <a:lstStyle/>
          <a:p>
            <a:fld id="{487C0F2A-8D62-4841-BB0E-FAD1AD9B3F24}" type="slidenum">
              <a:rPr lang="sv-SE" smtClean="0"/>
              <a:t>80</a:t>
            </a:fld>
            <a:endParaRPr lang="sv-SE"/>
          </a:p>
        </p:txBody>
      </p:sp>
    </p:spTree>
    <p:extLst>
      <p:ext uri="{BB962C8B-B14F-4D97-AF65-F5344CB8AC3E}">
        <p14:creationId xmlns:p14="http://schemas.microsoft.com/office/powerpoint/2010/main" val="10991188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800" b="1" i="0" u="none" strike="noStrike" dirty="0">
                <a:solidFill>
                  <a:srgbClr val="4F81BD"/>
                </a:solidFill>
                <a:effectLst/>
                <a:latin typeface="Verdana" panose="020B0604030504040204" pitchFamily="34" charset="0"/>
              </a:rPr>
              <a:t>Att se möjligheterna i situationerna som spårar ur är svårt, men det blir lättare med övning</a:t>
            </a:r>
            <a:r>
              <a:rPr lang="sv-SE" sz="1800" b="0" i="0" dirty="0">
                <a:solidFill>
                  <a:srgbClr val="000000"/>
                </a:solidFill>
                <a:effectLst/>
                <a:latin typeface="Verdana" panose="020B0604030504040204" pitchFamily="34" charset="0"/>
              </a:rPr>
              <a:t>​</a:t>
            </a:r>
            <a:endParaRPr lang="sv-SE" sz="2800" b="0" i="0" dirty="0">
              <a:solidFill>
                <a:srgbClr val="000000"/>
              </a:solidFill>
              <a:effectLst/>
              <a:latin typeface="Segoe UI" panose="020B0502040204020203" pitchFamily="34" charset="0"/>
            </a:endParaRPr>
          </a:p>
          <a:p>
            <a:pPr algn="l" rtl="0" fontAlgn="base"/>
            <a:r>
              <a:rPr lang="sv-SE" sz="1800" b="1" i="0" u="none" strike="noStrike" dirty="0">
                <a:solidFill>
                  <a:srgbClr val="4F81BD"/>
                </a:solidFill>
                <a:effectLst/>
                <a:latin typeface="Verdana" panose="020B0604030504040204" pitchFamily="34" charset="0"/>
              </a:rPr>
              <a:t> </a:t>
            </a:r>
            <a:r>
              <a:rPr lang="sv-SE" sz="1800" b="0" i="0" dirty="0">
                <a:solidFill>
                  <a:srgbClr val="000000"/>
                </a:solidFill>
                <a:effectLst/>
                <a:latin typeface="Verdana" panose="020B0604030504040204" pitchFamily="34" charset="0"/>
              </a:rPr>
              <a:t>​</a:t>
            </a:r>
            <a:endParaRPr lang="sv-SE" sz="2800" b="0" i="0" dirty="0">
              <a:solidFill>
                <a:srgbClr val="000000"/>
              </a:solidFill>
              <a:effectLst/>
              <a:latin typeface="Segoe UI" panose="020B0502040204020203" pitchFamily="34" charset="0"/>
            </a:endParaRPr>
          </a:p>
          <a:p>
            <a:pPr algn="l" rtl="0" fontAlgn="base"/>
            <a:r>
              <a:rPr lang="sv-SE" sz="1800" b="0" i="0" u="none" strike="noStrike" dirty="0">
                <a:solidFill>
                  <a:srgbClr val="000000"/>
                </a:solidFill>
                <a:effectLst/>
                <a:latin typeface="Cambria" panose="02040503050406030204" pitchFamily="18" charset="0"/>
              </a:rPr>
              <a:t> </a:t>
            </a:r>
            <a:r>
              <a:rPr lang="sv-SE" sz="1800" b="0" i="0" u="none" strike="noStrike" dirty="0">
                <a:solidFill>
                  <a:srgbClr val="000000"/>
                </a:solidFill>
                <a:effectLst/>
                <a:latin typeface="Verdana" panose="020B0604030504040204" pitchFamily="34" charset="0"/>
              </a:rPr>
              <a:t>Om vi accepterar att förändring sker långsamt, och är beredda på bakslag, kan vi vara förberedda.</a:t>
            </a:r>
            <a:r>
              <a:rPr lang="sv-SE" sz="1800" b="0" i="0" dirty="0">
                <a:solidFill>
                  <a:srgbClr val="808080"/>
                </a:solidFill>
                <a:effectLst/>
                <a:latin typeface="Verdana" panose="020B0604030504040204" pitchFamily="34" charset="0"/>
              </a:rPr>
              <a:t>​</a:t>
            </a:r>
            <a:endParaRPr lang="sv-SE" sz="2800" b="0" i="0" dirty="0">
              <a:solidFill>
                <a:srgbClr val="000000"/>
              </a:solidFill>
              <a:effectLst/>
              <a:latin typeface="Arial" panose="020B0604020202020204" pitchFamily="34" charset="0"/>
            </a:endParaRPr>
          </a:p>
          <a:p>
            <a:pPr algn="l" rtl="0" fontAlgn="base"/>
            <a:r>
              <a:rPr lang="sv-SE" sz="1800" b="0" i="0" u="none" strike="noStrike" dirty="0">
                <a:solidFill>
                  <a:srgbClr val="000000"/>
                </a:solidFill>
                <a:effectLst/>
                <a:latin typeface="Verdana" panose="020B0604030504040204" pitchFamily="34" charset="0"/>
              </a:rPr>
              <a:t> </a:t>
            </a:r>
            <a:r>
              <a:rPr lang="sv-SE" sz="1800" b="0" i="0" dirty="0">
                <a:solidFill>
                  <a:srgbClr val="808080"/>
                </a:solidFill>
                <a:effectLst/>
                <a:latin typeface="Verdana" panose="020B0604030504040204" pitchFamily="34" charset="0"/>
              </a:rPr>
              <a:t>​</a:t>
            </a:r>
            <a:endParaRPr lang="sv-SE" sz="2800" b="0" i="0" dirty="0">
              <a:solidFill>
                <a:srgbClr val="000000"/>
              </a:solidFill>
              <a:effectLst/>
              <a:latin typeface="Segoe UI" panose="020B0502040204020203" pitchFamily="34" charset="0"/>
            </a:endParaRPr>
          </a:p>
          <a:p>
            <a:pPr algn="l" rtl="0" fontAlgn="base"/>
            <a:r>
              <a:rPr lang="sv-SE" sz="1800" b="1" i="0" u="none" strike="noStrike" dirty="0">
                <a:solidFill>
                  <a:srgbClr val="4F81BD"/>
                </a:solidFill>
                <a:effectLst/>
                <a:latin typeface="Verdana" panose="020B0604030504040204" pitchFamily="34" charset="0"/>
              </a:rPr>
              <a:t>Det hjälper våra barn att förstå att..</a:t>
            </a:r>
            <a:r>
              <a:rPr lang="sv-SE" sz="1800" b="0" i="0" dirty="0">
                <a:solidFill>
                  <a:srgbClr val="000000"/>
                </a:solidFill>
                <a:effectLst/>
                <a:latin typeface="Verdana" panose="020B0604030504040204" pitchFamily="34" charset="0"/>
              </a:rPr>
              <a:t>​</a:t>
            </a:r>
            <a:endParaRPr lang="sv-SE" sz="2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CA" sz="1800" b="0" i="0" u="none" strike="noStrike" dirty="0" err="1">
                <a:solidFill>
                  <a:srgbClr val="000000"/>
                </a:solidFill>
                <a:effectLst/>
                <a:latin typeface="Verdana" panose="020B0604030504040204" pitchFamily="34" charset="0"/>
              </a:rPr>
              <a:t>vår</a:t>
            </a:r>
            <a:r>
              <a:rPr lang="en-CA" sz="1800" b="0" i="0" u="none" strike="noStrike" dirty="0">
                <a:solidFill>
                  <a:srgbClr val="000000"/>
                </a:solidFill>
                <a:effectLst/>
                <a:latin typeface="Verdana" panose="020B0604030504040204" pitchFamily="34" charset="0"/>
              </a:rPr>
              <a:t> relation </a:t>
            </a:r>
            <a:r>
              <a:rPr lang="en-CA" sz="1800" b="0" i="0" u="none" strike="noStrike" dirty="0" err="1">
                <a:solidFill>
                  <a:srgbClr val="000000"/>
                </a:solidFill>
                <a:effectLst/>
                <a:latin typeface="Verdana" panose="020B0604030504040204" pitchFamily="34" charset="0"/>
              </a:rPr>
              <a:t>kommer</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att</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bestå</a:t>
            </a:r>
            <a:r>
              <a:rPr lang="en-CA" sz="1800" b="0" i="0" u="none" strike="noStrike" dirty="0">
                <a:solidFill>
                  <a:srgbClr val="000000"/>
                </a:solidFill>
                <a:effectLst/>
                <a:latin typeface="Verdana" panose="020B0604030504040204" pitchFamily="34" charset="0"/>
              </a:rPr>
              <a:t>.</a:t>
            </a:r>
            <a:r>
              <a:rPr lang="sv-SE" sz="1800" b="0" i="0" dirty="0">
                <a:solidFill>
                  <a:srgbClr val="808080"/>
                </a:solidFill>
                <a:effectLst/>
                <a:latin typeface="Verdana" panose="020B0604030504040204" pitchFamily="34" charset="0"/>
              </a:rPr>
              <a:t>​</a:t>
            </a:r>
            <a:endParaRPr lang="sv-SE"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vi kan lita på vår relation och ta ett steg framåt, det går att reparera och försonas.</a:t>
            </a:r>
            <a:endParaRPr lang="sv-SE"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CA" sz="1800" b="0" i="0" u="none" strike="noStrike" dirty="0">
              <a:solidFill>
                <a:srgbClr val="000000"/>
              </a:solidFill>
              <a:effectLst/>
              <a:latin typeface="Verdana" panose="020B0604030504040204" pitchFamily="34" charset="0"/>
            </a:endParaRPr>
          </a:p>
          <a:p>
            <a:pPr algn="l" rtl="0" fontAlgn="base">
              <a:buFont typeface="Arial" panose="020B0604020202020204" pitchFamily="34" charset="0"/>
              <a:buChar char="•"/>
            </a:pPr>
            <a:r>
              <a:rPr lang="en-CA" sz="1800" b="0" i="0" u="none" strike="noStrike" dirty="0" err="1">
                <a:solidFill>
                  <a:srgbClr val="000000"/>
                </a:solidFill>
                <a:effectLst/>
                <a:latin typeface="Verdana" panose="020B0604030504040204" pitchFamily="34" charset="0"/>
              </a:rPr>
              <a:t>Stanna</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kvar</a:t>
            </a:r>
            <a:r>
              <a:rPr lang="en-CA" sz="1800" b="0" i="0" u="none" strike="noStrike" dirty="0">
                <a:solidFill>
                  <a:srgbClr val="000000"/>
                </a:solidFill>
                <a:effectLst/>
                <a:latin typeface="Verdana" panose="020B0604030504040204" pitchFamily="34" charset="0"/>
              </a:rPr>
              <a:t> i </a:t>
            </a:r>
            <a:r>
              <a:rPr lang="en-CA" sz="1800" b="0" i="0" u="none" strike="noStrike" dirty="0" err="1">
                <a:solidFill>
                  <a:srgbClr val="000000"/>
                </a:solidFill>
                <a:effectLst/>
                <a:latin typeface="Verdana" panose="020B0604030504040204" pitchFamily="34" charset="0"/>
              </a:rPr>
              <a:t>relationen</a:t>
            </a:r>
            <a:r>
              <a:rPr lang="en-CA" sz="1800" b="0" i="0" u="none" strike="noStrike" dirty="0">
                <a:solidFill>
                  <a:srgbClr val="000000"/>
                </a:solidFill>
                <a:effectLst/>
                <a:latin typeface="Verdana" panose="020B0604030504040204" pitchFamily="34" charset="0"/>
              </a:rPr>
              <a:t>.</a:t>
            </a:r>
            <a:r>
              <a:rPr lang="en-US" sz="1800" b="0" i="0" dirty="0">
                <a:solidFill>
                  <a:srgbClr val="808080"/>
                </a:solidFill>
                <a:effectLst/>
                <a:latin typeface="Verdana" panose="020B0604030504040204" pitchFamily="34" charset="0"/>
              </a:rPr>
              <a:t>​</a:t>
            </a:r>
            <a:endParaRPr lang="en-US" b="0" i="0" dirty="0">
              <a:solidFill>
                <a:srgbClr val="000000"/>
              </a:solidFill>
              <a:effectLst/>
              <a:latin typeface="Arial" panose="020B0604020202020204" pitchFamily="34" charset="0"/>
            </a:endParaRPr>
          </a:p>
          <a:p>
            <a:pPr algn="l" rtl="0" fontAlgn="base"/>
            <a:r>
              <a:rPr lang="sv-SE" sz="1800" b="0" i="0" dirty="0">
                <a:solidFill>
                  <a:srgbClr val="808080"/>
                </a:solidFill>
                <a:effectLst/>
                <a:latin typeface="Cambria" panose="02040503050406030204" pitchFamily="18" charset="0"/>
              </a:rPr>
              <a:t>​</a:t>
            </a:r>
            <a:endParaRPr lang="sv-SE"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CA" sz="1800" b="0" i="0" u="none" strike="noStrike" dirty="0" err="1">
                <a:solidFill>
                  <a:srgbClr val="000000"/>
                </a:solidFill>
                <a:effectLst/>
                <a:latin typeface="Verdana" panose="020B0604030504040204" pitchFamily="34" charset="0"/>
              </a:rPr>
              <a:t>Förbli</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stödjande</a:t>
            </a:r>
            <a:r>
              <a:rPr lang="en-CA" sz="1800" b="0" i="0" u="none" strike="noStrike" dirty="0">
                <a:solidFill>
                  <a:srgbClr val="000000"/>
                </a:solidFill>
                <a:effectLst/>
                <a:latin typeface="Verdana" panose="020B0604030504040204" pitchFamily="34" charset="0"/>
              </a:rPr>
              <a:t>.</a:t>
            </a:r>
            <a:r>
              <a:rPr lang="en-US" sz="1800" b="0" i="0" dirty="0">
                <a:solidFill>
                  <a:srgbClr val="808080"/>
                </a:solidFill>
                <a:effectLst/>
                <a:latin typeface="Verdana" panose="020B0604030504040204" pitchFamily="34" charset="0"/>
              </a:rPr>
              <a:t>​</a:t>
            </a:r>
            <a:endParaRPr lang="en-US" b="0" i="0" dirty="0">
              <a:solidFill>
                <a:srgbClr val="000000"/>
              </a:solidFill>
              <a:effectLst/>
              <a:latin typeface="Arial" panose="020B0604020202020204" pitchFamily="34" charset="0"/>
            </a:endParaRPr>
          </a:p>
          <a:p>
            <a:pPr algn="l" rtl="0" fontAlgn="base"/>
            <a:r>
              <a:rPr lang="sv-SE" sz="1800" b="0" i="0" dirty="0">
                <a:solidFill>
                  <a:srgbClr val="808080"/>
                </a:solidFill>
                <a:effectLst/>
                <a:latin typeface="Cambria" panose="02040503050406030204" pitchFamily="18" charset="0"/>
              </a:rPr>
              <a:t>​</a:t>
            </a:r>
            <a:endParaRPr lang="sv-SE"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CA" sz="1800" b="0" i="0" u="none" strike="noStrike" dirty="0" err="1">
                <a:solidFill>
                  <a:srgbClr val="000000"/>
                </a:solidFill>
                <a:effectLst/>
                <a:latin typeface="Verdana" panose="020B0604030504040204" pitchFamily="34" charset="0"/>
              </a:rPr>
              <a:t>Handla</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empatiskt</a:t>
            </a:r>
            <a:endParaRPr lang="sv-SE" b="0" i="0" dirty="0">
              <a:solidFill>
                <a:srgbClr val="000000"/>
              </a:solidFill>
              <a:effectLst/>
              <a:latin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82</a:t>
            </a:fld>
            <a:endParaRPr lang="sv-SE"/>
          </a:p>
        </p:txBody>
      </p:sp>
    </p:spTree>
    <p:extLst>
      <p:ext uri="{BB962C8B-B14F-4D97-AF65-F5344CB8AC3E}">
        <p14:creationId xmlns:p14="http://schemas.microsoft.com/office/powerpoint/2010/main" val="35790437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1E13D-962B-EFF8-61CC-A6A54B1DAF5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BB96D1F-7081-666B-97D8-9E9F3F4B54D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4D530F2-0EAC-CB33-7934-B1139DDB4FAC}"/>
              </a:ext>
            </a:extLst>
          </p:cNvPr>
          <p:cNvSpPr>
            <a:spLocks noGrp="1"/>
          </p:cNvSpPr>
          <p:nvPr>
            <p:ph type="body" idx="1"/>
          </p:nvPr>
        </p:nvSpPr>
        <p:spPr/>
        <p:txBody>
          <a:bodyPr/>
          <a:lstStyle/>
          <a:p>
            <a:r>
              <a:rPr lang="sv-SE" dirty="0"/>
              <a:t>Fotbollsskorna – Eskalerande konflikt</a:t>
            </a:r>
          </a:p>
          <a:p>
            <a:r>
              <a:rPr lang="sv-SE" dirty="0"/>
              <a:t>Muntlig fråga efter rollspelet – vilka principer kunde ni se/eller saknade i det här rollspelet</a:t>
            </a:r>
          </a:p>
          <a:p>
            <a:endParaRPr lang="sv-SE" dirty="0"/>
          </a:p>
          <a:p>
            <a:r>
              <a:rPr lang="sv-SE" b="1" dirty="0" err="1"/>
              <a:t>Refflektionsövning</a:t>
            </a:r>
            <a:r>
              <a:rPr lang="sv-SE" b="1" dirty="0"/>
              <a:t> inför Reparationsarbete/Rollspel</a:t>
            </a:r>
          </a:p>
          <a:p>
            <a:r>
              <a:rPr lang="sv-SE" b="0" dirty="0"/>
              <a:t>Vilka principer behöver </a:t>
            </a:r>
            <a:r>
              <a:rPr lang="sv-SE" b="0" dirty="0" err="1"/>
              <a:t>föräldrern</a:t>
            </a:r>
            <a:r>
              <a:rPr lang="sv-SE" b="0" dirty="0"/>
              <a:t> tänka på när hon/han söker upp barnet efter ngn timme?</a:t>
            </a:r>
          </a:p>
        </p:txBody>
      </p:sp>
      <p:sp>
        <p:nvSpPr>
          <p:cNvPr id="4" name="Platshållare för bildnummer 3">
            <a:extLst>
              <a:ext uri="{FF2B5EF4-FFF2-40B4-BE49-F238E27FC236}">
                <a16:creationId xmlns:a16="http://schemas.microsoft.com/office/drawing/2014/main" id="{7795B15C-81FB-B737-ACD6-CF248DE66F8F}"/>
              </a:ext>
            </a:extLst>
          </p:cNvPr>
          <p:cNvSpPr>
            <a:spLocks noGrp="1"/>
          </p:cNvSpPr>
          <p:nvPr>
            <p:ph type="sldNum" sz="quarter" idx="5"/>
          </p:nvPr>
        </p:nvSpPr>
        <p:spPr/>
        <p:txBody>
          <a:bodyPr/>
          <a:lstStyle/>
          <a:p>
            <a:fld id="{2A7DEC32-C548-DD4B-9DE6-2FF920D5B493}" type="slidenum">
              <a:rPr lang="sv-SE" smtClean="0"/>
              <a:pPr/>
              <a:t>83</a:t>
            </a:fld>
            <a:endParaRPr lang="sv-SE"/>
          </a:p>
        </p:txBody>
      </p:sp>
    </p:spTree>
    <p:extLst>
      <p:ext uri="{BB962C8B-B14F-4D97-AF65-F5344CB8AC3E}">
        <p14:creationId xmlns:p14="http://schemas.microsoft.com/office/powerpoint/2010/main" val="23163407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2826C-9EC3-9B97-635C-7EA5B6989C5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B8B41E9-39F5-6393-7325-0D2066E9964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3BC6EAF-D40C-9AA1-A77F-011DC37AD103}"/>
              </a:ext>
            </a:extLst>
          </p:cNvPr>
          <p:cNvSpPr>
            <a:spLocks noGrp="1"/>
          </p:cNvSpPr>
          <p:nvPr>
            <p:ph type="body" idx="1"/>
          </p:nvPr>
        </p:nvSpPr>
        <p:spPr/>
        <p:txBody>
          <a:bodyPr/>
          <a:lstStyle/>
          <a:p>
            <a:pPr algn="l" rtl="0" fontAlgn="base">
              <a:buFont typeface="Arial" panose="020B0604020202020204" pitchFamily="34" charset="0"/>
              <a:buChar char="•"/>
            </a:pPr>
            <a:r>
              <a:rPr lang="sv-SE" dirty="0"/>
              <a:t>Fotbollsskorna – En timme efter konflikten. </a:t>
            </a:r>
            <a:r>
              <a:rPr lang="sv-SE" sz="1800" b="0" i="0" u="none" strike="noStrike" dirty="0">
                <a:solidFill>
                  <a:srgbClr val="000000"/>
                </a:solidFill>
                <a:effectLst/>
                <a:latin typeface="Verdana" panose="020B0604030504040204" pitchFamily="34" charset="0"/>
              </a:rPr>
              <a:t>Bjud in en förälder att delta i rollspel 3. </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r>
              <a:rPr lang="sv-SE" sz="1800" b="0" i="0" u="none" strike="noStrike" dirty="0">
                <a:solidFill>
                  <a:srgbClr val="000000"/>
                </a:solidFill>
                <a:effectLst/>
                <a:latin typeface="Verdana" panose="020B0604030504040204" pitchFamily="34" charset="0"/>
              </a:rPr>
              <a:t> </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r>
              <a:rPr lang="sv-SE" sz="1800" b="0" i="0" u="none" strike="noStrike" dirty="0">
                <a:solidFill>
                  <a:srgbClr val="000000"/>
                </a:solidFill>
                <a:effectLst/>
                <a:latin typeface="Verdana" panose="020B0604030504040204" pitchFamily="34" charset="0"/>
              </a:rPr>
              <a:t>Ni kan välja på två alternativ att genomföra rollspelet på:</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mj-lt"/>
              <a:buAutoNum type="arabicPeriod"/>
            </a:pPr>
            <a:r>
              <a:rPr lang="sv-SE" sz="1800" b="0" i="0" u="none" strike="noStrike" dirty="0">
                <a:solidFill>
                  <a:srgbClr val="000000"/>
                </a:solidFill>
                <a:effectLst/>
                <a:latin typeface="Verdana" panose="020B0604030504040204" pitchFamily="34" charset="0"/>
              </a:rPr>
              <a:t>Som i det förra rollspelet genom att låta manuset uppstå spontant och använda de förslag ni fått.</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r>
              <a:rPr lang="sv-SE" sz="1800" b="0" i="0" u="none" strike="noStrike" dirty="0">
                <a:solidFill>
                  <a:srgbClr val="000000"/>
                </a:solidFill>
                <a:effectLst/>
                <a:latin typeface="Verdana" panose="020B0604030504040204" pitchFamily="34" charset="0"/>
              </a:rPr>
              <a:t> </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r>
              <a:rPr lang="sv-SE" sz="1800" b="0" i="0" u="none" strike="noStrike" dirty="0">
                <a:solidFill>
                  <a:srgbClr val="000000"/>
                </a:solidFill>
                <a:effectLst/>
                <a:latin typeface="Verdana" panose="020B0604030504040204" pitchFamily="34" charset="0"/>
              </a:rPr>
              <a:t>2. Ni kan använda er av det manus som finns i   </a:t>
            </a:r>
            <a:r>
              <a:rPr lang="en-US" sz="1800" b="0" i="0" dirty="0">
                <a:solidFill>
                  <a:srgbClr val="000000"/>
                </a:solidFill>
                <a:effectLst/>
                <a:latin typeface="Verdana" panose="020B0604030504040204" pitchFamily="34" charset="0"/>
              </a:rPr>
              <a:t>​</a:t>
            </a:r>
            <a:endParaRPr lang="en-US" b="0" i="0" dirty="0">
              <a:solidFill>
                <a:srgbClr val="000000"/>
              </a:solidFill>
              <a:effectLst/>
              <a:latin typeface="Arial" panose="020B0604020202020204" pitchFamily="34" charset="0"/>
            </a:endParaRPr>
          </a:p>
          <a:p>
            <a:pPr algn="l" rtl="0" fontAlgn="base"/>
            <a:r>
              <a:rPr lang="sv-SE" sz="1800" b="0" i="0" u="none" strike="noStrike" dirty="0">
                <a:solidFill>
                  <a:srgbClr val="000000"/>
                </a:solidFill>
                <a:effectLst/>
                <a:latin typeface="Verdana" panose="020B0604030504040204" pitchFamily="34" charset="0"/>
              </a:rPr>
              <a:t>    manualen.</a:t>
            </a:r>
            <a:endParaRPr lang="sv-SE" b="0" i="0" dirty="0">
              <a:solidFill>
                <a:srgbClr val="000000"/>
              </a:solidFill>
              <a:effectLst/>
              <a:latin typeface="Arial" panose="020B0604020202020204" pitchFamily="34" charset="0"/>
            </a:endParaRPr>
          </a:p>
          <a:p>
            <a:endParaRPr lang="sv-SE" dirty="0"/>
          </a:p>
          <a:p>
            <a:endParaRPr lang="sv-SE" dirty="0"/>
          </a:p>
          <a:p>
            <a:r>
              <a:rPr lang="sv-SE" b="1" dirty="0"/>
              <a:t>Muntliga reflektionsfrågor efter rollspelet:</a:t>
            </a: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Hur kändes det att vara barn i det här rollspelet?</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r>
              <a:rPr lang="sv-SE" sz="1800" b="0" i="0" u="none" strike="noStrike" dirty="0">
                <a:solidFill>
                  <a:srgbClr val="000000"/>
                </a:solidFill>
                <a:effectLst/>
                <a:latin typeface="Verdana" panose="020B0604030504040204" pitchFamily="34" charset="0"/>
              </a:rPr>
              <a:t> </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Vad gjorde det här med relationen mellan familjehemsföräldern och barnet? </a:t>
            </a:r>
            <a:r>
              <a:rPr lang="en-US" sz="1800" b="0" i="0" dirty="0">
                <a:solidFill>
                  <a:srgbClr val="000000"/>
                </a:solidFill>
                <a:effectLst/>
                <a:latin typeface="Verdana" panose="020B0604030504040204" pitchFamily="34" charset="0"/>
              </a:rPr>
              <a:t>​</a:t>
            </a:r>
            <a:endParaRPr lang="en-US" b="0" i="0" dirty="0">
              <a:solidFill>
                <a:srgbClr val="000000"/>
              </a:solidFill>
              <a:effectLst/>
              <a:latin typeface="Arial" panose="020B0604020202020204" pitchFamily="34" charset="0"/>
            </a:endParaRPr>
          </a:p>
          <a:p>
            <a:pPr algn="l" rtl="0" fontAlgn="base"/>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Lämnades dörren öppen?</a:t>
            </a:r>
            <a:r>
              <a:rPr lang="en-US" sz="1800" b="0" i="0" dirty="0">
                <a:solidFill>
                  <a:srgbClr val="000000"/>
                </a:solidFill>
                <a:effectLst/>
                <a:latin typeface="Verdana" panose="020B0604030504040204" pitchFamily="34" charset="0"/>
              </a:rPr>
              <a:t>​</a:t>
            </a:r>
          </a:p>
          <a:p>
            <a:pPr algn="l" rtl="0" fontAlgn="base">
              <a:buFont typeface="Arial" panose="020B0604020202020204" pitchFamily="34" charset="0"/>
              <a:buChar char="•"/>
            </a:pPr>
            <a:endParaRPr lang="en-US" b="0" i="0" dirty="0">
              <a:solidFill>
                <a:srgbClr val="000000"/>
              </a:solidFill>
              <a:effectLst/>
              <a:latin typeface="Arial" panose="020B0604020202020204" pitchFamily="34" charset="0"/>
            </a:endParaRPr>
          </a:p>
          <a:p>
            <a:pPr algn="l" rtl="0" fontAlgn="base"/>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Några andra som har tankar om rollspelet?</a:t>
            </a:r>
            <a:endParaRPr lang="en-US" b="0" i="0" dirty="0">
              <a:solidFill>
                <a:srgbClr val="000000"/>
              </a:solidFill>
              <a:effectLst/>
              <a:latin typeface="Arial" panose="020B0604020202020204" pitchFamily="34" charset="0"/>
            </a:endParaRPr>
          </a:p>
          <a:p>
            <a:endParaRPr lang="sv-SE" dirty="0"/>
          </a:p>
        </p:txBody>
      </p:sp>
      <p:sp>
        <p:nvSpPr>
          <p:cNvPr id="4" name="Platshållare för bildnummer 3">
            <a:extLst>
              <a:ext uri="{FF2B5EF4-FFF2-40B4-BE49-F238E27FC236}">
                <a16:creationId xmlns:a16="http://schemas.microsoft.com/office/drawing/2014/main" id="{4C14CE03-4EC5-DB39-1330-484BA656EF54}"/>
              </a:ext>
            </a:extLst>
          </p:cNvPr>
          <p:cNvSpPr>
            <a:spLocks noGrp="1"/>
          </p:cNvSpPr>
          <p:nvPr>
            <p:ph type="sldNum" sz="quarter" idx="5"/>
          </p:nvPr>
        </p:nvSpPr>
        <p:spPr/>
        <p:txBody>
          <a:bodyPr/>
          <a:lstStyle/>
          <a:p>
            <a:fld id="{2A7DEC32-C548-DD4B-9DE6-2FF920D5B493}" type="slidenum">
              <a:rPr lang="sv-SE" smtClean="0"/>
              <a:pPr/>
              <a:t>84</a:t>
            </a:fld>
            <a:endParaRPr lang="sv-SE"/>
          </a:p>
        </p:txBody>
      </p:sp>
    </p:spTree>
    <p:extLst>
      <p:ext uri="{BB962C8B-B14F-4D97-AF65-F5344CB8AC3E}">
        <p14:creationId xmlns:p14="http://schemas.microsoft.com/office/powerpoint/2010/main" val="4036341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första två är</a:t>
            </a:r>
            <a:r>
              <a:rPr lang="sv-SE" baseline="0" dirty="0"/>
              <a:t> grunden</a:t>
            </a:r>
          </a:p>
          <a:p>
            <a:endParaRPr lang="sv-SE" baseline="0" dirty="0"/>
          </a:p>
          <a:p>
            <a:r>
              <a:rPr lang="sv-SE" baseline="0" dirty="0"/>
              <a:t>Nästa fyra handlar om kommunikation</a:t>
            </a:r>
          </a:p>
          <a:p>
            <a:endParaRPr lang="sv-SE" baseline="0" dirty="0"/>
          </a:p>
          <a:p>
            <a:r>
              <a:rPr lang="sv-SE" baseline="0" dirty="0"/>
              <a:t>Sista tre är förändring och utveckling</a:t>
            </a:r>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20F7A7B0-2F3A-4740-B581-6E25F273D96F}" type="slidenum">
              <a:rPr lang="sv-SE" smtClean="0"/>
              <a:t>7</a:t>
            </a:fld>
            <a:endParaRPr lang="sv-SE"/>
          </a:p>
        </p:txBody>
      </p:sp>
    </p:spTree>
    <p:extLst>
      <p:ext uri="{BB962C8B-B14F-4D97-AF65-F5344CB8AC3E}">
        <p14:creationId xmlns:p14="http://schemas.microsoft.com/office/powerpoint/2010/main" val="3419955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8925" y="806450"/>
            <a:ext cx="7188200" cy="4043363"/>
          </a:xfrm>
        </p:spPr>
      </p:sp>
      <p:sp>
        <p:nvSpPr>
          <p:cNvPr id="3" name="Platshållare för anteckningar 2"/>
          <p:cNvSpPr>
            <a:spLocks noGrp="1"/>
          </p:cNvSpPr>
          <p:nvPr>
            <p:ph type="body" idx="1"/>
          </p:nvPr>
        </p:nvSpPr>
        <p:spPr/>
        <p:txBody>
          <a:bodyPr/>
          <a:lstStyle/>
          <a:p>
            <a:r>
              <a:rPr lang="sv-SE" sz="1200" kern="1200" dirty="0">
                <a:effectLst/>
                <a:latin typeface="+mn-lt"/>
                <a:ea typeface="+mn-ea"/>
                <a:cs typeface="+mn-cs"/>
              </a:rPr>
              <a:t>Allt beteende är en form av kommunikation. När vårt barn har beteenden som provocerar, stressar, gör oss arga då är det viktigt att ”Ta-Ett-Steg-Tillbaka.</a:t>
            </a:r>
          </a:p>
          <a:p>
            <a:r>
              <a:rPr lang="sv-SE" sz="1200" kern="1200" dirty="0">
                <a:effectLst/>
                <a:latin typeface="+mn-lt"/>
                <a:ea typeface="+mn-ea"/>
                <a:cs typeface="+mn-cs"/>
              </a:rPr>
              <a:t>När vi ”tar ett steg tillbaka” så sätter vi våra egna tankar och känslor på </a:t>
            </a:r>
            <a:r>
              <a:rPr lang="sv-SE" sz="1200" kern="1200" dirty="0" err="1">
                <a:effectLst/>
                <a:latin typeface="+mn-lt"/>
                <a:ea typeface="+mn-ea"/>
                <a:cs typeface="+mn-cs"/>
              </a:rPr>
              <a:t>ett”standby</a:t>
            </a:r>
            <a:r>
              <a:rPr lang="sv-SE" sz="1200" kern="1200" dirty="0">
                <a:effectLst/>
                <a:latin typeface="+mn-lt"/>
                <a:ea typeface="+mn-ea"/>
                <a:cs typeface="+mn-cs"/>
              </a:rPr>
              <a:t> läge” och det ger oss möjlighet att reflektera över vad barnet kan tänkas känna och tänka i den här situationen. Och vilka behov barnet uttrycker med det här beteendet. </a:t>
            </a:r>
            <a:endParaRPr lang="sv-SE" dirty="0"/>
          </a:p>
          <a:p>
            <a:endParaRPr lang="sv-SE" dirty="0"/>
          </a:p>
        </p:txBody>
      </p:sp>
      <p:sp>
        <p:nvSpPr>
          <p:cNvPr id="4" name="Platshållare för bildnummer 3"/>
          <p:cNvSpPr>
            <a:spLocks noGrp="1"/>
          </p:cNvSpPr>
          <p:nvPr>
            <p:ph type="sldNum" sz="quarter" idx="10"/>
          </p:nvPr>
        </p:nvSpPr>
        <p:spPr/>
        <p:txBody>
          <a:bodyPr/>
          <a:lstStyle/>
          <a:p>
            <a:fld id="{A28D7D6F-0058-4E89-8068-094BDD964578}" type="slidenum">
              <a:rPr lang="sv-SE" smtClean="0"/>
              <a:t>8</a:t>
            </a:fld>
            <a:endParaRPr lang="sv-SE"/>
          </a:p>
        </p:txBody>
      </p:sp>
    </p:spTree>
    <p:extLst>
      <p:ext uri="{BB962C8B-B14F-4D97-AF65-F5344CB8AC3E}">
        <p14:creationId xmlns:p14="http://schemas.microsoft.com/office/powerpoint/2010/main" val="422186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7D3EA-64B7-2403-6E9D-2A11478C4D8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1DEC5CD-78E2-94C7-D2CD-C52FBE37948C}"/>
              </a:ext>
            </a:extLst>
          </p:cNvPr>
          <p:cNvSpPr>
            <a:spLocks noGrp="1" noRot="1" noChangeAspect="1"/>
          </p:cNvSpPr>
          <p:nvPr>
            <p:ph type="sldImg"/>
          </p:nvPr>
        </p:nvSpPr>
        <p:spPr>
          <a:xfrm>
            <a:off x="-288925" y="806450"/>
            <a:ext cx="7188200" cy="4043363"/>
          </a:xfrm>
        </p:spPr>
      </p:sp>
      <p:sp>
        <p:nvSpPr>
          <p:cNvPr id="3" name="Platshållare för anteckningar 2">
            <a:extLst>
              <a:ext uri="{FF2B5EF4-FFF2-40B4-BE49-F238E27FC236}">
                <a16:creationId xmlns:a16="http://schemas.microsoft.com/office/drawing/2014/main" id="{1399FDE2-D761-C79E-2BF2-86AE4B17F7C5}"/>
              </a:ext>
            </a:extLst>
          </p:cNvPr>
          <p:cNvSpPr>
            <a:spLocks noGrp="1"/>
          </p:cNvSpPr>
          <p:nvPr>
            <p:ph type="body" idx="1"/>
          </p:nvPr>
        </p:nvSpPr>
        <p:spPr/>
        <p:txBody>
          <a:bodyPr/>
          <a:lstStyle/>
          <a:p>
            <a:r>
              <a:rPr lang="sv-SE" dirty="0"/>
              <a:t>De tre snabba rollspelen</a:t>
            </a:r>
          </a:p>
          <a:p>
            <a:pPr algn="l" rtl="0" fontAlgn="base"/>
            <a:r>
              <a:rPr lang="sv-SE" sz="1800" b="1" i="0" u="none" strike="noStrike" dirty="0">
                <a:solidFill>
                  <a:srgbClr val="C04F15"/>
                </a:solidFill>
                <a:effectLst/>
                <a:latin typeface="Verdana" panose="020B0604030504040204" pitchFamily="34" charset="0"/>
              </a:rPr>
              <a:t>Muntliga reflektionsfrågor</a:t>
            </a:r>
            <a:r>
              <a:rPr lang="en-US" sz="1800" b="0" i="0" dirty="0">
                <a:solidFill>
                  <a:srgbClr val="000000"/>
                </a:solidFill>
                <a:effectLst/>
                <a:latin typeface="Verdana" panose="020B0604030504040204" pitchFamily="34" charset="0"/>
              </a:rPr>
              <a:t>​ </a:t>
            </a:r>
            <a:r>
              <a:rPr lang="en-US" sz="1800" b="1" i="0" dirty="0" err="1">
                <a:solidFill>
                  <a:srgbClr val="000000"/>
                </a:solidFill>
                <a:effectLst/>
                <a:latin typeface="Verdana" panose="020B0604030504040204" pitchFamily="34" charset="0"/>
              </a:rPr>
              <a:t>efter</a:t>
            </a:r>
            <a:r>
              <a:rPr lang="en-US" sz="1800" b="1" i="0" dirty="0">
                <a:solidFill>
                  <a:srgbClr val="000000"/>
                </a:solidFill>
                <a:effectLst/>
                <a:latin typeface="Verdana" panose="020B0604030504040204" pitchFamily="34" charset="0"/>
              </a:rPr>
              <a:t> </a:t>
            </a:r>
            <a:r>
              <a:rPr lang="en-US" sz="1800" b="1" i="0" dirty="0" err="1">
                <a:solidFill>
                  <a:srgbClr val="000000"/>
                </a:solidFill>
                <a:effectLst/>
                <a:latin typeface="Verdana" panose="020B0604030504040204" pitchFamily="34" charset="0"/>
              </a:rPr>
              <a:t>rollspelen</a:t>
            </a:r>
            <a:endParaRPr lang="en-US" b="1"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r>
              <a:rPr lang="sv-SE" sz="1800" b="1" i="0" u="none" strike="noStrike" dirty="0">
                <a:solidFill>
                  <a:srgbClr val="000000"/>
                </a:solidFill>
                <a:effectLst/>
                <a:latin typeface="Verdana" panose="020B0604030504040204" pitchFamily="34" charset="0"/>
              </a:rPr>
              <a:t>Om vi jämför de tre rollspelen…</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r>
              <a:rPr lang="sv-SE" sz="1800" b="0" i="0" u="none" strike="noStrike" dirty="0">
                <a:solidFill>
                  <a:srgbClr val="000000"/>
                </a:solidFill>
                <a:effectLst/>
                <a:latin typeface="Verdana" panose="020B0604030504040204" pitchFamily="34" charset="0"/>
              </a:rPr>
              <a:t> </a:t>
            </a:r>
            <a:r>
              <a:rPr lang="en-US" sz="1800" b="0" i="0" dirty="0">
                <a:solidFill>
                  <a:srgbClr val="808080"/>
                </a:solidFill>
                <a:effectLst/>
                <a:latin typeface="Verdana" panose="020B0604030504040204" pitchFamily="34" charset="0"/>
              </a:rPr>
              <a:t>​</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På vilket sätt skiljer sig de olika rollspelen? (verbalt och ickeverbalt)</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r>
              <a:rPr lang="sv-SE" sz="1800" b="0" i="0" u="none" strike="noStrike" dirty="0">
                <a:solidFill>
                  <a:srgbClr val="000000"/>
                </a:solidFill>
                <a:effectLst/>
                <a:latin typeface="Calibri" panose="020F0502020204030204" pitchFamily="34" charset="0"/>
              </a:rPr>
              <a:t> </a:t>
            </a:r>
            <a:r>
              <a:rPr lang="sv-SE" sz="1800" b="0" i="0" dirty="0">
                <a:solidFill>
                  <a:srgbClr val="808080"/>
                </a:solidFill>
                <a:effectLst/>
                <a:latin typeface="Calibri" panose="020F0502020204030204" pitchFamily="34" charset="0"/>
              </a:rPr>
              <a:t>​</a:t>
            </a:r>
            <a:endParaRPr lang="sv-SE" b="0" i="0" dirty="0">
              <a:solidFill>
                <a:srgbClr val="000000"/>
              </a:solidFill>
              <a:effectLst/>
              <a:latin typeface="Segoe UI" panose="020B0502040204020203" pitchFamily="34" charset="0"/>
            </a:endParaRPr>
          </a:p>
          <a:p>
            <a:pPr algn="l" rtl="0" fontAlgn="base"/>
            <a:r>
              <a:rPr lang="sv-SE" sz="1800" b="0" i="0" u="none" strike="noStrike" dirty="0">
                <a:solidFill>
                  <a:srgbClr val="000000"/>
                </a:solidFill>
                <a:effectLst/>
                <a:latin typeface="Verdana" panose="020B0604030504040204" pitchFamily="34" charset="0"/>
              </a:rPr>
              <a:t>- Skulle de alla, lämna dörren öppen i relationen och välkomna ytterligare diskussioner?</a:t>
            </a:r>
            <a:endParaRPr lang="sv-SE" b="0" i="0" dirty="0">
              <a:solidFill>
                <a:srgbClr val="000000"/>
              </a:solidFill>
              <a:effectLst/>
              <a:latin typeface="Segoe UI" panose="020B0502040204020203" pitchFamily="34" charset="0"/>
            </a:endParaRPr>
          </a:p>
          <a:p>
            <a:endParaRPr lang="sv-SE" dirty="0"/>
          </a:p>
        </p:txBody>
      </p:sp>
      <p:sp>
        <p:nvSpPr>
          <p:cNvPr id="4" name="Platshållare för bildnummer 3">
            <a:extLst>
              <a:ext uri="{FF2B5EF4-FFF2-40B4-BE49-F238E27FC236}">
                <a16:creationId xmlns:a16="http://schemas.microsoft.com/office/drawing/2014/main" id="{3FC2C7EA-5B84-6D33-B877-1AA922F68E91}"/>
              </a:ext>
            </a:extLst>
          </p:cNvPr>
          <p:cNvSpPr>
            <a:spLocks noGrp="1"/>
          </p:cNvSpPr>
          <p:nvPr>
            <p:ph type="sldNum" sz="quarter" idx="5"/>
          </p:nvPr>
        </p:nvSpPr>
        <p:spPr/>
        <p:txBody>
          <a:bodyPr/>
          <a:lstStyle/>
          <a:p>
            <a:fld id="{2A7DEC32-C548-DD4B-9DE6-2FF920D5B493}" type="slidenum">
              <a:rPr lang="sv-SE" smtClean="0"/>
              <a:pPr/>
              <a:t>10</a:t>
            </a:fld>
            <a:endParaRPr lang="sv-SE"/>
          </a:p>
        </p:txBody>
      </p:sp>
    </p:spTree>
    <p:extLst>
      <p:ext uri="{BB962C8B-B14F-4D97-AF65-F5344CB8AC3E}">
        <p14:creationId xmlns:p14="http://schemas.microsoft.com/office/powerpoint/2010/main" val="1711893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 barn och ungdomar är kroppsspråket och tonläget ibland det mest avgörande när dom försöker förstå/tolka vad vi försöker kommunicera i ord.</a:t>
            </a:r>
          </a:p>
          <a:p>
            <a:endParaRPr lang="sv-SE" dirty="0"/>
          </a:p>
        </p:txBody>
      </p:sp>
      <p:sp>
        <p:nvSpPr>
          <p:cNvPr id="4" name="Platshållare för bildnummer 3"/>
          <p:cNvSpPr>
            <a:spLocks noGrp="1"/>
          </p:cNvSpPr>
          <p:nvPr>
            <p:ph type="sldNum" sz="quarter" idx="5"/>
          </p:nvPr>
        </p:nvSpPr>
        <p:spPr/>
        <p:txBody>
          <a:bodyPr/>
          <a:lstStyle/>
          <a:p>
            <a:fld id="{2A7DEC32-C548-DD4B-9DE6-2FF920D5B493}" type="slidenum">
              <a:rPr lang="sv-SE" smtClean="0"/>
              <a:pPr/>
              <a:t>11</a:t>
            </a:fld>
            <a:endParaRPr lang="sv-SE"/>
          </a:p>
        </p:txBody>
      </p:sp>
    </p:spTree>
    <p:extLst>
      <p:ext uri="{BB962C8B-B14F-4D97-AF65-F5344CB8AC3E}">
        <p14:creationId xmlns:p14="http://schemas.microsoft.com/office/powerpoint/2010/main" val="3197370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8925" y="806450"/>
            <a:ext cx="7188200" cy="4043363"/>
          </a:xfrm>
        </p:spPr>
      </p:sp>
      <p:sp>
        <p:nvSpPr>
          <p:cNvPr id="3" name="Platshållare för anteckningar 2"/>
          <p:cNvSpPr>
            <a:spLocks noGrp="1"/>
          </p:cNvSpPr>
          <p:nvPr>
            <p:ph type="body" idx="1"/>
          </p:nvPr>
        </p:nvSpPr>
        <p:spPr/>
        <p:txBody>
          <a:bodyPr/>
          <a:lstStyle/>
          <a:p>
            <a:r>
              <a:rPr lang="sv-SE" b="1" dirty="0"/>
              <a:t>Småbarn har scheman vi måste ta hänsyn till:</a:t>
            </a:r>
            <a:r>
              <a:rPr lang="sv-SE" dirty="0"/>
              <a:t> sovtider, mattider osv ex vid resor måste vi ta hänsyn till de små barnens ”schema”</a:t>
            </a:r>
          </a:p>
          <a:p>
            <a:endParaRPr lang="sv-SE" dirty="0"/>
          </a:p>
          <a:p>
            <a:r>
              <a:rPr lang="sv-SE" dirty="0"/>
              <a:t>I alla relationer så har vi en känsla för när man kan ta upp och diskutera ngt som känns viktigt och betydelsefullt – </a:t>
            </a:r>
            <a:r>
              <a:rPr lang="sv-SE" b="1" dirty="0"/>
              <a:t>timingen har stor betydelse</a:t>
            </a:r>
            <a:r>
              <a:rPr lang="sv-SE" dirty="0"/>
              <a:t>. Att kunna ta ett steg tillbaka och fundera på vad beteendet så för. </a:t>
            </a:r>
            <a:endParaRPr lang="sv-SE" dirty="0">
              <a:cs typeface="Calibri"/>
            </a:endParaRPr>
          </a:p>
          <a:p>
            <a:endParaRPr lang="sv-SE" dirty="0"/>
          </a:p>
          <a:p>
            <a:r>
              <a:rPr lang="sv-SE" b="1" dirty="0"/>
              <a:t>Låt oss tänka efter när vi tycker att det är lättare eller svårare att prata med sin tonåring</a:t>
            </a:r>
            <a:r>
              <a:rPr lang="sv-SE" dirty="0"/>
              <a:t>. Vi kan känna att vi vill lösa en situation omedelbart men tonåringen är inte alltid mottagliga och kan vara svåra att kommunicera med- pratar ofta om toleransfönster och att är att barnet befinner sig på den plats för att vara mottaglig till vad som sägs. Annars kan de </a:t>
            </a:r>
            <a:endParaRPr lang="sv-SE" dirty="0">
              <a:cs typeface="Calibri"/>
            </a:endParaRPr>
          </a:p>
          <a:p>
            <a:r>
              <a:rPr lang="sv-SE" dirty="0"/>
              <a:t> Verka ointresserade eller irriterade. Var lyhörd för Tecken på att barnet är redo att lyssna och prata</a:t>
            </a:r>
            <a:endParaRPr lang="en-US" dirty="0"/>
          </a:p>
          <a:p>
            <a:r>
              <a:rPr lang="sv-SE" dirty="0"/>
              <a:t>Tecken på att barnet lyssnat eller pratat färdigt</a:t>
            </a:r>
            <a:endParaRPr lang="en-US" dirty="0"/>
          </a:p>
          <a:p>
            <a:endParaRPr lang="sv-SE" dirty="0"/>
          </a:p>
          <a:p>
            <a:r>
              <a:rPr lang="sv-SE" b="1" dirty="0">
                <a:solidFill>
                  <a:schemeClr val="accent1">
                    <a:lumMod val="50000"/>
                  </a:schemeClr>
                </a:solidFill>
              </a:rPr>
              <a:t>Att lyssna mer än att prata kan hjälpa</a:t>
            </a:r>
            <a:endParaRPr lang="sv-SE" b="1" dirty="0">
              <a:solidFill>
                <a:schemeClr val="accent1">
                  <a:lumMod val="50000"/>
                </a:schemeClr>
              </a:solidFill>
              <a:cs typeface="Calibri"/>
            </a:endParaRPr>
          </a:p>
          <a:p>
            <a:r>
              <a:rPr lang="sv-SE" b="1" dirty="0">
                <a:solidFill>
                  <a:schemeClr val="accent1">
                    <a:lumMod val="50000"/>
                  </a:schemeClr>
                </a:solidFill>
              </a:rPr>
              <a:t>Timing har alltid varit en viktig faktor i uppfostran oavsett barnets ålder</a:t>
            </a:r>
            <a:endParaRPr lang="sv-SE" b="1" dirty="0">
              <a:solidFill>
                <a:schemeClr val="accent1">
                  <a:lumMod val="50000"/>
                </a:schemeClr>
              </a:solidFill>
              <a:cs typeface="Calibri"/>
            </a:endParaRPr>
          </a:p>
          <a:p>
            <a:r>
              <a:rPr lang="sv-SE" dirty="0"/>
              <a:t>       	</a:t>
            </a:r>
            <a:endParaRPr lang="sv-SE" dirty="0">
              <a:cs typeface="Calibri"/>
            </a:endParaRPr>
          </a:p>
          <a:p>
            <a:endParaRPr lang="sv-SE" dirty="0"/>
          </a:p>
        </p:txBody>
      </p:sp>
      <p:sp>
        <p:nvSpPr>
          <p:cNvPr id="4" name="Platshållare för bildnummer 3"/>
          <p:cNvSpPr>
            <a:spLocks noGrp="1"/>
          </p:cNvSpPr>
          <p:nvPr>
            <p:ph type="sldNum" sz="quarter" idx="5"/>
          </p:nvPr>
        </p:nvSpPr>
        <p:spPr/>
        <p:txBody>
          <a:bodyPr/>
          <a:lstStyle/>
          <a:p>
            <a:fld id="{2A7DEC32-C548-DD4B-9DE6-2FF920D5B493}" type="slidenum">
              <a:rPr lang="sv-SE" smtClean="0"/>
              <a:pPr/>
              <a:t>12</a:t>
            </a:fld>
            <a:endParaRPr lang="sv-SE"/>
          </a:p>
        </p:txBody>
      </p:sp>
    </p:spTree>
    <p:extLst>
      <p:ext uri="{BB962C8B-B14F-4D97-AF65-F5344CB8AC3E}">
        <p14:creationId xmlns:p14="http://schemas.microsoft.com/office/powerpoint/2010/main" val="1150860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Startbild vi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54D939C-F7B2-4578-84BD-23F6651971A4}"/>
              </a:ext>
            </a:extLst>
          </p:cNvPr>
          <p:cNvSpPr/>
          <p:nvPr userDrawn="1"/>
        </p:nvSpPr>
        <p:spPr>
          <a:xfrm>
            <a:off x="0" y="0"/>
            <a:ext cx="12192000" cy="6858000"/>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28D77FEC-7069-49B8-B3E6-878FEB79893D}"/>
              </a:ext>
            </a:extLst>
          </p:cNvPr>
          <p:cNvSpPr/>
          <p:nvPr userDrawn="1"/>
        </p:nvSpPr>
        <p:spPr>
          <a:xfrm>
            <a:off x="3114502" y="4364606"/>
            <a:ext cx="6096000" cy="369332"/>
          </a:xfrm>
          <a:prstGeom prst="rect">
            <a:avLst/>
          </a:prstGeom>
        </p:spPr>
        <p:txBody>
          <a:bodyPr>
            <a:spAutoFit/>
          </a:bodyPr>
          <a:lstStyle/>
          <a:p>
            <a:pPr algn="ctr"/>
            <a:r>
              <a:rPr lang="sv-SE" sz="1800">
                <a:solidFill>
                  <a:schemeClr val="tx1"/>
                </a:solidFill>
                <a:latin typeface="Georgia" panose="02040502050405020303" pitchFamily="18" charset="0"/>
                <a:ea typeface="Verdana" panose="020B0604030504040204" pitchFamily="34" charset="0"/>
              </a:rPr>
              <a:t>Alla har rätt till ett bra liv. Ja, </a:t>
            </a:r>
            <a:r>
              <a:rPr lang="sv-SE" sz="1800" i="1">
                <a:solidFill>
                  <a:schemeClr val="tx1"/>
                </a:solidFill>
                <a:latin typeface="Georgia" panose="02040502050405020303" pitchFamily="18" charset="0"/>
                <a:ea typeface="Verdana" panose="020B0604030504040204" pitchFamily="34" charset="0"/>
              </a:rPr>
              <a:t>alla. </a:t>
            </a:r>
            <a:endParaRPr lang="en-GB" sz="1800" i="1">
              <a:solidFill>
                <a:schemeClr val="tx1"/>
              </a:solidFill>
              <a:latin typeface="Georgia" panose="02040502050405020303" pitchFamily="18" charset="0"/>
              <a:ea typeface="Verdana" panose="020B0604030504040204" pitchFamily="34" charset="0"/>
            </a:endParaRPr>
          </a:p>
        </p:txBody>
      </p:sp>
      <p:pic>
        <p:nvPicPr>
          <p:cNvPr id="6" name="Bildobjekt 5">
            <a:extLst>
              <a:ext uri="{FF2B5EF4-FFF2-40B4-BE49-F238E27FC236}">
                <a16:creationId xmlns:a16="http://schemas.microsoft.com/office/drawing/2014/main" id="{54D87838-409B-44BE-AC16-6C7437F1F2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10392" y="1833417"/>
            <a:ext cx="2704219" cy="2320336"/>
          </a:xfrm>
          <a:prstGeom prst="rect">
            <a:avLst/>
          </a:prstGeom>
        </p:spPr>
      </p:pic>
      <p:sp>
        <p:nvSpPr>
          <p:cNvPr id="8" name="Platshållare för datum 2">
            <a:extLst>
              <a:ext uri="{FF2B5EF4-FFF2-40B4-BE49-F238E27FC236}">
                <a16:creationId xmlns:a16="http://schemas.microsoft.com/office/drawing/2014/main" id="{4A2A2D1E-CF5F-47E7-9D73-6D151D1921AF}"/>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9" name="Platshållare för sidfot 3">
            <a:extLst>
              <a:ext uri="{FF2B5EF4-FFF2-40B4-BE49-F238E27FC236}">
                <a16:creationId xmlns:a16="http://schemas.microsoft.com/office/drawing/2014/main" id="{1749F1FA-D954-4D8D-835D-3D46619EA210}"/>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10" name="Platshållare för bildnummer 4">
            <a:extLst>
              <a:ext uri="{FF2B5EF4-FFF2-40B4-BE49-F238E27FC236}">
                <a16:creationId xmlns:a16="http://schemas.microsoft.com/office/drawing/2014/main" id="{062DEEA3-0792-4438-A8D5-283EDCEA4CF3}"/>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13969529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rosa">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9E1B90-89EA-4E48-9D1C-BE9EC60AFD24}"/>
              </a:ext>
            </a:extLst>
          </p:cNvPr>
          <p:cNvSpPr>
            <a:spLocks noGrp="1"/>
          </p:cNvSpPr>
          <p:nvPr>
            <p:ph type="title"/>
          </p:nvPr>
        </p:nvSpPr>
        <p:spPr>
          <a:xfrm>
            <a:off x="838200" y="748814"/>
            <a:ext cx="10515600" cy="1035836"/>
          </a:xfrm>
          <a:prstGeom prst="rect">
            <a:avLst/>
          </a:prstGeo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97DEAB1-891E-411C-9037-1EB9B1C030BE}"/>
              </a:ext>
            </a:extLst>
          </p:cNvPr>
          <p:cNvSpPr>
            <a:spLocks noGrp="1"/>
          </p:cNvSpPr>
          <p:nvPr>
            <p:ph idx="1"/>
          </p:nvPr>
        </p:nvSpPr>
        <p:spPr>
          <a:xfrm>
            <a:off x="838200" y="1929468"/>
            <a:ext cx="10515600" cy="42196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56FEFE0-A23E-436C-964C-01A65D56CB35}"/>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C1DAE288-DC7E-4917-8856-8579FD20AC52}"/>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01C1F45A-4497-4E70-9029-BF8A03CF21C4}"/>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307904638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bar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9E1B90-89EA-4E48-9D1C-BE9EC60AFD24}"/>
              </a:ext>
            </a:extLst>
          </p:cNvPr>
          <p:cNvSpPr>
            <a:spLocks noGrp="1"/>
          </p:cNvSpPr>
          <p:nvPr>
            <p:ph type="title"/>
          </p:nvPr>
        </p:nvSpPr>
        <p:spPr>
          <a:xfrm>
            <a:off x="838200" y="700686"/>
            <a:ext cx="10515600" cy="1035836"/>
          </a:xfrm>
          <a:prstGeom prst="rect">
            <a:avLst/>
          </a:prstGeom>
        </p:spPr>
        <p:txBody>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E56FEFE0-A23E-436C-964C-01A65D56CB35}"/>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C1DAE288-DC7E-4917-8856-8579FD20AC52}"/>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01C1F45A-4497-4E70-9029-BF8A03CF21C4}"/>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2546616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0950D-7C7B-4B33-93AA-A84760ECEEBB}"/>
              </a:ext>
            </a:extLst>
          </p:cNvPr>
          <p:cNvSpPr>
            <a:spLocks noGrp="1"/>
          </p:cNvSpPr>
          <p:nvPr>
            <p:ph type="title"/>
          </p:nvPr>
        </p:nvSpPr>
        <p:spPr>
          <a:xfrm>
            <a:off x="838200" y="807883"/>
            <a:ext cx="10515600" cy="874451"/>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1A6B22-4529-4EA4-8A4F-C3C6DB21DAB0}"/>
              </a:ext>
            </a:extLst>
          </p:cNvPr>
          <p:cNvSpPr>
            <a:spLocks noGrp="1"/>
          </p:cNvSpPr>
          <p:nvPr>
            <p:ph sz="half" idx="1"/>
          </p:nvPr>
        </p:nvSpPr>
        <p:spPr>
          <a:xfrm>
            <a:off x="838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2EF6A4C-B90A-4D7D-B917-02B302B24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6" name="Platshållare för sidfot 5">
            <a:extLst>
              <a:ext uri="{FF2B5EF4-FFF2-40B4-BE49-F238E27FC236}">
                <a16:creationId xmlns:a16="http://schemas.microsoft.com/office/drawing/2014/main" id="{EB03E38A-D869-4D63-B8FE-DDA1173DE1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A12EE81-CF6C-430F-A1F0-0B5918FDB0D8}"/>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pic>
        <p:nvPicPr>
          <p:cNvPr id="10" name="Bild 9">
            <a:extLst>
              <a:ext uri="{FF2B5EF4-FFF2-40B4-BE49-F238E27FC236}">
                <a16:creationId xmlns:a16="http://schemas.microsoft.com/office/drawing/2014/main" id="{38F4B43B-38AB-4CC5-A32C-556540A58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9" name="Platshållare för bild 8">
            <a:extLst>
              <a:ext uri="{FF2B5EF4-FFF2-40B4-BE49-F238E27FC236}">
                <a16:creationId xmlns:a16="http://schemas.microsoft.com/office/drawing/2014/main" id="{F78FB095-B011-45C3-91C0-BFB9EF054EF6}"/>
              </a:ext>
            </a:extLst>
          </p:cNvPr>
          <p:cNvSpPr>
            <a:spLocks noGrp="1"/>
          </p:cNvSpPr>
          <p:nvPr>
            <p:ph type="pic" sz="quarter" idx="13"/>
          </p:nvPr>
        </p:nvSpPr>
        <p:spPr>
          <a:xfrm>
            <a:off x="6184900" y="1825625"/>
            <a:ext cx="5181600" cy="4351338"/>
          </a:xfrm>
        </p:spPr>
        <p:txBody>
          <a:bodyPr/>
          <a:lstStyle/>
          <a:p>
            <a:endParaRPr lang="sv-SE"/>
          </a:p>
        </p:txBody>
      </p:sp>
    </p:spTree>
    <p:extLst>
      <p:ext uri="{BB962C8B-B14F-4D97-AF65-F5344CB8AC3E}">
        <p14:creationId xmlns:p14="http://schemas.microsoft.com/office/powerpoint/2010/main" val="3022459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rosa bakgrun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0950D-7C7B-4B33-93AA-A84760ECEEBB}"/>
              </a:ext>
            </a:extLst>
          </p:cNvPr>
          <p:cNvSpPr>
            <a:spLocks noGrp="1"/>
          </p:cNvSpPr>
          <p:nvPr>
            <p:ph type="title"/>
          </p:nvPr>
        </p:nvSpPr>
        <p:spPr>
          <a:xfrm>
            <a:off x="838200" y="807883"/>
            <a:ext cx="10515600" cy="874451"/>
          </a:xfrm>
          <a:prstGeom prst="rect">
            <a:avLst/>
          </a:prstGeo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1A6B22-4529-4EA4-8A4F-C3C6DB21DAB0}"/>
              </a:ext>
            </a:extLst>
          </p:cNvPr>
          <p:cNvSpPr>
            <a:spLocks noGrp="1"/>
          </p:cNvSpPr>
          <p:nvPr>
            <p:ph sz="half" idx="1"/>
          </p:nvPr>
        </p:nvSpPr>
        <p:spPr>
          <a:xfrm>
            <a:off x="838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63ECB6D-5B18-440B-921A-C48DCE47E499}"/>
              </a:ext>
            </a:extLst>
          </p:cNvPr>
          <p:cNvSpPr>
            <a:spLocks noGrp="1"/>
          </p:cNvSpPr>
          <p:nvPr>
            <p:ph sz="half" idx="2"/>
          </p:nvPr>
        </p:nvSpPr>
        <p:spPr>
          <a:xfrm>
            <a:off x="6172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2EF6A4C-B90A-4D7D-B917-02B302B24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6" name="Platshållare för sidfot 5">
            <a:extLst>
              <a:ext uri="{FF2B5EF4-FFF2-40B4-BE49-F238E27FC236}">
                <a16:creationId xmlns:a16="http://schemas.microsoft.com/office/drawing/2014/main" id="{EB03E38A-D869-4D63-B8FE-DDA1173DE1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A12EE81-CF6C-430F-A1F0-0B5918FDB0D8}"/>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2798395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vå delar beige bakgrund">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0950D-7C7B-4B33-93AA-A84760ECEEBB}"/>
              </a:ext>
            </a:extLst>
          </p:cNvPr>
          <p:cNvSpPr>
            <a:spLocks noGrp="1"/>
          </p:cNvSpPr>
          <p:nvPr>
            <p:ph type="title"/>
          </p:nvPr>
        </p:nvSpPr>
        <p:spPr>
          <a:xfrm>
            <a:off x="838200" y="807883"/>
            <a:ext cx="10515600" cy="874451"/>
          </a:xfrm>
          <a:prstGeom prst="rect">
            <a:avLst/>
          </a:prstGeo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1A6B22-4529-4EA4-8A4F-C3C6DB21DAB0}"/>
              </a:ext>
            </a:extLst>
          </p:cNvPr>
          <p:cNvSpPr>
            <a:spLocks noGrp="1"/>
          </p:cNvSpPr>
          <p:nvPr>
            <p:ph sz="half" idx="1"/>
          </p:nvPr>
        </p:nvSpPr>
        <p:spPr>
          <a:xfrm>
            <a:off x="838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63ECB6D-5B18-440B-921A-C48DCE47E499}"/>
              </a:ext>
            </a:extLst>
          </p:cNvPr>
          <p:cNvSpPr>
            <a:spLocks noGrp="1"/>
          </p:cNvSpPr>
          <p:nvPr>
            <p:ph sz="half" idx="2"/>
          </p:nvPr>
        </p:nvSpPr>
        <p:spPr>
          <a:xfrm>
            <a:off x="6172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2EF6A4C-B90A-4D7D-B917-02B302B24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6" name="Platshållare för sidfot 5">
            <a:extLst>
              <a:ext uri="{FF2B5EF4-FFF2-40B4-BE49-F238E27FC236}">
                <a16:creationId xmlns:a16="http://schemas.microsoft.com/office/drawing/2014/main" id="{EB03E38A-D869-4D63-B8FE-DDA1173DE1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A12EE81-CF6C-430F-A1F0-0B5918FDB0D8}"/>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2697224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 hållare blå">
    <p:bg>
      <p:bgPr>
        <a:solidFill>
          <a:schemeClr val="accent4"/>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933FD5E-6EAA-4C9D-B1AE-4B955918DC4F}"/>
              </a:ext>
            </a:extLst>
          </p:cNvPr>
          <p:cNvSpPr/>
          <p:nvPr userDrawn="1"/>
        </p:nvSpPr>
        <p:spPr>
          <a:xfrm>
            <a:off x="0" y="1"/>
            <a:ext cx="12192000" cy="68580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37238" y="823546"/>
            <a:ext cx="5353052" cy="1046163"/>
          </a:xfrm>
        </p:spPr>
        <p:txBody>
          <a:bodyPr>
            <a:normAutofit/>
          </a:bodyPr>
          <a:lstStyle>
            <a:lvl1pPr>
              <a:defRPr sz="3200">
                <a:solidFill>
                  <a:schemeClr val="tx1"/>
                </a:solidFill>
              </a:defRPr>
            </a:lvl1pPr>
          </a:lstStyle>
          <a:p>
            <a:r>
              <a:rPr lang="sv-SE"/>
              <a:t>Klicka här för att ändra mall för rubrikformat</a:t>
            </a:r>
            <a:endParaRPr lang="en-GB"/>
          </a:p>
        </p:txBody>
      </p:sp>
      <p:pic>
        <p:nvPicPr>
          <p:cNvPr id="11" name="Bild 10">
            <a:extLst>
              <a:ext uri="{FF2B5EF4-FFF2-40B4-BE49-F238E27FC236}">
                <a16:creationId xmlns:a16="http://schemas.microsoft.com/office/drawing/2014/main" id="{7D8D3F68-D097-400E-8A1C-8127540D5D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12" name="Platshållare för innehåll 2">
            <a:extLst>
              <a:ext uri="{FF2B5EF4-FFF2-40B4-BE49-F238E27FC236}">
                <a16:creationId xmlns:a16="http://schemas.microsoft.com/office/drawing/2014/main" id="{7C51D203-99A6-4368-99F2-145A23591FCC}"/>
              </a:ext>
            </a:extLst>
          </p:cNvPr>
          <p:cNvSpPr>
            <a:spLocks noGrp="1"/>
          </p:cNvSpPr>
          <p:nvPr>
            <p:ph sz="half" idx="14"/>
          </p:nvPr>
        </p:nvSpPr>
        <p:spPr>
          <a:xfrm>
            <a:off x="6437239" y="2005012"/>
            <a:ext cx="5353051"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Rektangel 12">
            <a:extLst>
              <a:ext uri="{FF2B5EF4-FFF2-40B4-BE49-F238E27FC236}">
                <a16:creationId xmlns:a16="http://schemas.microsoft.com/office/drawing/2014/main" id="{ED18F2ED-1F77-4BBC-A8B8-F1D89EE9FABD}"/>
              </a:ext>
            </a:extLst>
          </p:cNvPr>
          <p:cNvSpPr/>
          <p:nvPr userDrawn="1"/>
        </p:nvSpPr>
        <p:spPr>
          <a:xfrm>
            <a:off x="0" y="1"/>
            <a:ext cx="6096000" cy="6858000"/>
          </a:xfrm>
          <a:prstGeom prst="rect">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4" name="Platshållare för innehåll 2">
            <a:extLst>
              <a:ext uri="{FF2B5EF4-FFF2-40B4-BE49-F238E27FC236}">
                <a16:creationId xmlns:a16="http://schemas.microsoft.com/office/drawing/2014/main" id="{F505D171-7D0D-4BE8-90A8-A2CCEB92F3E8}"/>
              </a:ext>
            </a:extLst>
          </p:cNvPr>
          <p:cNvSpPr>
            <a:spLocks noGrp="1"/>
          </p:cNvSpPr>
          <p:nvPr>
            <p:ph sz="half" idx="1"/>
          </p:nvPr>
        </p:nvSpPr>
        <p:spPr>
          <a:xfrm>
            <a:off x="438148" y="2006567"/>
            <a:ext cx="5353051"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12">
            <a:extLst>
              <a:ext uri="{FF2B5EF4-FFF2-40B4-BE49-F238E27FC236}">
                <a16:creationId xmlns:a16="http://schemas.microsoft.com/office/drawing/2014/main" id="{6C41C2AF-48C5-44A5-A565-526525051419}"/>
              </a:ext>
            </a:extLst>
          </p:cNvPr>
          <p:cNvSpPr>
            <a:spLocks noGrp="1"/>
          </p:cNvSpPr>
          <p:nvPr>
            <p:ph type="body" sz="quarter" idx="13" hasCustomPrompt="1"/>
          </p:nvPr>
        </p:nvSpPr>
        <p:spPr>
          <a:xfrm>
            <a:off x="438148" y="823546"/>
            <a:ext cx="5353050" cy="1046163"/>
          </a:xfrm>
        </p:spPr>
        <p:txBody>
          <a:bodyPr anchor="ctr" anchorCtr="0">
            <a:normAutofit/>
          </a:bodyPr>
          <a:lstStyle>
            <a:lvl1pPr marL="0" indent="0">
              <a:buNone/>
              <a:defRPr sz="3200">
                <a:latin typeface="+mj-lt"/>
              </a:defRPr>
            </a:lvl1pPr>
          </a:lstStyle>
          <a:p>
            <a:pPr lvl="0"/>
            <a:r>
              <a:rPr lang="sv-SE"/>
              <a:t>Klicka för att lägga till rubrik</a:t>
            </a:r>
          </a:p>
        </p:txBody>
      </p:sp>
    </p:spTree>
    <p:extLst>
      <p:ext uri="{BB962C8B-B14F-4D97-AF65-F5344CB8AC3E}">
        <p14:creationId xmlns:p14="http://schemas.microsoft.com/office/powerpoint/2010/main" val="36895654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vå delar med mellan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0950D-7C7B-4B33-93AA-A84760ECEEBB}"/>
              </a:ext>
            </a:extLst>
          </p:cNvPr>
          <p:cNvSpPr>
            <a:spLocks noGrp="1"/>
          </p:cNvSpPr>
          <p:nvPr>
            <p:ph type="title"/>
          </p:nvPr>
        </p:nvSpPr>
        <p:spPr>
          <a:xfrm>
            <a:off x="838200" y="768743"/>
            <a:ext cx="10515600" cy="933039"/>
          </a:xfrm>
          <a:prstGeom prst="rect">
            <a:avLst/>
          </a:prstGeo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1A6B22-4529-4EA4-8A4F-C3C6DB21DAB0}"/>
              </a:ext>
            </a:extLst>
          </p:cNvPr>
          <p:cNvSpPr>
            <a:spLocks noGrp="1"/>
          </p:cNvSpPr>
          <p:nvPr>
            <p:ph sz="half" idx="1"/>
          </p:nvPr>
        </p:nvSpPr>
        <p:spPr>
          <a:xfrm>
            <a:off x="838200" y="1825625"/>
            <a:ext cx="5181600" cy="538013"/>
          </a:xfrm>
          <a:prstGeom prst="rect">
            <a:avLst/>
          </a:prstGeom>
        </p:spPr>
        <p:txBody>
          <a:bodyPr anchor="ctr"/>
          <a:lstStyle>
            <a:lvl1pPr marL="0" indent="0">
              <a:buFontTx/>
              <a:buNone/>
              <a:defRPr b="1">
                <a:solidFill>
                  <a:schemeClr val="tx1"/>
                </a:solidFill>
              </a:defRPr>
            </a:lvl1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63ECB6D-5B18-440B-921A-C48DCE47E499}"/>
              </a:ext>
            </a:extLst>
          </p:cNvPr>
          <p:cNvSpPr>
            <a:spLocks noGrp="1"/>
          </p:cNvSpPr>
          <p:nvPr>
            <p:ph sz="half" idx="2"/>
          </p:nvPr>
        </p:nvSpPr>
        <p:spPr>
          <a:xfrm>
            <a:off x="6172200" y="1825625"/>
            <a:ext cx="5181600" cy="538013"/>
          </a:xfrm>
          <a:prstGeom prst="rect">
            <a:avLst/>
          </a:prstGeom>
        </p:spPr>
        <p:txBody>
          <a:bodyPr anchor="ctr"/>
          <a:lstStyle>
            <a:lvl1pPr marL="0" indent="0">
              <a:buFontTx/>
              <a:buNone/>
              <a:defRPr b="1">
                <a:solidFill>
                  <a:schemeClr val="tx1"/>
                </a:solid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2EF6A4C-B90A-4D7D-B917-02B302B24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6" name="Platshållare för sidfot 5">
            <a:extLst>
              <a:ext uri="{FF2B5EF4-FFF2-40B4-BE49-F238E27FC236}">
                <a16:creationId xmlns:a16="http://schemas.microsoft.com/office/drawing/2014/main" id="{EB03E38A-D869-4D63-B8FE-DDA1173DE1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A12EE81-CF6C-430F-A1F0-0B5918FDB0D8}"/>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pic>
        <p:nvPicPr>
          <p:cNvPr id="10" name="Bild 9">
            <a:extLst>
              <a:ext uri="{FF2B5EF4-FFF2-40B4-BE49-F238E27FC236}">
                <a16:creationId xmlns:a16="http://schemas.microsoft.com/office/drawing/2014/main" id="{38F4B43B-38AB-4CC5-A32C-556540A58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12" name="Platshållare för innehåll 11">
            <a:extLst>
              <a:ext uri="{FF2B5EF4-FFF2-40B4-BE49-F238E27FC236}">
                <a16:creationId xmlns:a16="http://schemas.microsoft.com/office/drawing/2014/main" id="{790BA78C-A166-4C13-9D5B-44A72EF04A59}"/>
              </a:ext>
            </a:extLst>
          </p:cNvPr>
          <p:cNvSpPr>
            <a:spLocks noGrp="1"/>
          </p:cNvSpPr>
          <p:nvPr>
            <p:ph sz="quarter" idx="13"/>
          </p:nvPr>
        </p:nvSpPr>
        <p:spPr>
          <a:xfrm>
            <a:off x="838200" y="2484437"/>
            <a:ext cx="5181600" cy="38719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13" name="Platshållare för innehåll 11">
            <a:extLst>
              <a:ext uri="{FF2B5EF4-FFF2-40B4-BE49-F238E27FC236}">
                <a16:creationId xmlns:a16="http://schemas.microsoft.com/office/drawing/2014/main" id="{0835978C-F584-4394-BB67-414A73C158DF}"/>
              </a:ext>
            </a:extLst>
          </p:cNvPr>
          <p:cNvSpPr>
            <a:spLocks noGrp="1"/>
          </p:cNvSpPr>
          <p:nvPr>
            <p:ph sz="quarter" idx="14"/>
          </p:nvPr>
        </p:nvSpPr>
        <p:spPr>
          <a:xfrm>
            <a:off x="6172200" y="2484436"/>
            <a:ext cx="5181600" cy="3871913"/>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Tree>
    <p:extLst>
      <p:ext uri="{BB962C8B-B14F-4D97-AF65-F5344CB8AC3E}">
        <p14:creationId xmlns:p14="http://schemas.microsoft.com/office/powerpoint/2010/main" val="3353423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 hållare 1">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7" name="Platshållare för bild 8">
            <a:extLst>
              <a:ext uri="{FF2B5EF4-FFF2-40B4-BE49-F238E27FC236}">
                <a16:creationId xmlns:a16="http://schemas.microsoft.com/office/drawing/2014/main" id="{8E758657-E27A-4658-BA0D-D9C1ADC571BE}"/>
              </a:ext>
            </a:extLst>
          </p:cNvPr>
          <p:cNvSpPr>
            <a:spLocks noGrp="1"/>
          </p:cNvSpPr>
          <p:nvPr>
            <p:ph type="pic" sz="quarter" idx="13"/>
          </p:nvPr>
        </p:nvSpPr>
        <p:spPr>
          <a:xfrm>
            <a:off x="1" y="0"/>
            <a:ext cx="6095999" cy="6858000"/>
          </a:xfrm>
          <a:solidFill>
            <a:schemeClr val="bg1">
              <a:lumMod val="95000"/>
            </a:schemeClr>
          </a:solidFill>
        </p:spPr>
        <p:txBody>
          <a:bodyPr/>
          <a:lstStyle/>
          <a:p>
            <a:r>
              <a:rPr lang="sv-SE"/>
              <a:t>Klicka på ikonen för att lägga till en bild</a:t>
            </a:r>
            <a:endParaRPr lang="en-GB"/>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7475" y="723165"/>
            <a:ext cx="5353050" cy="1129164"/>
          </a:xfrm>
        </p:spPr>
        <p:txBody>
          <a:bodyPr>
            <a:normAutofit/>
          </a:bodyPr>
          <a:lstStyle>
            <a:lvl1pPr>
              <a:defRPr sz="3200">
                <a:solidFill>
                  <a:schemeClr val="tx1"/>
                </a:solidFill>
              </a:defRPr>
            </a:lvl1pPr>
          </a:lstStyle>
          <a:p>
            <a:r>
              <a:rPr lang="sv-SE"/>
              <a:t>Klicka här för att ändra mall för rubrikformat</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7474" y="1963136"/>
            <a:ext cx="5353051" cy="4371172"/>
          </a:xfrm>
        </p:spPr>
        <p:txBody>
          <a:bodyPr>
            <a:normAutofit/>
          </a:bodyPr>
          <a:lstStyle>
            <a:lvl1pPr marL="0" indent="0">
              <a:buNone/>
              <a:defRPr sz="1800"/>
            </a:lvl1pPr>
          </a:lstStyle>
          <a:p>
            <a:pPr lvl="0"/>
            <a:r>
              <a:rPr lang="sv-SE"/>
              <a:t>Klicka här för att ändra format på bakgrundstexten</a:t>
            </a:r>
          </a:p>
        </p:txBody>
      </p:sp>
    </p:spTree>
    <p:extLst>
      <p:ext uri="{BB962C8B-B14F-4D97-AF65-F5344CB8AC3E}">
        <p14:creationId xmlns:p14="http://schemas.microsoft.com/office/powerpoint/2010/main" val="41868387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 hållare 2">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7" name="Platshållare för bild 8">
            <a:extLst>
              <a:ext uri="{FF2B5EF4-FFF2-40B4-BE49-F238E27FC236}">
                <a16:creationId xmlns:a16="http://schemas.microsoft.com/office/drawing/2014/main" id="{8E758657-E27A-4658-BA0D-D9C1ADC571BE}"/>
              </a:ext>
            </a:extLst>
          </p:cNvPr>
          <p:cNvSpPr>
            <a:spLocks noGrp="1"/>
          </p:cNvSpPr>
          <p:nvPr>
            <p:ph type="pic" sz="quarter" idx="13"/>
          </p:nvPr>
        </p:nvSpPr>
        <p:spPr>
          <a:xfrm>
            <a:off x="6096000" y="0"/>
            <a:ext cx="6096000" cy="6858000"/>
          </a:xfrm>
          <a:solidFill>
            <a:schemeClr val="bg1">
              <a:lumMod val="95000"/>
            </a:schemeClr>
          </a:solidFill>
        </p:spPr>
        <p:txBody>
          <a:bodyPr/>
          <a:lstStyle/>
          <a:p>
            <a:r>
              <a:rPr lang="sv-SE"/>
              <a:t>Klicka på ikonen för att lägga till en bild</a:t>
            </a:r>
            <a:endParaRPr lang="en-GB"/>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389648" y="928706"/>
            <a:ext cx="5353052" cy="1129164"/>
          </a:xfrm>
        </p:spPr>
        <p:txBody>
          <a:bodyPr>
            <a:normAutofit/>
          </a:bodyPr>
          <a:lstStyle>
            <a:lvl1pPr>
              <a:defRPr sz="3200">
                <a:solidFill>
                  <a:schemeClr val="tx1"/>
                </a:solidFill>
              </a:defRPr>
            </a:lvl1pPr>
          </a:lstStyle>
          <a:p>
            <a:r>
              <a:rPr lang="sv-SE"/>
              <a:t>Klicka här för att ändra mall för rubrikformat</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389648" y="2167740"/>
            <a:ext cx="5353051" cy="4188610"/>
          </a:xfrm>
        </p:spPr>
        <p:txBody>
          <a:bodyPr>
            <a:normAutofit/>
          </a:bodyPr>
          <a:lstStyle>
            <a:lvl1pPr marL="0" indent="0">
              <a:buNone/>
              <a:defRPr sz="1800"/>
            </a:lvl1pPr>
          </a:lstStyle>
          <a:p>
            <a:pPr lvl="0"/>
            <a:r>
              <a:rPr lang="sv-SE"/>
              <a:t>Klicka här för att ändra format på bakgrundstexten</a:t>
            </a:r>
          </a:p>
        </p:txBody>
      </p:sp>
    </p:spTree>
    <p:extLst>
      <p:ext uri="{BB962C8B-B14F-4D97-AF65-F5344CB8AC3E}">
        <p14:creationId xmlns:p14="http://schemas.microsoft.com/office/powerpoint/2010/main" val="55673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 hållare rosa">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933FD5E-6EAA-4C9D-B1AE-4B955918DC4F}"/>
              </a:ext>
            </a:extLst>
          </p:cNvPr>
          <p:cNvSpPr/>
          <p:nvPr userDrawn="1"/>
        </p:nvSpPr>
        <p:spPr>
          <a:xfrm>
            <a:off x="0" y="8627"/>
            <a:ext cx="12192000" cy="6858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600"/>
          </a:p>
        </p:txBody>
      </p:sp>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7" name="Platshållare för bild 8">
            <a:extLst>
              <a:ext uri="{FF2B5EF4-FFF2-40B4-BE49-F238E27FC236}">
                <a16:creationId xmlns:a16="http://schemas.microsoft.com/office/drawing/2014/main" id="{8E758657-E27A-4658-BA0D-D9C1ADC571BE}"/>
              </a:ext>
            </a:extLst>
          </p:cNvPr>
          <p:cNvSpPr>
            <a:spLocks noGrp="1"/>
          </p:cNvSpPr>
          <p:nvPr>
            <p:ph type="pic" sz="quarter" idx="13"/>
          </p:nvPr>
        </p:nvSpPr>
        <p:spPr>
          <a:xfrm>
            <a:off x="1" y="0"/>
            <a:ext cx="6095999" cy="6858000"/>
          </a:xfrm>
          <a:solidFill>
            <a:schemeClr val="bg1">
              <a:lumMod val="95000"/>
            </a:schemeClr>
          </a:solidFill>
        </p:spPr>
        <p:txBody>
          <a:bodyPr/>
          <a:lstStyle/>
          <a:p>
            <a:r>
              <a:rPr lang="sv-SE"/>
              <a:t>Klicka på ikonen för att lägga till en bild</a:t>
            </a:r>
            <a:endParaRPr lang="en-GB"/>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80368" y="741275"/>
            <a:ext cx="5353052" cy="1129164"/>
          </a:xfrm>
        </p:spPr>
        <p:txBody>
          <a:bodyPr>
            <a:normAutofit/>
          </a:bodyPr>
          <a:lstStyle>
            <a:lvl1pPr>
              <a:defRPr sz="2800">
                <a:solidFill>
                  <a:schemeClr val="tx1"/>
                </a:solidFill>
              </a:defRPr>
            </a:lvl1pPr>
          </a:lstStyle>
          <a:p>
            <a:r>
              <a:rPr lang="sv-SE"/>
              <a:t>Klicka här för att ändra mall för rubrikformat</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80367" y="1984652"/>
            <a:ext cx="5353051" cy="4371172"/>
          </a:xfrm>
        </p:spPr>
        <p:txBody>
          <a:bodyPr>
            <a:normAutofit/>
          </a:bodyPr>
          <a:lstStyle>
            <a:lvl1pPr marL="0" indent="0">
              <a:buNone/>
              <a:defRPr sz="1800"/>
            </a:lvl1pPr>
          </a:lstStyle>
          <a:p>
            <a:pPr lvl="0"/>
            <a:r>
              <a:rPr lang="sv-SE"/>
              <a:t>Klicka här för att ändra format på bakgrundstexten</a:t>
            </a:r>
          </a:p>
        </p:txBody>
      </p:sp>
      <p:pic>
        <p:nvPicPr>
          <p:cNvPr id="11" name="Bild 10">
            <a:extLst>
              <a:ext uri="{FF2B5EF4-FFF2-40B4-BE49-F238E27FC236}">
                <a16:creationId xmlns:a16="http://schemas.microsoft.com/office/drawing/2014/main" id="{7D8D3F68-D097-400E-8A1C-8127540D5D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Tree>
    <p:extLst>
      <p:ext uri="{BB962C8B-B14F-4D97-AF65-F5344CB8AC3E}">
        <p14:creationId xmlns:p14="http://schemas.microsoft.com/office/powerpoint/2010/main" val="23292940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bild rosa">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35B20462-6D64-419A-AB20-687F6A985CE2}"/>
              </a:ext>
            </a:extLst>
          </p:cNvPr>
          <p:cNvSpPr>
            <a:spLocks noGrp="1"/>
          </p:cNvSpPr>
          <p:nvPr>
            <p:ph type="pic" sz="quarter" idx="16"/>
          </p:nvPr>
        </p:nvSpPr>
        <p:spPr>
          <a:xfrm>
            <a:off x="0" y="692150"/>
            <a:ext cx="12192000" cy="6165850"/>
          </a:xfrm>
          <a:solidFill>
            <a:srgbClr val="FDECF0"/>
          </a:solidFill>
        </p:spPr>
        <p:txBody>
          <a:bodyPr/>
          <a:lstStyle/>
          <a:p>
            <a:r>
              <a:rPr lang="sv-SE"/>
              <a:t>Klicka på ikonen för att lägga till en bild</a:t>
            </a:r>
            <a:endParaRPr lang="en-GB"/>
          </a:p>
        </p:txBody>
      </p:sp>
      <p:sp>
        <p:nvSpPr>
          <p:cNvPr id="8" name="Rubrik 1">
            <a:extLst>
              <a:ext uri="{FF2B5EF4-FFF2-40B4-BE49-F238E27FC236}">
                <a16:creationId xmlns:a16="http://schemas.microsoft.com/office/drawing/2014/main" id="{62947B22-C0CC-424A-B746-930EDC9C293F}"/>
              </a:ext>
            </a:extLst>
          </p:cNvPr>
          <p:cNvSpPr>
            <a:spLocks noGrp="1"/>
          </p:cNvSpPr>
          <p:nvPr>
            <p:ph type="ctrTitle"/>
          </p:nvPr>
        </p:nvSpPr>
        <p:spPr>
          <a:xfrm>
            <a:off x="1524000" y="1773238"/>
            <a:ext cx="9144000" cy="1655762"/>
          </a:xfrm>
        </p:spPr>
        <p:txBody>
          <a:bodyPr anchor="b">
            <a:normAutofit/>
          </a:bodyPr>
          <a:lstStyle>
            <a:lvl1pPr algn="ctr">
              <a:defRPr sz="5400" b="0">
                <a:solidFill>
                  <a:srgbClr val="EF6079"/>
                </a:solidFill>
                <a:latin typeface="Georgia" panose="02040502050405020303" pitchFamily="18" charset="0"/>
              </a:defRPr>
            </a:lvl1pPr>
          </a:lstStyle>
          <a:p>
            <a:r>
              <a:rPr lang="sv-SE"/>
              <a:t>Klicka här för att ändra mall för rubrikformat</a:t>
            </a:r>
            <a:endParaRPr lang="en-GB"/>
          </a:p>
        </p:txBody>
      </p:sp>
      <p:sp>
        <p:nvSpPr>
          <p:cNvPr id="9" name="Platshållare för text 6">
            <a:extLst>
              <a:ext uri="{FF2B5EF4-FFF2-40B4-BE49-F238E27FC236}">
                <a16:creationId xmlns:a16="http://schemas.microsoft.com/office/drawing/2014/main" id="{84A57C43-0D91-45FA-BAA9-9EAC1259761F}"/>
              </a:ext>
            </a:extLst>
          </p:cNvPr>
          <p:cNvSpPr>
            <a:spLocks noGrp="1"/>
          </p:cNvSpPr>
          <p:nvPr>
            <p:ph type="body" sz="quarter" idx="14"/>
          </p:nvPr>
        </p:nvSpPr>
        <p:spPr>
          <a:xfrm>
            <a:off x="1524000" y="3794071"/>
            <a:ext cx="9144000" cy="969122"/>
          </a:xfrm>
        </p:spPr>
        <p:txBody>
          <a:bodyPr/>
          <a:lstStyle>
            <a:lvl1pPr marL="0" indent="0" algn="ctr">
              <a:buNone/>
              <a:defRPr>
                <a:solidFill>
                  <a:srgbClr val="EF6079"/>
                </a:solidFill>
              </a:defRPr>
            </a:lvl1pPr>
          </a:lstStyle>
          <a:p>
            <a:pPr lvl="0"/>
            <a:r>
              <a:rPr lang="sv-SE"/>
              <a:t>Klicka här för att ändra format på bakgrundstexten</a:t>
            </a:r>
          </a:p>
        </p:txBody>
      </p:sp>
      <p:sp>
        <p:nvSpPr>
          <p:cNvPr id="12" name="Platshållare för datum 2">
            <a:extLst>
              <a:ext uri="{FF2B5EF4-FFF2-40B4-BE49-F238E27FC236}">
                <a16:creationId xmlns:a16="http://schemas.microsoft.com/office/drawing/2014/main" id="{38B09271-454D-4472-957D-1AC449813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13" name="Platshållare för sidfot 3">
            <a:extLst>
              <a:ext uri="{FF2B5EF4-FFF2-40B4-BE49-F238E27FC236}">
                <a16:creationId xmlns:a16="http://schemas.microsoft.com/office/drawing/2014/main" id="{EADF505B-FBCA-4BA5-8261-FC32DCDB7A3B}"/>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14" name="Platshållare för bildnummer 4">
            <a:extLst>
              <a:ext uri="{FF2B5EF4-FFF2-40B4-BE49-F238E27FC236}">
                <a16:creationId xmlns:a16="http://schemas.microsoft.com/office/drawing/2014/main" id="{7A81E169-F93B-4F11-A50F-9CE9C422DBF2}"/>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1333208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i dato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8FC0BD4-3D29-4386-83E9-60079922A01D}"/>
              </a:ext>
            </a:extLst>
          </p:cNvPr>
          <p:cNvSpPr>
            <a:spLocks noGrp="1"/>
          </p:cNvSpPr>
          <p:nvPr>
            <p:ph type="dt" sz="half" idx="10"/>
          </p:nvPr>
        </p:nvSpPr>
        <p:spPr/>
        <p:txBody>
          <a:bodyPr/>
          <a:lstStyle/>
          <a:p>
            <a:fld id="{11CE830F-2306-4803-B051-0E5C6D9E1550}" type="datetimeFigureOut">
              <a:rPr lang="en-GB" smtClean="0"/>
              <a:pPr/>
              <a:t>01/03/2024</a:t>
            </a:fld>
            <a:endParaRPr lang="en-GB"/>
          </a:p>
        </p:txBody>
      </p:sp>
      <p:sp>
        <p:nvSpPr>
          <p:cNvPr id="4" name="Platshållare för sidfot 3">
            <a:extLst>
              <a:ext uri="{FF2B5EF4-FFF2-40B4-BE49-F238E27FC236}">
                <a16:creationId xmlns:a16="http://schemas.microsoft.com/office/drawing/2014/main" id="{27B8B1C1-C8B7-4EFB-AEF4-80ABBB104531}"/>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A870A27B-AEF5-4BF9-98C4-784BBF137B41}"/>
              </a:ext>
            </a:extLst>
          </p:cNvPr>
          <p:cNvSpPr>
            <a:spLocks noGrp="1"/>
          </p:cNvSpPr>
          <p:nvPr>
            <p:ph type="sldNum" sz="quarter" idx="12"/>
          </p:nvPr>
        </p:nvSpPr>
        <p:spPr/>
        <p:txBody>
          <a:bodyPr/>
          <a:lstStyle/>
          <a:p>
            <a:fld id="{06A1F5D9-B110-4C57-B9C3-090C6441F2D8}" type="slidenum">
              <a:rPr lang="en-GB" smtClean="0"/>
              <a:pPr/>
              <a:t>‹#›</a:t>
            </a:fld>
            <a:endParaRPr lang="en-GB"/>
          </a:p>
        </p:txBody>
      </p:sp>
      <p:pic>
        <p:nvPicPr>
          <p:cNvPr id="6" name="Bild 5">
            <a:extLst>
              <a:ext uri="{FF2B5EF4-FFF2-40B4-BE49-F238E27FC236}">
                <a16:creationId xmlns:a16="http://schemas.microsoft.com/office/drawing/2014/main" id="{714ED8DE-6E36-4996-B039-992A985197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7" name="Rektangel 6">
            <a:extLst>
              <a:ext uri="{FF2B5EF4-FFF2-40B4-BE49-F238E27FC236}">
                <a16:creationId xmlns:a16="http://schemas.microsoft.com/office/drawing/2014/main" id="{3409631C-74B7-4266-87F3-7FBB988AF520}"/>
              </a:ext>
            </a:extLst>
          </p:cNvPr>
          <p:cNvSpPr/>
          <p:nvPr userDrawn="1"/>
        </p:nvSpPr>
        <p:spPr>
          <a:xfrm>
            <a:off x="0" y="1"/>
            <a:ext cx="6096000" cy="6858000"/>
          </a:xfrm>
          <a:prstGeom prst="rect">
            <a:avLst/>
          </a:prstGeom>
          <a:solidFill>
            <a:srgbClr val="EF939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3" name="Platshållare för innehåll 2">
            <a:extLst>
              <a:ext uri="{FF2B5EF4-FFF2-40B4-BE49-F238E27FC236}">
                <a16:creationId xmlns:a16="http://schemas.microsoft.com/office/drawing/2014/main" id="{39D98B6F-2713-4F9A-A976-5ADE106FF27C}"/>
              </a:ext>
            </a:extLst>
          </p:cNvPr>
          <p:cNvSpPr>
            <a:spLocks noGrp="1"/>
          </p:cNvSpPr>
          <p:nvPr>
            <p:ph sz="half" idx="13"/>
          </p:nvPr>
        </p:nvSpPr>
        <p:spPr>
          <a:xfrm>
            <a:off x="6475663" y="2006566"/>
            <a:ext cx="5353051" cy="4474509"/>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6" name="Bildobjekt 15">
            <a:extLst>
              <a:ext uri="{FF2B5EF4-FFF2-40B4-BE49-F238E27FC236}">
                <a16:creationId xmlns:a16="http://schemas.microsoft.com/office/drawing/2014/main" id="{CAFFC1AA-9985-4FD2-B99A-59C96C9FB72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9443" y="1358259"/>
            <a:ext cx="5496793" cy="3664528"/>
          </a:xfrm>
          <a:prstGeom prst="rect">
            <a:avLst/>
          </a:prstGeom>
        </p:spPr>
      </p:pic>
      <p:sp>
        <p:nvSpPr>
          <p:cNvPr id="18" name="Platshållare för bild 17">
            <a:extLst>
              <a:ext uri="{FF2B5EF4-FFF2-40B4-BE49-F238E27FC236}">
                <a16:creationId xmlns:a16="http://schemas.microsoft.com/office/drawing/2014/main" id="{74242478-97D6-4584-878D-C37497BAB03D}"/>
              </a:ext>
            </a:extLst>
          </p:cNvPr>
          <p:cNvSpPr>
            <a:spLocks noGrp="1"/>
          </p:cNvSpPr>
          <p:nvPr>
            <p:ph type="pic" sz="quarter" idx="14"/>
          </p:nvPr>
        </p:nvSpPr>
        <p:spPr>
          <a:xfrm>
            <a:off x="1272508" y="1882771"/>
            <a:ext cx="3692525" cy="2432649"/>
          </a:xfrm>
        </p:spPr>
        <p:txBody>
          <a:bodyPr/>
          <a:lstStyle>
            <a:lvl1pPr marL="0" indent="0">
              <a:buFontTx/>
              <a:buNone/>
              <a:defRPr/>
            </a:lvl1pPr>
          </a:lstStyle>
          <a:p>
            <a:endParaRPr lang="sv-SE"/>
          </a:p>
        </p:txBody>
      </p:sp>
      <p:sp>
        <p:nvSpPr>
          <p:cNvPr id="11" name="Platshållare för text 12">
            <a:extLst>
              <a:ext uri="{FF2B5EF4-FFF2-40B4-BE49-F238E27FC236}">
                <a16:creationId xmlns:a16="http://schemas.microsoft.com/office/drawing/2014/main" id="{47A91340-8EBF-4714-AE2C-D9B909202D1E}"/>
              </a:ext>
            </a:extLst>
          </p:cNvPr>
          <p:cNvSpPr>
            <a:spLocks noGrp="1"/>
          </p:cNvSpPr>
          <p:nvPr>
            <p:ph type="body" sz="quarter" idx="15" hasCustomPrompt="1"/>
          </p:nvPr>
        </p:nvSpPr>
        <p:spPr>
          <a:xfrm>
            <a:off x="6467475" y="831333"/>
            <a:ext cx="5353050" cy="1046163"/>
          </a:xfrm>
        </p:spPr>
        <p:txBody>
          <a:bodyPr anchor="ctr" anchorCtr="0">
            <a:normAutofit/>
          </a:bodyPr>
          <a:lstStyle>
            <a:lvl1pPr marL="0" indent="0">
              <a:buNone/>
              <a:defRPr sz="3200">
                <a:latin typeface="+mj-lt"/>
              </a:defRPr>
            </a:lvl1pPr>
          </a:lstStyle>
          <a:p>
            <a:pPr lvl="0"/>
            <a:r>
              <a:rPr lang="sv-SE"/>
              <a:t>Klicka för att lägga till rubrik</a:t>
            </a:r>
          </a:p>
        </p:txBody>
      </p:sp>
    </p:spTree>
    <p:extLst>
      <p:ext uri="{BB962C8B-B14F-4D97-AF65-F5344CB8AC3E}">
        <p14:creationId xmlns:p14="http://schemas.microsoft.com/office/powerpoint/2010/main" val="3646039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itat plus bild">
    <p:bg>
      <p:bgRef idx="1001">
        <a:schemeClr val="bg1"/>
      </p:bgRef>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E534D5-5D09-4C13-9823-313F3757A73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06239" y="662907"/>
            <a:ext cx="4558029" cy="5393367"/>
          </a:xfrm>
          <a:prstGeom prst="rect">
            <a:avLst/>
          </a:prstGeom>
          <a:noFill/>
        </p:spPr>
      </p:pic>
      <p:sp>
        <p:nvSpPr>
          <p:cNvPr id="2" name="Rubrik 1">
            <a:extLst>
              <a:ext uri="{FF2B5EF4-FFF2-40B4-BE49-F238E27FC236}">
                <a16:creationId xmlns:a16="http://schemas.microsoft.com/office/drawing/2014/main" id="{9242C50C-3921-4265-A6D0-D776A11B5326}"/>
              </a:ext>
            </a:extLst>
          </p:cNvPr>
          <p:cNvSpPr>
            <a:spLocks noGrp="1"/>
          </p:cNvSpPr>
          <p:nvPr>
            <p:ph type="title"/>
          </p:nvPr>
        </p:nvSpPr>
        <p:spPr>
          <a:xfrm>
            <a:off x="7271746" y="1660856"/>
            <a:ext cx="3775264" cy="774990"/>
          </a:xfrm>
        </p:spPr>
        <p:txBody>
          <a:bodyPr anchor="b">
            <a:normAutofit/>
          </a:bodyPr>
          <a:lstStyle>
            <a:lvl1pPr algn="ctr">
              <a:defRPr sz="2800">
                <a:solidFill>
                  <a:srgbClr val="EF6079"/>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3B15D8B6-A320-4CD5-85AC-E62DE3080F0E}"/>
              </a:ext>
            </a:extLst>
          </p:cNvPr>
          <p:cNvSpPr>
            <a:spLocks noGrp="1"/>
          </p:cNvSpPr>
          <p:nvPr>
            <p:ph type="dt" sz="half" idx="10"/>
          </p:nvPr>
        </p:nvSpPr>
        <p:spPr/>
        <p:txBody>
          <a:bodyPr/>
          <a:lstStyle/>
          <a:p>
            <a:fld id="{11CE830F-2306-4803-B051-0E5C6D9E1550}" type="datetimeFigureOut">
              <a:rPr lang="en-GB" smtClean="0"/>
              <a:pPr/>
              <a:t>01/03/2024</a:t>
            </a:fld>
            <a:endParaRPr lang="en-GB"/>
          </a:p>
        </p:txBody>
      </p:sp>
      <p:sp>
        <p:nvSpPr>
          <p:cNvPr id="4" name="Platshållare för sidfot 3">
            <a:extLst>
              <a:ext uri="{FF2B5EF4-FFF2-40B4-BE49-F238E27FC236}">
                <a16:creationId xmlns:a16="http://schemas.microsoft.com/office/drawing/2014/main" id="{BED5B749-9C82-4B7B-8B5C-6A318A2DA2DA}"/>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0D4A33E7-906C-4A1B-9411-14E08E628FD1}"/>
              </a:ext>
            </a:extLst>
          </p:cNvPr>
          <p:cNvSpPr>
            <a:spLocks noGrp="1"/>
          </p:cNvSpPr>
          <p:nvPr>
            <p:ph type="sldNum" sz="quarter" idx="12"/>
          </p:nvPr>
        </p:nvSpPr>
        <p:spPr/>
        <p:txBody>
          <a:bodyPr/>
          <a:lstStyle/>
          <a:p>
            <a:fld id="{06A1F5D9-B110-4C57-B9C3-090C6441F2D8}" type="slidenum">
              <a:rPr lang="en-GB" smtClean="0"/>
              <a:pPr/>
              <a:t>‹#›</a:t>
            </a:fld>
            <a:endParaRPr lang="en-GB"/>
          </a:p>
        </p:txBody>
      </p:sp>
      <p:sp>
        <p:nvSpPr>
          <p:cNvPr id="8" name="Platshållare för bild 8">
            <a:extLst>
              <a:ext uri="{FF2B5EF4-FFF2-40B4-BE49-F238E27FC236}">
                <a16:creationId xmlns:a16="http://schemas.microsoft.com/office/drawing/2014/main" id="{65C25D84-4E80-4AA7-9753-D20143E1CF98}"/>
              </a:ext>
            </a:extLst>
          </p:cNvPr>
          <p:cNvSpPr>
            <a:spLocks noGrp="1"/>
          </p:cNvSpPr>
          <p:nvPr>
            <p:ph type="pic" sz="quarter" idx="13"/>
          </p:nvPr>
        </p:nvSpPr>
        <p:spPr>
          <a:xfrm>
            <a:off x="1" y="0"/>
            <a:ext cx="6095999" cy="6858000"/>
          </a:xfrm>
          <a:solidFill>
            <a:schemeClr val="bg1">
              <a:lumMod val="95000"/>
            </a:schemeClr>
          </a:solidFill>
        </p:spPr>
        <p:txBody>
          <a:bodyPr/>
          <a:lstStyle/>
          <a:p>
            <a:r>
              <a:rPr lang="sv-SE"/>
              <a:t>Klicka på ikonen för att lägga till en bild</a:t>
            </a:r>
            <a:endParaRPr lang="en-GB"/>
          </a:p>
        </p:txBody>
      </p:sp>
      <p:sp>
        <p:nvSpPr>
          <p:cNvPr id="10" name="Platshållare för text 9">
            <a:extLst>
              <a:ext uri="{FF2B5EF4-FFF2-40B4-BE49-F238E27FC236}">
                <a16:creationId xmlns:a16="http://schemas.microsoft.com/office/drawing/2014/main" id="{07E2A699-2662-46C6-BC5E-823361581F02}"/>
              </a:ext>
            </a:extLst>
          </p:cNvPr>
          <p:cNvSpPr>
            <a:spLocks noGrp="1"/>
          </p:cNvSpPr>
          <p:nvPr>
            <p:ph type="body" sz="quarter" idx="14" hasCustomPrompt="1"/>
          </p:nvPr>
        </p:nvSpPr>
        <p:spPr>
          <a:xfrm>
            <a:off x="7271745" y="2568514"/>
            <a:ext cx="3775264" cy="1925847"/>
          </a:xfrm>
        </p:spPr>
        <p:txBody>
          <a:bodyPr/>
          <a:lstStyle>
            <a:lvl1pPr marL="0" indent="0" algn="ctr">
              <a:buNone/>
              <a:defRPr>
                <a:solidFill>
                  <a:schemeClr val="tx1"/>
                </a:solidFill>
              </a:defRPr>
            </a:lvl1pPr>
          </a:lstStyle>
          <a:p>
            <a:pPr lvl="0"/>
            <a:r>
              <a:rPr lang="sv-SE"/>
              <a:t>Klicka för att lägga till text</a:t>
            </a:r>
          </a:p>
        </p:txBody>
      </p:sp>
    </p:spTree>
    <p:extLst>
      <p:ext uri="{BB962C8B-B14F-4D97-AF65-F5344CB8AC3E}">
        <p14:creationId xmlns:p14="http://schemas.microsoft.com/office/powerpoint/2010/main" val="11475563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lera boxar med innehåll">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D06F4741-F74C-4DC4-B037-0F6DDCDB2D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10" name="Rubrik 1">
            <a:extLst>
              <a:ext uri="{FF2B5EF4-FFF2-40B4-BE49-F238E27FC236}">
                <a16:creationId xmlns:a16="http://schemas.microsoft.com/office/drawing/2014/main" id="{B2D02AC0-AF92-41DC-9B29-B3ACDD9BC435}"/>
              </a:ext>
            </a:extLst>
          </p:cNvPr>
          <p:cNvSpPr>
            <a:spLocks noGrp="1"/>
          </p:cNvSpPr>
          <p:nvPr>
            <p:ph type="title"/>
          </p:nvPr>
        </p:nvSpPr>
        <p:spPr>
          <a:xfrm>
            <a:off x="563435" y="689651"/>
            <a:ext cx="11109383" cy="750023"/>
          </a:xfrm>
          <a:prstGeom prst="rect">
            <a:avLst/>
          </a:prstGeom>
        </p:spPr>
        <p:txBody>
          <a:bodyPr/>
          <a:lstStyle>
            <a:lvl1pPr algn="l">
              <a:defRPr>
                <a:solidFill>
                  <a:schemeClr val="tx1"/>
                </a:solidFill>
              </a:defRPr>
            </a:lvl1pPr>
          </a:lstStyle>
          <a:p>
            <a:r>
              <a:rPr lang="sv-SE"/>
              <a:t>Klicka här för att ändra mall för rubrikformat</a:t>
            </a:r>
          </a:p>
        </p:txBody>
      </p:sp>
      <p:sp>
        <p:nvSpPr>
          <p:cNvPr id="3" name="Rektangel 2">
            <a:extLst>
              <a:ext uri="{FF2B5EF4-FFF2-40B4-BE49-F238E27FC236}">
                <a16:creationId xmlns:a16="http://schemas.microsoft.com/office/drawing/2014/main" id="{4D4E2573-2385-4133-95BA-2945DC7B2E68}"/>
              </a:ext>
            </a:extLst>
          </p:cNvPr>
          <p:cNvSpPr/>
          <p:nvPr userDrawn="1"/>
        </p:nvSpPr>
        <p:spPr>
          <a:xfrm>
            <a:off x="529569" y="1598434"/>
            <a:ext cx="5400566" cy="48885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8F7ECA02-FA46-4CE1-BF23-F7B02F8A83D2}"/>
              </a:ext>
            </a:extLst>
          </p:cNvPr>
          <p:cNvSpPr/>
          <p:nvPr userDrawn="1"/>
        </p:nvSpPr>
        <p:spPr>
          <a:xfrm>
            <a:off x="6287889" y="1591298"/>
            <a:ext cx="5384929" cy="48956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text 12">
            <a:extLst>
              <a:ext uri="{FF2B5EF4-FFF2-40B4-BE49-F238E27FC236}">
                <a16:creationId xmlns:a16="http://schemas.microsoft.com/office/drawing/2014/main" id="{AE90C507-F606-4145-B322-86A46D13821A}"/>
              </a:ext>
            </a:extLst>
          </p:cNvPr>
          <p:cNvSpPr>
            <a:spLocks noGrp="1"/>
          </p:cNvSpPr>
          <p:nvPr>
            <p:ph type="body" sz="quarter" idx="13" hasCustomPrompt="1"/>
          </p:nvPr>
        </p:nvSpPr>
        <p:spPr>
          <a:xfrm>
            <a:off x="726120" y="1810767"/>
            <a:ext cx="5012943" cy="288925"/>
          </a:xfrm>
        </p:spPr>
        <p:txBody>
          <a:bodyPr/>
          <a:lstStyle>
            <a:lvl1pPr marL="0" indent="0">
              <a:buFontTx/>
              <a:buNone/>
              <a:defRPr/>
            </a:lvl1pPr>
          </a:lstStyle>
          <a:p>
            <a:pPr lvl="0"/>
            <a:r>
              <a:rPr lang="sv-SE"/>
              <a:t>Rubrik</a:t>
            </a:r>
          </a:p>
        </p:txBody>
      </p:sp>
      <p:sp>
        <p:nvSpPr>
          <p:cNvPr id="14" name="Platshållare för text 12">
            <a:extLst>
              <a:ext uri="{FF2B5EF4-FFF2-40B4-BE49-F238E27FC236}">
                <a16:creationId xmlns:a16="http://schemas.microsoft.com/office/drawing/2014/main" id="{75FCF1D2-1D02-4700-91B4-6B00599253B4}"/>
              </a:ext>
            </a:extLst>
          </p:cNvPr>
          <p:cNvSpPr>
            <a:spLocks noGrp="1"/>
          </p:cNvSpPr>
          <p:nvPr>
            <p:ph type="body" sz="quarter" idx="14" hasCustomPrompt="1"/>
          </p:nvPr>
        </p:nvSpPr>
        <p:spPr>
          <a:xfrm>
            <a:off x="6497956" y="1810767"/>
            <a:ext cx="4967924" cy="288925"/>
          </a:xfrm>
        </p:spPr>
        <p:txBody>
          <a:bodyPr/>
          <a:lstStyle>
            <a:lvl1pPr marL="0" indent="0">
              <a:buFontTx/>
              <a:buNone/>
              <a:defRPr/>
            </a:lvl1pPr>
          </a:lstStyle>
          <a:p>
            <a:pPr lvl="0"/>
            <a:r>
              <a:rPr lang="sv-SE"/>
              <a:t>Rubrik</a:t>
            </a:r>
          </a:p>
        </p:txBody>
      </p:sp>
      <p:sp>
        <p:nvSpPr>
          <p:cNvPr id="16" name="Platshållare för bild 15">
            <a:extLst>
              <a:ext uri="{FF2B5EF4-FFF2-40B4-BE49-F238E27FC236}">
                <a16:creationId xmlns:a16="http://schemas.microsoft.com/office/drawing/2014/main" id="{D21C5C9E-EB8A-4A96-B036-152ED6FDF4E0}"/>
              </a:ext>
            </a:extLst>
          </p:cNvPr>
          <p:cNvSpPr>
            <a:spLocks noGrp="1"/>
          </p:cNvSpPr>
          <p:nvPr>
            <p:ph type="pic" sz="quarter" idx="15" hasCustomPrompt="1"/>
          </p:nvPr>
        </p:nvSpPr>
        <p:spPr>
          <a:xfrm>
            <a:off x="726120" y="2312025"/>
            <a:ext cx="1375016" cy="1811226"/>
          </a:xfrm>
        </p:spPr>
        <p:txBody>
          <a:bodyPr>
            <a:normAutofit/>
          </a:bodyPr>
          <a:lstStyle>
            <a:lvl1pPr>
              <a:defRPr sz="1400"/>
            </a:lvl1pPr>
          </a:lstStyle>
          <a:p>
            <a:r>
              <a:rPr lang="sv-SE"/>
              <a:t>Klicka för att infoga bild</a:t>
            </a:r>
          </a:p>
        </p:txBody>
      </p:sp>
      <p:sp>
        <p:nvSpPr>
          <p:cNvPr id="18" name="Platshållare för text 17">
            <a:extLst>
              <a:ext uri="{FF2B5EF4-FFF2-40B4-BE49-F238E27FC236}">
                <a16:creationId xmlns:a16="http://schemas.microsoft.com/office/drawing/2014/main" id="{214C3A02-D527-4B6B-A57F-DB859C60276D}"/>
              </a:ext>
            </a:extLst>
          </p:cNvPr>
          <p:cNvSpPr>
            <a:spLocks noGrp="1"/>
          </p:cNvSpPr>
          <p:nvPr>
            <p:ph type="body" sz="quarter" idx="16" hasCustomPrompt="1"/>
          </p:nvPr>
        </p:nvSpPr>
        <p:spPr>
          <a:xfrm>
            <a:off x="2291649" y="2312025"/>
            <a:ext cx="3447413" cy="1811226"/>
          </a:xfrm>
        </p:spPr>
        <p:txBody>
          <a:bodyPr>
            <a:normAutofit/>
          </a:bodyPr>
          <a:lstStyle>
            <a:lvl1pPr marL="0" indent="0">
              <a:buFontTx/>
              <a:buNone/>
              <a:defRPr sz="1600"/>
            </a:lvl1pPr>
          </a:lstStyle>
          <a:p>
            <a:pPr lvl="0"/>
            <a:r>
              <a:rPr lang="sv-SE"/>
              <a:t>Klicka för att infoga text</a:t>
            </a:r>
          </a:p>
        </p:txBody>
      </p:sp>
      <p:sp>
        <p:nvSpPr>
          <p:cNvPr id="19" name="Platshållare för bild 15">
            <a:extLst>
              <a:ext uri="{FF2B5EF4-FFF2-40B4-BE49-F238E27FC236}">
                <a16:creationId xmlns:a16="http://schemas.microsoft.com/office/drawing/2014/main" id="{336DECC7-6A3B-4622-B98A-35E46BCC8D71}"/>
              </a:ext>
            </a:extLst>
          </p:cNvPr>
          <p:cNvSpPr>
            <a:spLocks noGrp="1"/>
          </p:cNvSpPr>
          <p:nvPr>
            <p:ph type="pic" sz="quarter" idx="17" hasCustomPrompt="1"/>
          </p:nvPr>
        </p:nvSpPr>
        <p:spPr>
          <a:xfrm>
            <a:off x="726120" y="4296944"/>
            <a:ext cx="1375016" cy="1871403"/>
          </a:xfrm>
        </p:spPr>
        <p:txBody>
          <a:bodyPr>
            <a:normAutofit/>
          </a:bodyPr>
          <a:lstStyle>
            <a:lvl1pPr>
              <a:defRPr sz="1400"/>
            </a:lvl1pPr>
          </a:lstStyle>
          <a:p>
            <a:r>
              <a:rPr lang="sv-SE"/>
              <a:t>Klicka för att infoga bild</a:t>
            </a:r>
          </a:p>
        </p:txBody>
      </p:sp>
      <p:sp>
        <p:nvSpPr>
          <p:cNvPr id="20" name="Platshållare för text 17">
            <a:extLst>
              <a:ext uri="{FF2B5EF4-FFF2-40B4-BE49-F238E27FC236}">
                <a16:creationId xmlns:a16="http://schemas.microsoft.com/office/drawing/2014/main" id="{A0E4BE3A-AF76-4AC6-93F5-860A367C7C5D}"/>
              </a:ext>
            </a:extLst>
          </p:cNvPr>
          <p:cNvSpPr>
            <a:spLocks noGrp="1"/>
          </p:cNvSpPr>
          <p:nvPr>
            <p:ph type="body" sz="quarter" idx="18" hasCustomPrompt="1"/>
          </p:nvPr>
        </p:nvSpPr>
        <p:spPr>
          <a:xfrm>
            <a:off x="2313657" y="4296945"/>
            <a:ext cx="3447412" cy="1871404"/>
          </a:xfrm>
        </p:spPr>
        <p:txBody>
          <a:bodyPr>
            <a:normAutofit/>
          </a:bodyPr>
          <a:lstStyle>
            <a:lvl1pPr marL="0" indent="0">
              <a:buFontTx/>
              <a:buNone/>
              <a:defRPr sz="1600"/>
            </a:lvl1pPr>
          </a:lstStyle>
          <a:p>
            <a:pPr lvl="0"/>
            <a:r>
              <a:rPr lang="sv-SE"/>
              <a:t>Klicka för att infoga text</a:t>
            </a:r>
          </a:p>
        </p:txBody>
      </p:sp>
      <p:sp>
        <p:nvSpPr>
          <p:cNvPr id="21" name="Platshållare för bild 15">
            <a:extLst>
              <a:ext uri="{FF2B5EF4-FFF2-40B4-BE49-F238E27FC236}">
                <a16:creationId xmlns:a16="http://schemas.microsoft.com/office/drawing/2014/main" id="{B4B51AEC-581D-4538-9FA1-198F5285AA0B}"/>
              </a:ext>
            </a:extLst>
          </p:cNvPr>
          <p:cNvSpPr>
            <a:spLocks noGrp="1"/>
          </p:cNvSpPr>
          <p:nvPr>
            <p:ph type="pic" sz="quarter" idx="19" hasCustomPrompt="1"/>
          </p:nvPr>
        </p:nvSpPr>
        <p:spPr>
          <a:xfrm>
            <a:off x="6500410" y="4296945"/>
            <a:ext cx="1375016" cy="1889608"/>
          </a:xfrm>
        </p:spPr>
        <p:txBody>
          <a:bodyPr>
            <a:normAutofit/>
          </a:bodyPr>
          <a:lstStyle>
            <a:lvl1pPr>
              <a:defRPr sz="1400"/>
            </a:lvl1pPr>
          </a:lstStyle>
          <a:p>
            <a:r>
              <a:rPr lang="sv-SE"/>
              <a:t>Klicka för att infoga bild</a:t>
            </a:r>
          </a:p>
        </p:txBody>
      </p:sp>
      <p:sp>
        <p:nvSpPr>
          <p:cNvPr id="22" name="Platshållare för text 17">
            <a:extLst>
              <a:ext uri="{FF2B5EF4-FFF2-40B4-BE49-F238E27FC236}">
                <a16:creationId xmlns:a16="http://schemas.microsoft.com/office/drawing/2014/main" id="{6B9D0233-77F1-4E07-ACD8-1F6BD6F91E36}"/>
              </a:ext>
            </a:extLst>
          </p:cNvPr>
          <p:cNvSpPr>
            <a:spLocks noGrp="1"/>
          </p:cNvSpPr>
          <p:nvPr>
            <p:ph type="body" sz="quarter" idx="20" hasCustomPrompt="1"/>
          </p:nvPr>
        </p:nvSpPr>
        <p:spPr>
          <a:xfrm>
            <a:off x="8065940" y="4296945"/>
            <a:ext cx="3399940" cy="1871402"/>
          </a:xfrm>
        </p:spPr>
        <p:txBody>
          <a:bodyPr>
            <a:normAutofit/>
          </a:bodyPr>
          <a:lstStyle>
            <a:lvl1pPr marL="0" indent="0">
              <a:buFontTx/>
              <a:buNone/>
              <a:defRPr sz="1600"/>
            </a:lvl1pPr>
          </a:lstStyle>
          <a:p>
            <a:pPr lvl="0"/>
            <a:r>
              <a:rPr lang="sv-SE"/>
              <a:t>Klicka för att infoga text</a:t>
            </a:r>
          </a:p>
        </p:txBody>
      </p:sp>
      <p:sp>
        <p:nvSpPr>
          <p:cNvPr id="23" name="Platshållare för bild 15">
            <a:extLst>
              <a:ext uri="{FF2B5EF4-FFF2-40B4-BE49-F238E27FC236}">
                <a16:creationId xmlns:a16="http://schemas.microsoft.com/office/drawing/2014/main" id="{453A415E-724F-453F-B7F4-58E757969E82}"/>
              </a:ext>
            </a:extLst>
          </p:cNvPr>
          <p:cNvSpPr>
            <a:spLocks noGrp="1"/>
          </p:cNvSpPr>
          <p:nvPr>
            <p:ph type="pic" sz="quarter" idx="21" hasCustomPrompt="1"/>
          </p:nvPr>
        </p:nvSpPr>
        <p:spPr>
          <a:xfrm>
            <a:off x="6500410" y="2312025"/>
            <a:ext cx="1375016" cy="1811226"/>
          </a:xfrm>
        </p:spPr>
        <p:txBody>
          <a:bodyPr>
            <a:normAutofit/>
          </a:bodyPr>
          <a:lstStyle>
            <a:lvl1pPr>
              <a:defRPr sz="1400"/>
            </a:lvl1pPr>
          </a:lstStyle>
          <a:p>
            <a:r>
              <a:rPr lang="sv-SE"/>
              <a:t>Klicka för att infoga bild</a:t>
            </a:r>
          </a:p>
        </p:txBody>
      </p:sp>
      <p:sp>
        <p:nvSpPr>
          <p:cNvPr id="24" name="Platshållare för text 17">
            <a:extLst>
              <a:ext uri="{FF2B5EF4-FFF2-40B4-BE49-F238E27FC236}">
                <a16:creationId xmlns:a16="http://schemas.microsoft.com/office/drawing/2014/main" id="{B535E3C7-FBEF-4305-8DAE-3B8AC7ECEA9B}"/>
              </a:ext>
            </a:extLst>
          </p:cNvPr>
          <p:cNvSpPr>
            <a:spLocks noGrp="1"/>
          </p:cNvSpPr>
          <p:nvPr>
            <p:ph type="body" sz="quarter" idx="22" hasCustomPrompt="1"/>
          </p:nvPr>
        </p:nvSpPr>
        <p:spPr>
          <a:xfrm>
            <a:off x="8065940" y="2312025"/>
            <a:ext cx="3399940" cy="1811226"/>
          </a:xfrm>
        </p:spPr>
        <p:txBody>
          <a:bodyPr>
            <a:normAutofit/>
          </a:bodyPr>
          <a:lstStyle>
            <a:lvl1pPr marL="0" indent="0">
              <a:buFontTx/>
              <a:buNone/>
              <a:defRPr sz="1600"/>
            </a:lvl1pPr>
          </a:lstStyle>
          <a:p>
            <a:pPr lvl="0"/>
            <a:r>
              <a:rPr lang="sv-SE"/>
              <a:t>Klicka för att infoga text</a:t>
            </a:r>
          </a:p>
        </p:txBody>
      </p:sp>
      <p:sp>
        <p:nvSpPr>
          <p:cNvPr id="25" name="Platshållare för datum 2">
            <a:extLst>
              <a:ext uri="{FF2B5EF4-FFF2-40B4-BE49-F238E27FC236}">
                <a16:creationId xmlns:a16="http://schemas.microsoft.com/office/drawing/2014/main" id="{2DCAF4F9-8FB8-4343-9C1E-E4AC7044711D}"/>
              </a:ext>
            </a:extLst>
          </p:cNvPr>
          <p:cNvSpPr>
            <a:spLocks noGrp="1"/>
          </p:cNvSpPr>
          <p:nvPr>
            <p:ph type="dt" sz="half" idx="10"/>
          </p:nvPr>
        </p:nvSpPr>
        <p:spPr>
          <a:xfrm>
            <a:off x="371475" y="6486976"/>
            <a:ext cx="2743200" cy="365125"/>
          </a:xfrm>
        </p:spPr>
        <p:txBody>
          <a:bodyPr/>
          <a:lstStyle/>
          <a:p>
            <a:fld id="{11CE830F-2306-4803-B051-0E5C6D9E1550}" type="datetimeFigureOut">
              <a:rPr lang="en-GB" smtClean="0"/>
              <a:pPr/>
              <a:t>01/03/2024</a:t>
            </a:fld>
            <a:endParaRPr lang="en-GB"/>
          </a:p>
        </p:txBody>
      </p:sp>
      <p:sp>
        <p:nvSpPr>
          <p:cNvPr id="26" name="Platshållare för sidfot 3">
            <a:extLst>
              <a:ext uri="{FF2B5EF4-FFF2-40B4-BE49-F238E27FC236}">
                <a16:creationId xmlns:a16="http://schemas.microsoft.com/office/drawing/2014/main" id="{6B66F822-B724-467E-883D-F2542FCCE443}"/>
              </a:ext>
            </a:extLst>
          </p:cNvPr>
          <p:cNvSpPr>
            <a:spLocks noGrp="1"/>
          </p:cNvSpPr>
          <p:nvPr>
            <p:ph type="ftr" sz="quarter" idx="11"/>
          </p:nvPr>
        </p:nvSpPr>
        <p:spPr>
          <a:xfrm>
            <a:off x="4038600" y="6486976"/>
            <a:ext cx="4114800" cy="365125"/>
          </a:xfrm>
        </p:spPr>
        <p:txBody>
          <a:bodyPr/>
          <a:lstStyle/>
          <a:p>
            <a:endParaRPr lang="en-GB"/>
          </a:p>
        </p:txBody>
      </p:sp>
      <p:sp>
        <p:nvSpPr>
          <p:cNvPr id="27" name="Platshållare för bildnummer 4">
            <a:extLst>
              <a:ext uri="{FF2B5EF4-FFF2-40B4-BE49-F238E27FC236}">
                <a16:creationId xmlns:a16="http://schemas.microsoft.com/office/drawing/2014/main" id="{B36C3FEA-CE2A-4C3C-8154-99FB6B9EFE77}"/>
              </a:ext>
            </a:extLst>
          </p:cNvPr>
          <p:cNvSpPr>
            <a:spLocks noGrp="1"/>
          </p:cNvSpPr>
          <p:nvPr>
            <p:ph type="sldNum" sz="quarter" idx="12"/>
          </p:nvPr>
        </p:nvSpPr>
        <p:spPr>
          <a:xfrm>
            <a:off x="9077325" y="6486976"/>
            <a:ext cx="2743200" cy="365125"/>
          </a:xfrm>
        </p:spPr>
        <p:txBody>
          <a:bodyPr/>
          <a:lstStyle/>
          <a:p>
            <a:fld id="{06A1F5D9-B110-4C57-B9C3-090C6441F2D8}" type="slidenum">
              <a:rPr lang="en-GB" smtClean="0"/>
              <a:pPr/>
              <a:t>‹#›</a:t>
            </a:fld>
            <a:endParaRPr lang="en-GB"/>
          </a:p>
        </p:txBody>
      </p:sp>
    </p:spTree>
    <p:extLst>
      <p:ext uri="{BB962C8B-B14F-4D97-AF65-F5344CB8AC3E}">
        <p14:creationId xmlns:p14="http://schemas.microsoft.com/office/powerpoint/2010/main" val="23452674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xar + bild">
    <p:bg>
      <p:bgRef idx="1001">
        <a:schemeClr val="bg1"/>
      </p:bgRef>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7C104BD6-9267-4ECD-A3BF-3DD6F4A8EE2A}"/>
              </a:ext>
            </a:extLst>
          </p:cNvPr>
          <p:cNvSpPr>
            <a:spLocks noGrp="1"/>
          </p:cNvSpPr>
          <p:nvPr>
            <p:ph type="dt" sz="half" idx="10"/>
          </p:nvPr>
        </p:nvSpPr>
        <p:spPr/>
        <p:txBody>
          <a:bodyPr/>
          <a:lstStyle/>
          <a:p>
            <a:fld id="{11CE830F-2306-4803-B051-0E5C6D9E1550}" type="datetimeFigureOut">
              <a:rPr lang="en-GB" smtClean="0"/>
              <a:pPr/>
              <a:t>01/03/2024</a:t>
            </a:fld>
            <a:endParaRPr lang="en-GB"/>
          </a:p>
        </p:txBody>
      </p:sp>
      <p:sp>
        <p:nvSpPr>
          <p:cNvPr id="4" name="Platshållare för sidfot 3">
            <a:extLst>
              <a:ext uri="{FF2B5EF4-FFF2-40B4-BE49-F238E27FC236}">
                <a16:creationId xmlns:a16="http://schemas.microsoft.com/office/drawing/2014/main" id="{A953A51A-575F-4595-A145-20953D8DE4D6}"/>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D90AD06A-79A7-4E60-8970-390B99ED4044}"/>
              </a:ext>
            </a:extLst>
          </p:cNvPr>
          <p:cNvSpPr>
            <a:spLocks noGrp="1"/>
          </p:cNvSpPr>
          <p:nvPr>
            <p:ph type="sldNum" sz="quarter" idx="12"/>
          </p:nvPr>
        </p:nvSpPr>
        <p:spPr/>
        <p:txBody>
          <a:bodyPr/>
          <a:lstStyle/>
          <a:p>
            <a:fld id="{06A1F5D9-B110-4C57-B9C3-090C6441F2D8}" type="slidenum">
              <a:rPr lang="en-GB" smtClean="0"/>
              <a:pPr/>
              <a:t>‹#›</a:t>
            </a:fld>
            <a:endParaRPr lang="en-GB"/>
          </a:p>
        </p:txBody>
      </p:sp>
      <p:sp>
        <p:nvSpPr>
          <p:cNvPr id="11" name="Rektangel 10">
            <a:extLst>
              <a:ext uri="{FF2B5EF4-FFF2-40B4-BE49-F238E27FC236}">
                <a16:creationId xmlns:a16="http://schemas.microsoft.com/office/drawing/2014/main" id="{62CFDB58-804D-43AB-9C10-5B5ABD7B3052}"/>
              </a:ext>
            </a:extLst>
          </p:cNvPr>
          <p:cNvSpPr/>
          <p:nvPr userDrawn="1"/>
        </p:nvSpPr>
        <p:spPr>
          <a:xfrm>
            <a:off x="6280710" y="1457276"/>
            <a:ext cx="5526089" cy="19966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2" name="Rektangel 11">
            <a:extLst>
              <a:ext uri="{FF2B5EF4-FFF2-40B4-BE49-F238E27FC236}">
                <a16:creationId xmlns:a16="http://schemas.microsoft.com/office/drawing/2014/main" id="{A51AD93E-08A0-4D73-A5CA-CA584F8A224D}"/>
              </a:ext>
            </a:extLst>
          </p:cNvPr>
          <p:cNvSpPr/>
          <p:nvPr userDrawn="1"/>
        </p:nvSpPr>
        <p:spPr>
          <a:xfrm>
            <a:off x="371474" y="1457276"/>
            <a:ext cx="5548643" cy="5029700"/>
          </a:xfrm>
          <a:prstGeom prst="rect">
            <a:avLst/>
          </a:prstGeom>
          <a:solidFill>
            <a:srgbClr val="FAD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6" name="Platshållare för bild 5">
            <a:extLst>
              <a:ext uri="{FF2B5EF4-FFF2-40B4-BE49-F238E27FC236}">
                <a16:creationId xmlns:a16="http://schemas.microsoft.com/office/drawing/2014/main" id="{7223031D-A84F-4466-AAD8-4879163A1269}"/>
              </a:ext>
            </a:extLst>
          </p:cNvPr>
          <p:cNvSpPr>
            <a:spLocks noGrp="1"/>
          </p:cNvSpPr>
          <p:nvPr>
            <p:ph type="pic" sz="quarter" idx="13"/>
          </p:nvPr>
        </p:nvSpPr>
        <p:spPr>
          <a:xfrm>
            <a:off x="6280710" y="3592125"/>
            <a:ext cx="5517263" cy="2894851"/>
          </a:xfrm>
        </p:spPr>
        <p:txBody>
          <a:bodyPr/>
          <a:lstStyle>
            <a:lvl1pPr marL="0" indent="0">
              <a:buFontTx/>
              <a:buNone/>
              <a:defRPr/>
            </a:lvl1pPr>
          </a:lstStyle>
          <a:p>
            <a:endParaRPr lang="sv-SE"/>
          </a:p>
        </p:txBody>
      </p:sp>
      <p:sp>
        <p:nvSpPr>
          <p:cNvPr id="10" name="Platshållare för text 9">
            <a:extLst>
              <a:ext uri="{FF2B5EF4-FFF2-40B4-BE49-F238E27FC236}">
                <a16:creationId xmlns:a16="http://schemas.microsoft.com/office/drawing/2014/main" id="{2451851D-B39D-4EA5-AA07-8039601AA74B}"/>
              </a:ext>
            </a:extLst>
          </p:cNvPr>
          <p:cNvSpPr>
            <a:spLocks noGrp="1"/>
          </p:cNvSpPr>
          <p:nvPr>
            <p:ph type="body" sz="quarter" idx="15"/>
          </p:nvPr>
        </p:nvSpPr>
        <p:spPr>
          <a:xfrm>
            <a:off x="550987" y="1641507"/>
            <a:ext cx="5200107" cy="471487"/>
          </a:xfrm>
        </p:spPr>
        <p:txBody>
          <a:bodyPr/>
          <a:lstStyle>
            <a:lvl1pPr marL="0" indent="0">
              <a:buFontTx/>
              <a:buNone/>
              <a:defRPr b="1"/>
            </a:lvl1pPr>
          </a:lstStyle>
          <a:p>
            <a:pPr lvl="0"/>
            <a:r>
              <a:rPr lang="sv-SE"/>
              <a:t>Klicka här för att ändra format på bakgrundstexten</a:t>
            </a:r>
          </a:p>
        </p:txBody>
      </p:sp>
      <p:sp>
        <p:nvSpPr>
          <p:cNvPr id="26" name="Platshållare för text 9">
            <a:extLst>
              <a:ext uri="{FF2B5EF4-FFF2-40B4-BE49-F238E27FC236}">
                <a16:creationId xmlns:a16="http://schemas.microsoft.com/office/drawing/2014/main" id="{FED21DB7-8F33-4241-B9EC-2AB7042DF2A9}"/>
              </a:ext>
            </a:extLst>
          </p:cNvPr>
          <p:cNvSpPr>
            <a:spLocks noGrp="1"/>
          </p:cNvSpPr>
          <p:nvPr>
            <p:ph type="body" sz="quarter" idx="16"/>
          </p:nvPr>
        </p:nvSpPr>
        <p:spPr>
          <a:xfrm>
            <a:off x="6415830" y="1641508"/>
            <a:ext cx="5275265" cy="471486"/>
          </a:xfrm>
        </p:spPr>
        <p:txBody>
          <a:bodyPr/>
          <a:lstStyle>
            <a:lvl1pPr marL="0" indent="0">
              <a:buFontTx/>
              <a:buNone/>
              <a:defRPr b="1"/>
            </a:lvl1pPr>
          </a:lstStyle>
          <a:p>
            <a:pPr lvl="0"/>
            <a:r>
              <a:rPr lang="sv-SE"/>
              <a:t>Klicka här för att ändra format på bakgrundstexten</a:t>
            </a:r>
          </a:p>
        </p:txBody>
      </p:sp>
      <p:sp>
        <p:nvSpPr>
          <p:cNvPr id="28" name="Platshållare för text 27">
            <a:extLst>
              <a:ext uri="{FF2B5EF4-FFF2-40B4-BE49-F238E27FC236}">
                <a16:creationId xmlns:a16="http://schemas.microsoft.com/office/drawing/2014/main" id="{544DE906-EACB-4F47-A246-858424FB2E79}"/>
              </a:ext>
            </a:extLst>
          </p:cNvPr>
          <p:cNvSpPr>
            <a:spLocks noGrp="1"/>
          </p:cNvSpPr>
          <p:nvPr>
            <p:ph type="body" sz="quarter" idx="17"/>
          </p:nvPr>
        </p:nvSpPr>
        <p:spPr>
          <a:xfrm>
            <a:off x="550988" y="2261710"/>
            <a:ext cx="5200106" cy="4054869"/>
          </a:xfrm>
        </p:spPr>
        <p:txBody>
          <a:bodyPr/>
          <a:lstStyle/>
          <a:p>
            <a:pPr lvl="0"/>
            <a:r>
              <a:rPr lang="sv-SE"/>
              <a:t>Klicka här för att ändra format på bakgrundstexten</a:t>
            </a:r>
          </a:p>
        </p:txBody>
      </p:sp>
      <p:sp>
        <p:nvSpPr>
          <p:cNvPr id="29" name="Platshållare för text 27">
            <a:extLst>
              <a:ext uri="{FF2B5EF4-FFF2-40B4-BE49-F238E27FC236}">
                <a16:creationId xmlns:a16="http://schemas.microsoft.com/office/drawing/2014/main" id="{B16EADBD-8E89-4CA6-B583-D54B8CBDD47A}"/>
              </a:ext>
            </a:extLst>
          </p:cNvPr>
          <p:cNvSpPr>
            <a:spLocks noGrp="1"/>
          </p:cNvSpPr>
          <p:nvPr>
            <p:ph type="body" sz="quarter" idx="18"/>
          </p:nvPr>
        </p:nvSpPr>
        <p:spPr>
          <a:xfrm>
            <a:off x="6415831" y="2261710"/>
            <a:ext cx="5275264" cy="1025038"/>
          </a:xfrm>
        </p:spPr>
        <p:txBody>
          <a:bodyPr/>
          <a:lstStyle>
            <a:lvl1pPr marL="0" indent="0">
              <a:buFontTx/>
              <a:buNone/>
              <a:defRPr/>
            </a:lvl1pPr>
          </a:lstStyle>
          <a:p>
            <a:pPr lvl="0"/>
            <a:r>
              <a:rPr lang="sv-SE"/>
              <a:t>Klicka här för att ändra format på bakgrundstexten</a:t>
            </a:r>
          </a:p>
        </p:txBody>
      </p:sp>
      <p:sp>
        <p:nvSpPr>
          <p:cNvPr id="31" name="Platshållare för text 30">
            <a:extLst>
              <a:ext uri="{FF2B5EF4-FFF2-40B4-BE49-F238E27FC236}">
                <a16:creationId xmlns:a16="http://schemas.microsoft.com/office/drawing/2014/main" id="{D434BBB9-86C4-4A7E-A091-5BE8572E854B}"/>
              </a:ext>
            </a:extLst>
          </p:cNvPr>
          <p:cNvSpPr>
            <a:spLocks noGrp="1"/>
          </p:cNvSpPr>
          <p:nvPr>
            <p:ph type="body" sz="quarter" idx="19"/>
          </p:nvPr>
        </p:nvSpPr>
        <p:spPr>
          <a:xfrm>
            <a:off x="394232" y="665242"/>
            <a:ext cx="11403941" cy="647617"/>
          </a:xfrm>
        </p:spPr>
        <p:txBody>
          <a:bodyPr anchor="b"/>
          <a:lstStyle>
            <a:lvl1pPr marL="0" indent="0">
              <a:buFontTx/>
              <a:buNone/>
              <a:defRPr sz="3200">
                <a:latin typeface="+mj-lt"/>
              </a:defRPr>
            </a:lvl1pPr>
          </a:lstStyle>
          <a:p>
            <a:pPr lvl="0"/>
            <a:r>
              <a:rPr lang="sv-SE"/>
              <a:t>Klicka här för att ändra format på bakgrundstexten</a:t>
            </a:r>
          </a:p>
          <a:p>
            <a:pPr lvl="1"/>
            <a:endParaRPr lang="sv-SE"/>
          </a:p>
        </p:txBody>
      </p:sp>
    </p:spTree>
    <p:extLst>
      <p:ext uri="{BB962C8B-B14F-4D97-AF65-F5344CB8AC3E}">
        <p14:creationId xmlns:p14="http://schemas.microsoft.com/office/powerpoint/2010/main" val="3800761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 bilder + textrutor">
    <p:bg>
      <p:bgPr>
        <a:solidFill>
          <a:srgbClr val="ECEAE6"/>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7C104BD6-9267-4ECD-A3BF-3DD6F4A8EE2A}"/>
              </a:ext>
            </a:extLst>
          </p:cNvPr>
          <p:cNvSpPr>
            <a:spLocks noGrp="1"/>
          </p:cNvSpPr>
          <p:nvPr>
            <p:ph type="dt" sz="half" idx="10"/>
          </p:nvPr>
        </p:nvSpPr>
        <p:spPr/>
        <p:txBody>
          <a:bodyPr/>
          <a:lstStyle/>
          <a:p>
            <a:fld id="{11CE830F-2306-4803-B051-0E5C6D9E1550}" type="datetimeFigureOut">
              <a:rPr lang="en-GB" smtClean="0"/>
              <a:pPr/>
              <a:t>01/03/2024</a:t>
            </a:fld>
            <a:endParaRPr lang="en-GB"/>
          </a:p>
        </p:txBody>
      </p:sp>
      <p:sp>
        <p:nvSpPr>
          <p:cNvPr id="4" name="Platshållare för sidfot 3">
            <a:extLst>
              <a:ext uri="{FF2B5EF4-FFF2-40B4-BE49-F238E27FC236}">
                <a16:creationId xmlns:a16="http://schemas.microsoft.com/office/drawing/2014/main" id="{A953A51A-575F-4595-A145-20953D8DE4D6}"/>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D90AD06A-79A7-4E60-8970-390B99ED4044}"/>
              </a:ext>
            </a:extLst>
          </p:cNvPr>
          <p:cNvSpPr>
            <a:spLocks noGrp="1"/>
          </p:cNvSpPr>
          <p:nvPr>
            <p:ph type="sldNum" sz="quarter" idx="12"/>
          </p:nvPr>
        </p:nvSpPr>
        <p:spPr/>
        <p:txBody>
          <a:bodyPr/>
          <a:lstStyle/>
          <a:p>
            <a:fld id="{06A1F5D9-B110-4C57-B9C3-090C6441F2D8}" type="slidenum">
              <a:rPr lang="en-GB" smtClean="0"/>
              <a:pPr/>
              <a:t>‹#›</a:t>
            </a:fld>
            <a:endParaRPr lang="en-GB"/>
          </a:p>
        </p:txBody>
      </p:sp>
      <p:sp>
        <p:nvSpPr>
          <p:cNvPr id="19" name="Platshållare för bild 6">
            <a:extLst>
              <a:ext uri="{FF2B5EF4-FFF2-40B4-BE49-F238E27FC236}">
                <a16:creationId xmlns:a16="http://schemas.microsoft.com/office/drawing/2014/main" id="{1880FE12-00C7-4164-BD61-584C39AE9507}"/>
              </a:ext>
            </a:extLst>
          </p:cNvPr>
          <p:cNvSpPr>
            <a:spLocks noGrp="1"/>
          </p:cNvSpPr>
          <p:nvPr>
            <p:ph type="pic" sz="quarter" idx="20"/>
          </p:nvPr>
        </p:nvSpPr>
        <p:spPr>
          <a:xfrm>
            <a:off x="1808049" y="1074217"/>
            <a:ext cx="2743199" cy="2410690"/>
          </a:xfrm>
        </p:spPr>
        <p:txBody>
          <a:bodyPr/>
          <a:lstStyle/>
          <a:p>
            <a:r>
              <a:rPr lang="sv-SE"/>
              <a:t>Klicka på ikonen för att lägga till en bild</a:t>
            </a:r>
            <a:endParaRPr lang="en-GB"/>
          </a:p>
        </p:txBody>
      </p:sp>
      <p:sp>
        <p:nvSpPr>
          <p:cNvPr id="20" name="Platshållare för text 11">
            <a:extLst>
              <a:ext uri="{FF2B5EF4-FFF2-40B4-BE49-F238E27FC236}">
                <a16:creationId xmlns:a16="http://schemas.microsoft.com/office/drawing/2014/main" id="{B5DB5F1E-15C2-4003-9748-EC0915D5AD64}"/>
              </a:ext>
            </a:extLst>
          </p:cNvPr>
          <p:cNvSpPr>
            <a:spLocks noGrp="1"/>
          </p:cNvSpPr>
          <p:nvPr>
            <p:ph type="body" sz="quarter" idx="21"/>
          </p:nvPr>
        </p:nvSpPr>
        <p:spPr>
          <a:xfrm>
            <a:off x="1808046" y="3631127"/>
            <a:ext cx="2743199" cy="2410692"/>
          </a:xfrm>
          <a:noFill/>
        </p:spPr>
        <p:txBody>
          <a:bodyPr lIns="90000" tIns="90000" rIns="90000" bIns="90000">
            <a:norm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sv-SE"/>
              <a:t>Klicka här för att ändra format på bakgrundstexten</a:t>
            </a:r>
          </a:p>
        </p:txBody>
      </p:sp>
      <p:sp>
        <p:nvSpPr>
          <p:cNvPr id="21" name="Platshållare för bild 6">
            <a:extLst>
              <a:ext uri="{FF2B5EF4-FFF2-40B4-BE49-F238E27FC236}">
                <a16:creationId xmlns:a16="http://schemas.microsoft.com/office/drawing/2014/main" id="{EC0700A8-8627-4510-B7CB-89E0B50ED817}"/>
              </a:ext>
            </a:extLst>
          </p:cNvPr>
          <p:cNvSpPr>
            <a:spLocks noGrp="1"/>
          </p:cNvSpPr>
          <p:nvPr>
            <p:ph type="pic" sz="quarter" idx="22"/>
          </p:nvPr>
        </p:nvSpPr>
        <p:spPr>
          <a:xfrm>
            <a:off x="4724400" y="1074216"/>
            <a:ext cx="2743199" cy="2410691"/>
          </a:xfrm>
        </p:spPr>
        <p:txBody>
          <a:bodyPr/>
          <a:lstStyle/>
          <a:p>
            <a:r>
              <a:rPr lang="sv-SE"/>
              <a:t>Klicka på ikonen för att lägga till en bild</a:t>
            </a:r>
            <a:endParaRPr lang="en-GB"/>
          </a:p>
        </p:txBody>
      </p:sp>
      <p:sp>
        <p:nvSpPr>
          <p:cNvPr id="22" name="Platshållare för text 11">
            <a:extLst>
              <a:ext uri="{FF2B5EF4-FFF2-40B4-BE49-F238E27FC236}">
                <a16:creationId xmlns:a16="http://schemas.microsoft.com/office/drawing/2014/main" id="{78BF09B7-7468-47C0-80CE-D5D6DD43DD25}"/>
              </a:ext>
            </a:extLst>
          </p:cNvPr>
          <p:cNvSpPr>
            <a:spLocks noGrp="1"/>
          </p:cNvSpPr>
          <p:nvPr>
            <p:ph type="body" sz="quarter" idx="23"/>
          </p:nvPr>
        </p:nvSpPr>
        <p:spPr>
          <a:xfrm>
            <a:off x="4724398" y="3631127"/>
            <a:ext cx="2743199" cy="2410692"/>
          </a:xfrm>
          <a:noFill/>
        </p:spPr>
        <p:txBody>
          <a:bodyPr lIns="90000" tIns="90000" rIns="90000" bIns="90000">
            <a:norm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sv-SE"/>
              <a:t>Klicka här för att ändra format på bakgrundstexten</a:t>
            </a:r>
          </a:p>
        </p:txBody>
      </p:sp>
      <p:sp>
        <p:nvSpPr>
          <p:cNvPr id="23" name="Platshållare för bild 6">
            <a:extLst>
              <a:ext uri="{FF2B5EF4-FFF2-40B4-BE49-F238E27FC236}">
                <a16:creationId xmlns:a16="http://schemas.microsoft.com/office/drawing/2014/main" id="{A8D3344C-6E0E-473A-A574-F5B53E0EB230}"/>
              </a:ext>
            </a:extLst>
          </p:cNvPr>
          <p:cNvSpPr>
            <a:spLocks noGrp="1"/>
          </p:cNvSpPr>
          <p:nvPr>
            <p:ph type="pic" sz="quarter" idx="24"/>
          </p:nvPr>
        </p:nvSpPr>
        <p:spPr>
          <a:xfrm>
            <a:off x="7640750" y="1074215"/>
            <a:ext cx="2743199" cy="2410692"/>
          </a:xfrm>
        </p:spPr>
        <p:txBody>
          <a:bodyPr/>
          <a:lstStyle/>
          <a:p>
            <a:r>
              <a:rPr lang="sv-SE"/>
              <a:t>Klicka på ikonen för att lägga till en bild</a:t>
            </a:r>
            <a:endParaRPr lang="en-GB"/>
          </a:p>
        </p:txBody>
      </p:sp>
      <p:sp>
        <p:nvSpPr>
          <p:cNvPr id="24" name="Platshållare för text 11">
            <a:extLst>
              <a:ext uri="{FF2B5EF4-FFF2-40B4-BE49-F238E27FC236}">
                <a16:creationId xmlns:a16="http://schemas.microsoft.com/office/drawing/2014/main" id="{2D7F7D37-D228-41CA-8D08-4201F0A717FD}"/>
              </a:ext>
            </a:extLst>
          </p:cNvPr>
          <p:cNvSpPr>
            <a:spLocks noGrp="1"/>
          </p:cNvSpPr>
          <p:nvPr>
            <p:ph type="body" sz="quarter" idx="25"/>
          </p:nvPr>
        </p:nvSpPr>
        <p:spPr>
          <a:xfrm>
            <a:off x="7640750" y="3631127"/>
            <a:ext cx="2743199" cy="2410692"/>
          </a:xfrm>
          <a:noFill/>
        </p:spPr>
        <p:txBody>
          <a:bodyPr lIns="90000" tIns="90000" rIns="90000" bIns="90000">
            <a:norm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sv-SE"/>
              <a:t>Klicka här för att ändra format på bakgrundstexten</a:t>
            </a:r>
          </a:p>
        </p:txBody>
      </p:sp>
    </p:spTree>
    <p:extLst>
      <p:ext uri="{BB962C8B-B14F-4D97-AF65-F5344CB8AC3E}">
        <p14:creationId xmlns:p14="http://schemas.microsoft.com/office/powerpoint/2010/main" val="24664172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Rubrik och innehåll med under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pPr>
              <a:buClr>
                <a:srgbClr val="41B6E6"/>
              </a:buClr>
              <a:defRPr/>
            </a:pPr>
            <a:endParaRPr lang="en-US">
              <a:solidFill>
                <a:prstClr val="black">
                  <a:tint val="75000"/>
                </a:prstClr>
              </a:solidFill>
            </a:endParaRPr>
          </a:p>
        </p:txBody>
      </p:sp>
      <p:sp>
        <p:nvSpPr>
          <p:cNvPr id="4" name="Platshållare för sidfot 3"/>
          <p:cNvSpPr>
            <a:spLocks noGrp="1"/>
          </p:cNvSpPr>
          <p:nvPr>
            <p:ph type="ftr" sz="quarter" idx="11"/>
          </p:nvPr>
        </p:nvSpPr>
        <p:spPr/>
        <p:txBody>
          <a:bodyPr/>
          <a:lstStyle/>
          <a:p>
            <a:pPr>
              <a:buClr>
                <a:srgbClr val="41B6E6"/>
              </a:buClr>
              <a:defRPr/>
            </a:pPr>
            <a:endParaRPr lang="en-US">
              <a:solidFill>
                <a:prstClr val="black">
                  <a:tint val="75000"/>
                </a:prstClr>
              </a:solidFill>
            </a:endParaRPr>
          </a:p>
        </p:txBody>
      </p:sp>
      <p:sp>
        <p:nvSpPr>
          <p:cNvPr id="5" name="Platshållare för bildnummer 4"/>
          <p:cNvSpPr>
            <a:spLocks noGrp="1"/>
          </p:cNvSpPr>
          <p:nvPr>
            <p:ph type="sldNum" sz="quarter" idx="12"/>
          </p:nvPr>
        </p:nvSpPr>
        <p:spPr/>
        <p:txBody>
          <a:bodyPr/>
          <a:lstStyle/>
          <a:p>
            <a:pPr>
              <a:buClr>
                <a:srgbClr val="41B6E6"/>
              </a:buClr>
              <a:defRPr/>
            </a:pPr>
            <a:fld id="{16580683-D478-41D3-A216-65C4E5FD8DCB}" type="slidenum">
              <a:rPr lang="en-US" smtClean="0">
                <a:solidFill>
                  <a:prstClr val="black">
                    <a:tint val="75000"/>
                  </a:prstClr>
                </a:solidFill>
              </a:rPr>
              <a:pPr>
                <a:buClr>
                  <a:srgbClr val="41B6E6"/>
                </a:buClr>
                <a:defRPr/>
              </a:pPr>
              <a:t>‹#›</a:t>
            </a:fld>
            <a:endParaRPr lang="en-US">
              <a:solidFill>
                <a:prstClr val="black">
                  <a:tint val="75000"/>
                </a:prstClr>
              </a:solidFill>
            </a:endParaRPr>
          </a:p>
        </p:txBody>
      </p:sp>
      <p:sp>
        <p:nvSpPr>
          <p:cNvPr id="6" name="Content Placeholder 2"/>
          <p:cNvSpPr>
            <a:spLocks noGrp="1"/>
          </p:cNvSpPr>
          <p:nvPr>
            <p:ph idx="1"/>
          </p:nvPr>
        </p:nvSpPr>
        <p:spPr>
          <a:xfrm>
            <a:off x="838200" y="1896000"/>
            <a:ext cx="10515600" cy="3909265"/>
          </a:xfrm>
        </p:spPr>
        <p:txBody>
          <a:bodyPr>
            <a:normAutofit/>
          </a:bodyPr>
          <a:lstStyle>
            <a:lvl1pPr>
              <a:defRPr sz="20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9" name="Platshållare för text 8"/>
          <p:cNvSpPr>
            <a:spLocks noGrp="1"/>
          </p:cNvSpPr>
          <p:nvPr>
            <p:ph type="body" sz="quarter" idx="13"/>
          </p:nvPr>
        </p:nvSpPr>
        <p:spPr>
          <a:xfrm>
            <a:off x="838200" y="1270000"/>
            <a:ext cx="10515600" cy="482600"/>
          </a:xfrm>
        </p:spPr>
        <p:txBody>
          <a:bodyPr>
            <a:normAutofit/>
          </a:bodyPr>
          <a:lstStyle>
            <a:lvl1pPr marL="0" indent="0">
              <a:buNone/>
              <a:defRPr sz="2000" i="1"/>
            </a:lvl1pPr>
          </a:lstStyle>
          <a:p>
            <a:pPr lvl="0"/>
            <a:r>
              <a:rPr lang="sv-SE"/>
              <a:t>Klicka här för att ändra format på bakgrundstexten</a:t>
            </a:r>
          </a:p>
        </p:txBody>
      </p:sp>
    </p:spTree>
    <p:extLst>
      <p:ext uri="{BB962C8B-B14F-4D97-AF65-F5344CB8AC3E}">
        <p14:creationId xmlns:p14="http://schemas.microsoft.com/office/powerpoint/2010/main" val="327197546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
                <a:srgbClr val="41B6E6"/>
              </a:buCl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buClr>
                <a:srgbClr val="41B6E6"/>
              </a:buCl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buClr>
                <a:srgbClr val="41B6E6"/>
              </a:buClr>
              <a:defRPr/>
            </a:pPr>
            <a:fld id="{16580683-D478-41D3-A216-65C4E5FD8DCB}" type="slidenum">
              <a:rPr lang="en-US" smtClean="0">
                <a:solidFill>
                  <a:prstClr val="black">
                    <a:tint val="75000"/>
                  </a:prstClr>
                </a:solidFill>
              </a:rPr>
              <a:pPr>
                <a:buClr>
                  <a:srgbClr val="41B6E6"/>
                </a:buClr>
                <a:defRPr/>
              </a:pPr>
              <a:t>‹#›</a:t>
            </a:fld>
            <a:endParaRPr lang="en-US">
              <a:solidFill>
                <a:prstClr val="black">
                  <a:tint val="75000"/>
                </a:prstClr>
              </a:solidFill>
            </a:endParaRPr>
          </a:p>
        </p:txBody>
      </p:sp>
    </p:spTree>
    <p:extLst>
      <p:ext uri="{BB962C8B-B14F-4D97-AF65-F5344CB8AC3E}">
        <p14:creationId xmlns:p14="http://schemas.microsoft.com/office/powerpoint/2010/main" val="87231558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Rubrik och innehåll och bild">
  <p:cSld name="Rubrik och innehåll och bild">
    <p:spTree>
      <p:nvGrpSpPr>
        <p:cNvPr id="1" name="Shape 224"/>
        <p:cNvGrpSpPr/>
        <p:nvPr/>
      </p:nvGrpSpPr>
      <p:grpSpPr>
        <a:xfrm>
          <a:off x="0" y="0"/>
          <a:ext cx="0" cy="0"/>
          <a:chOff x="0" y="0"/>
          <a:chExt cx="0" cy="0"/>
        </a:xfrm>
      </p:grpSpPr>
      <p:sp>
        <p:nvSpPr>
          <p:cNvPr id="225" name="Google Shape;225;p35"/>
          <p:cNvSpPr txBox="1">
            <a:spLocks noGrp="1"/>
          </p:cNvSpPr>
          <p:nvPr>
            <p:ph type="title"/>
          </p:nvPr>
        </p:nvSpPr>
        <p:spPr>
          <a:xfrm>
            <a:off x="838203" y="365131"/>
            <a:ext cx="5230799" cy="77356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35"/>
          <p:cNvSpPr txBox="1">
            <a:spLocks noGrp="1"/>
          </p:cNvSpPr>
          <p:nvPr>
            <p:ph type="dt" idx="10"/>
          </p:nvPr>
        </p:nvSpPr>
        <p:spPr>
          <a:xfrm>
            <a:off x="849996" y="-172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5"/>
          <p:cNvSpPr txBox="1">
            <a:spLocks noGrp="1"/>
          </p:cNvSpPr>
          <p:nvPr>
            <p:ph type="ftr" idx="11"/>
          </p:nvPr>
        </p:nvSpPr>
        <p:spPr>
          <a:xfrm>
            <a:off x="2325059" y="-17252"/>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5"/>
          <p:cNvSpPr txBox="1">
            <a:spLocks noGrp="1"/>
          </p:cNvSpPr>
          <p:nvPr>
            <p:ph type="sldNum" idx="12"/>
          </p:nvPr>
        </p:nvSpPr>
        <p:spPr>
          <a:xfrm>
            <a:off x="10983005" y="6308896"/>
            <a:ext cx="87415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sv-SE" smtClean="0"/>
              <a:pPr/>
              <a:t>‹#›</a:t>
            </a:fld>
            <a:endParaRPr lang="sv-SE"/>
          </a:p>
        </p:txBody>
      </p:sp>
      <p:sp>
        <p:nvSpPr>
          <p:cNvPr id="229" name="Google Shape;229;p35"/>
          <p:cNvSpPr>
            <a:spLocks noGrp="1"/>
          </p:cNvSpPr>
          <p:nvPr>
            <p:ph type="pic" idx="2"/>
          </p:nvPr>
        </p:nvSpPr>
        <p:spPr>
          <a:xfrm>
            <a:off x="6257028" y="0"/>
            <a:ext cx="5934973" cy="70564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1pPr>
            <a:lvl2pPr marR="0" lvl="1"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2pPr>
            <a:lvl3pPr marR="0" lvl="2"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3pPr>
            <a:lvl4pPr marR="0" lvl="3"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4pPr>
            <a:lvl5pPr marR="0" lvl="4"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230" name="Google Shape;230;p35"/>
          <p:cNvSpPr txBox="1">
            <a:spLocks noGrp="1"/>
          </p:cNvSpPr>
          <p:nvPr>
            <p:ph type="body" idx="1"/>
          </p:nvPr>
        </p:nvSpPr>
        <p:spPr>
          <a:xfrm>
            <a:off x="848423" y="1345722"/>
            <a:ext cx="5230644" cy="4408564"/>
          </a:xfrm>
          <a:prstGeom prst="rect">
            <a:avLst/>
          </a:prstGeom>
          <a:noFill/>
          <a:ln>
            <a:noFill/>
          </a:ln>
        </p:spPr>
        <p:txBody>
          <a:bodyPr spcFirstLastPara="1" wrap="square" lIns="91425" tIns="45700" rIns="91425" bIns="45700" anchor="t" anchorCtr="0">
            <a:noAutofit/>
          </a:bodyPr>
          <a:lstStyle>
            <a:lvl1pPr marL="457200" lvl="0" indent="-323850" algn="l">
              <a:lnSpc>
                <a:spcPct val="100000"/>
              </a:lnSpc>
              <a:spcBef>
                <a:spcPts val="1000"/>
              </a:spcBef>
              <a:spcAft>
                <a:spcPts val="0"/>
              </a:spcAft>
              <a:buClr>
                <a:schemeClr val="dk1"/>
              </a:buClr>
              <a:buSzPts val="1500"/>
              <a:buChar char="•"/>
              <a:defRPr sz="1500"/>
            </a:lvl1pPr>
            <a:lvl2pPr marL="914400" lvl="1" indent="-314325" algn="l">
              <a:lnSpc>
                <a:spcPct val="100000"/>
              </a:lnSpc>
              <a:spcBef>
                <a:spcPts val="500"/>
              </a:spcBef>
              <a:spcAft>
                <a:spcPts val="0"/>
              </a:spcAft>
              <a:buClr>
                <a:schemeClr val="dk1"/>
              </a:buClr>
              <a:buSzPts val="1350"/>
              <a:buChar char="•"/>
              <a:defRPr sz="1350"/>
            </a:lvl2pPr>
            <a:lvl3pPr marL="1371600" lvl="2" indent="-304800" algn="l">
              <a:lnSpc>
                <a:spcPct val="100000"/>
              </a:lnSpc>
              <a:spcBef>
                <a:spcPts val="500"/>
              </a:spcBef>
              <a:spcAft>
                <a:spcPts val="0"/>
              </a:spcAft>
              <a:buClr>
                <a:schemeClr val="dk1"/>
              </a:buClr>
              <a:buSzPts val="1200"/>
              <a:buChar char="•"/>
              <a:defRPr sz="1200"/>
            </a:lvl3pPr>
            <a:lvl4pPr marL="1828800" lvl="3" indent="-295275" algn="l">
              <a:lnSpc>
                <a:spcPct val="100000"/>
              </a:lnSpc>
              <a:spcBef>
                <a:spcPts val="500"/>
              </a:spcBef>
              <a:spcAft>
                <a:spcPts val="0"/>
              </a:spcAft>
              <a:buClr>
                <a:schemeClr val="dk1"/>
              </a:buClr>
              <a:buSzPts val="1050"/>
              <a:buChar char="•"/>
              <a:defRPr sz="1050"/>
            </a:lvl4pPr>
            <a:lvl5pPr marL="2286000" lvl="4" indent="-295275" algn="l">
              <a:lnSpc>
                <a:spcPct val="100000"/>
              </a:lnSpc>
              <a:spcBef>
                <a:spcPts val="500"/>
              </a:spcBef>
              <a:spcAft>
                <a:spcPts val="0"/>
              </a:spcAft>
              <a:buClr>
                <a:schemeClr val="dk1"/>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20856667"/>
      </p:ext>
    </p:extLst>
  </p:cSld>
  <p:clrMapOvr>
    <a:masterClrMapping/>
  </p:clrMapOvr>
  <p:extLst>
    <p:ext uri="{DCECCB84-F9BA-43D5-87BE-67443E8EF086}">
      <p15:sldGuideLst xmlns:p15="http://schemas.microsoft.com/office/powerpoint/2012/main">
        <p15:guide id="1" orient="horz" pos="2160">
          <p15:clr>
            <a:srgbClr val="FBAE40"/>
          </p15:clr>
        </p15:guide>
        <p15:guide id="2"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Content Placeholder 2"/>
          <p:cNvSpPr>
            <a:spLocks noGrp="1"/>
          </p:cNvSpPr>
          <p:nvPr>
            <p:ph sz="half" idx="1"/>
          </p:nvPr>
        </p:nvSpPr>
        <p:spPr>
          <a:xfrm>
            <a:off x="838200" y="1362975"/>
            <a:ext cx="5181600" cy="4442290"/>
          </a:xfrm>
        </p:spPr>
        <p:txBody>
          <a:bodyPr>
            <a:normAutofit/>
          </a:bodyPr>
          <a:lstStyle>
            <a:lvl1pPr>
              <a:defRPr sz="20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172200" y="1362975"/>
            <a:ext cx="5181600" cy="4442290"/>
          </a:xfrm>
        </p:spPr>
        <p:txBody>
          <a:bodyPr>
            <a:normAutofit/>
          </a:bodyPr>
          <a:lstStyle>
            <a:lvl1pPr>
              <a:defRPr sz="20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Date Placeholder 4"/>
          <p:cNvSpPr>
            <a:spLocks noGrp="1"/>
          </p:cNvSpPr>
          <p:nvPr>
            <p:ph type="dt" sz="half" idx="10"/>
          </p:nvPr>
        </p:nvSpPr>
        <p:spPr/>
        <p:txBody>
          <a:bodyPr/>
          <a:lstStyle/>
          <a:p>
            <a:pPr>
              <a:buClr>
                <a:srgbClr val="41B6E6"/>
              </a:buCl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buClr>
                <a:srgbClr val="41B6E6"/>
              </a:buCl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buClr>
                <a:srgbClr val="41B6E6"/>
              </a:buClr>
              <a:defRPr/>
            </a:pPr>
            <a:fld id="{16580683-D478-41D3-A216-65C4E5FD8DCB}" type="slidenum">
              <a:rPr lang="en-US" smtClean="0">
                <a:solidFill>
                  <a:prstClr val="black">
                    <a:tint val="75000"/>
                  </a:prstClr>
                </a:solidFill>
              </a:rPr>
              <a:pPr>
                <a:buClr>
                  <a:srgbClr val="41B6E6"/>
                </a:buClr>
                <a:defRPr/>
              </a:pPr>
              <a:t>‹#›</a:t>
            </a:fld>
            <a:endParaRPr lang="en-US">
              <a:solidFill>
                <a:prstClr val="black">
                  <a:tint val="75000"/>
                </a:prstClr>
              </a:solidFill>
            </a:endParaRPr>
          </a:p>
        </p:txBody>
      </p:sp>
    </p:spTree>
    <p:extLst>
      <p:ext uri="{BB962C8B-B14F-4D97-AF65-F5344CB8AC3E}">
        <p14:creationId xmlns:p14="http://schemas.microsoft.com/office/powerpoint/2010/main" val="75254101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4233" y="238125"/>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86934" y="1858963"/>
            <a:ext cx="5179484" cy="417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69617" y="1858963"/>
            <a:ext cx="5181600" cy="417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75733" y="6229350"/>
            <a:ext cx="2540000" cy="457200"/>
          </a:xfrm>
        </p:spPr>
        <p:txBody>
          <a:bodyPr/>
          <a:lstStyle>
            <a:lvl1pPr>
              <a:defRPr/>
            </a:lvl1pPr>
          </a:lstStyle>
          <a:p>
            <a:pPr>
              <a:buClr>
                <a:srgbClr val="41B6E6"/>
              </a:buClr>
              <a:defRPr/>
            </a:pPr>
            <a:endParaRPr lang="en-US">
              <a:solidFill>
                <a:prstClr val="black">
                  <a:tint val="75000"/>
                </a:prstClr>
              </a:solidFill>
            </a:endParaRPr>
          </a:p>
        </p:txBody>
      </p:sp>
      <p:sp>
        <p:nvSpPr>
          <p:cNvPr id="6" name="Footer Placeholder 5"/>
          <p:cNvSpPr>
            <a:spLocks noGrp="1"/>
          </p:cNvSpPr>
          <p:nvPr>
            <p:ph type="ftr" sz="quarter" idx="11"/>
          </p:nvPr>
        </p:nvSpPr>
        <p:spPr>
          <a:xfrm>
            <a:off x="4165600" y="6229350"/>
            <a:ext cx="3860800" cy="457200"/>
          </a:xfrm>
        </p:spPr>
        <p:txBody>
          <a:bodyPr/>
          <a:lstStyle>
            <a:lvl1pPr>
              <a:defRPr/>
            </a:lvl1pPr>
          </a:lstStyle>
          <a:p>
            <a:pPr>
              <a:buClr>
                <a:srgbClr val="41B6E6"/>
              </a:buCl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974667" y="6229350"/>
            <a:ext cx="2540000" cy="457200"/>
          </a:xfrm>
        </p:spPr>
        <p:txBody>
          <a:bodyPr/>
          <a:lstStyle>
            <a:lvl1pPr>
              <a:defRPr/>
            </a:lvl1pPr>
          </a:lstStyle>
          <a:p>
            <a:pPr>
              <a:buClr>
                <a:srgbClr val="41B6E6"/>
              </a:buClr>
              <a:defRPr/>
            </a:pPr>
            <a:fld id="{7CF32E3E-6858-44F4-BD22-C7DF3F57F2A3}" type="slidenum">
              <a:rPr lang="en-US">
                <a:solidFill>
                  <a:prstClr val="black">
                    <a:tint val="75000"/>
                  </a:prstClr>
                </a:solidFill>
              </a:rPr>
              <a:pPr>
                <a:buClr>
                  <a:srgbClr val="41B6E6"/>
                </a:buClr>
                <a:defRPr/>
              </a:pPr>
              <a:t>‹#›</a:t>
            </a:fld>
            <a:endParaRPr lang="en-US">
              <a:solidFill>
                <a:prstClr val="black">
                  <a:tint val="75000"/>
                </a:prstClr>
              </a:solidFill>
            </a:endParaRPr>
          </a:p>
        </p:txBody>
      </p:sp>
    </p:spTree>
    <p:extLst>
      <p:ext uri="{BB962C8B-B14F-4D97-AF65-F5344CB8AC3E}">
        <p14:creationId xmlns:p14="http://schemas.microsoft.com/office/powerpoint/2010/main" val="763883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Kapitelbild rosa">
    <p:bg>
      <p:bgPr>
        <a:solidFill>
          <a:srgbClr val="FAD8D5"/>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35B20462-6D64-419A-AB20-687F6A985CE2}"/>
              </a:ext>
            </a:extLst>
          </p:cNvPr>
          <p:cNvSpPr>
            <a:spLocks noGrp="1"/>
          </p:cNvSpPr>
          <p:nvPr>
            <p:ph type="pic" sz="quarter" idx="16"/>
          </p:nvPr>
        </p:nvSpPr>
        <p:spPr>
          <a:xfrm>
            <a:off x="0" y="692150"/>
            <a:ext cx="12192000" cy="6165850"/>
          </a:xfrm>
          <a:solidFill>
            <a:srgbClr val="FAD8D5"/>
          </a:solidFill>
        </p:spPr>
        <p:txBody>
          <a:bodyPr/>
          <a:lstStyle/>
          <a:p>
            <a:r>
              <a:rPr lang="sv-SE"/>
              <a:t>Klicka på ikonen för att lägga till en bild</a:t>
            </a:r>
            <a:endParaRPr lang="en-GB"/>
          </a:p>
        </p:txBody>
      </p:sp>
      <p:sp>
        <p:nvSpPr>
          <p:cNvPr id="8" name="Rubrik 1">
            <a:extLst>
              <a:ext uri="{FF2B5EF4-FFF2-40B4-BE49-F238E27FC236}">
                <a16:creationId xmlns:a16="http://schemas.microsoft.com/office/drawing/2014/main" id="{62947B22-C0CC-424A-B746-930EDC9C293F}"/>
              </a:ext>
            </a:extLst>
          </p:cNvPr>
          <p:cNvSpPr>
            <a:spLocks noGrp="1"/>
          </p:cNvSpPr>
          <p:nvPr>
            <p:ph type="ctrTitle"/>
          </p:nvPr>
        </p:nvSpPr>
        <p:spPr>
          <a:xfrm>
            <a:off x="1524000" y="1773238"/>
            <a:ext cx="9144000" cy="1655762"/>
          </a:xfrm>
        </p:spPr>
        <p:txBody>
          <a:bodyPr anchor="b">
            <a:normAutofit/>
          </a:bodyPr>
          <a:lstStyle>
            <a:lvl1pPr algn="ctr">
              <a:defRPr sz="5400" b="0">
                <a:solidFill>
                  <a:schemeClr val="accent2"/>
                </a:solidFill>
                <a:latin typeface="Georgia" panose="02040502050405020303" pitchFamily="18" charset="0"/>
              </a:defRPr>
            </a:lvl1pPr>
          </a:lstStyle>
          <a:p>
            <a:r>
              <a:rPr lang="sv-SE"/>
              <a:t>Klicka här för att ändra mall för rubrikformat</a:t>
            </a:r>
            <a:endParaRPr lang="en-GB"/>
          </a:p>
        </p:txBody>
      </p:sp>
      <p:sp>
        <p:nvSpPr>
          <p:cNvPr id="9" name="Platshållare för text 6">
            <a:extLst>
              <a:ext uri="{FF2B5EF4-FFF2-40B4-BE49-F238E27FC236}">
                <a16:creationId xmlns:a16="http://schemas.microsoft.com/office/drawing/2014/main" id="{84A57C43-0D91-45FA-BAA9-9EAC1259761F}"/>
              </a:ext>
            </a:extLst>
          </p:cNvPr>
          <p:cNvSpPr>
            <a:spLocks noGrp="1"/>
          </p:cNvSpPr>
          <p:nvPr>
            <p:ph type="body" sz="quarter" idx="14"/>
          </p:nvPr>
        </p:nvSpPr>
        <p:spPr>
          <a:xfrm>
            <a:off x="1524000" y="3794071"/>
            <a:ext cx="9144000" cy="969122"/>
          </a:xfrm>
        </p:spPr>
        <p:txBody>
          <a:bodyPr/>
          <a:lstStyle>
            <a:lvl1pPr marL="0" indent="0" algn="ctr">
              <a:buNone/>
              <a:defRPr>
                <a:solidFill>
                  <a:schemeClr val="accent2"/>
                </a:solidFill>
              </a:defRPr>
            </a:lvl1pPr>
          </a:lstStyle>
          <a:p>
            <a:pPr lvl="0"/>
            <a:r>
              <a:rPr lang="sv-SE"/>
              <a:t>Klicka här för att ändra format på bakgrundstexten</a:t>
            </a:r>
          </a:p>
        </p:txBody>
      </p:sp>
      <p:sp>
        <p:nvSpPr>
          <p:cNvPr id="12" name="Platshållare för datum 2">
            <a:extLst>
              <a:ext uri="{FF2B5EF4-FFF2-40B4-BE49-F238E27FC236}">
                <a16:creationId xmlns:a16="http://schemas.microsoft.com/office/drawing/2014/main" id="{38B09271-454D-4472-957D-1AC449813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13" name="Platshållare för sidfot 3">
            <a:extLst>
              <a:ext uri="{FF2B5EF4-FFF2-40B4-BE49-F238E27FC236}">
                <a16:creationId xmlns:a16="http://schemas.microsoft.com/office/drawing/2014/main" id="{EADF505B-FBCA-4BA5-8261-FC32DCDB7A3B}"/>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14" name="Platshållare för bildnummer 4">
            <a:extLst>
              <a:ext uri="{FF2B5EF4-FFF2-40B4-BE49-F238E27FC236}">
                <a16:creationId xmlns:a16="http://schemas.microsoft.com/office/drawing/2014/main" id="{7A81E169-F93B-4F11-A50F-9CE9C422DBF2}"/>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24678401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kgrundsbild rund rut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1F616AF-2DFE-D666-62D0-65D20A3E0B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0" cy="6843739"/>
          </a:xfrm>
          <a:prstGeom prst="rect">
            <a:avLst/>
          </a:prstGeom>
        </p:spPr>
      </p:pic>
      <p:sp>
        <p:nvSpPr>
          <p:cNvPr id="4" name="Platshållare för sidfot 3">
            <a:extLst>
              <a:ext uri="{FF2B5EF4-FFF2-40B4-BE49-F238E27FC236}">
                <a16:creationId xmlns:a16="http://schemas.microsoft.com/office/drawing/2014/main" id="{9AAF00F5-CFB7-4DF7-8D38-F3BB4043F0B7}"/>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7F6D3DDC-6C4B-42CF-AA64-B4EE90103CAF}"/>
              </a:ext>
            </a:extLst>
          </p:cNvPr>
          <p:cNvSpPr>
            <a:spLocks noGrp="1"/>
          </p:cNvSpPr>
          <p:nvPr>
            <p:ph type="sldNum" sz="quarter" idx="12"/>
          </p:nvPr>
        </p:nvSpPr>
        <p:spPr/>
        <p:txBody>
          <a:bodyPr/>
          <a:lstStyle/>
          <a:p>
            <a:fld id="{06A1F5D9-B110-4C57-B9C3-090C6441F2D8}" type="slidenum">
              <a:rPr lang="en-GB" smtClean="0"/>
              <a:pPr/>
              <a:t>‹#›</a:t>
            </a:fld>
            <a:endParaRPr lang="en-GB"/>
          </a:p>
        </p:txBody>
      </p:sp>
      <p:sp>
        <p:nvSpPr>
          <p:cNvPr id="10" name="Ellips 9">
            <a:extLst>
              <a:ext uri="{FF2B5EF4-FFF2-40B4-BE49-F238E27FC236}">
                <a16:creationId xmlns:a16="http://schemas.microsoft.com/office/drawing/2014/main" id="{36A6C6BF-C332-4C4A-A632-9862E25622C5}"/>
              </a:ext>
            </a:extLst>
          </p:cNvPr>
          <p:cNvSpPr/>
          <p:nvPr userDrawn="1"/>
        </p:nvSpPr>
        <p:spPr>
          <a:xfrm>
            <a:off x="-542483" y="547478"/>
            <a:ext cx="6400800" cy="64008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text 7">
            <a:extLst>
              <a:ext uri="{FF2B5EF4-FFF2-40B4-BE49-F238E27FC236}">
                <a16:creationId xmlns:a16="http://schemas.microsoft.com/office/drawing/2014/main" id="{2EEF09FF-EA7C-4B63-B0FD-2DDAA779FB92}"/>
              </a:ext>
            </a:extLst>
          </p:cNvPr>
          <p:cNvSpPr>
            <a:spLocks noGrp="1"/>
          </p:cNvSpPr>
          <p:nvPr>
            <p:ph type="body" sz="quarter" idx="13" hasCustomPrompt="1"/>
          </p:nvPr>
        </p:nvSpPr>
        <p:spPr>
          <a:xfrm>
            <a:off x="718908" y="1646831"/>
            <a:ext cx="3839918" cy="1019988"/>
          </a:xfrm>
        </p:spPr>
        <p:txBody>
          <a:bodyPr anchor="ctr">
            <a:normAutofit/>
          </a:bodyPr>
          <a:lstStyle>
            <a:lvl1pPr marL="0" indent="0" algn="ctr">
              <a:buNone/>
              <a:defRPr sz="4000">
                <a:solidFill>
                  <a:schemeClr val="tx1"/>
                </a:solidFill>
                <a:latin typeface="+mj-lt"/>
              </a:defRPr>
            </a:lvl1pPr>
          </a:lstStyle>
          <a:p>
            <a:pPr lvl="0"/>
            <a:r>
              <a:rPr lang="sv-SE"/>
              <a:t>Skriv text här</a:t>
            </a:r>
          </a:p>
        </p:txBody>
      </p:sp>
      <p:sp>
        <p:nvSpPr>
          <p:cNvPr id="12" name="Platshållare för text 11">
            <a:extLst>
              <a:ext uri="{FF2B5EF4-FFF2-40B4-BE49-F238E27FC236}">
                <a16:creationId xmlns:a16="http://schemas.microsoft.com/office/drawing/2014/main" id="{5EF31715-386D-4C25-8B08-17130A8BADD3}"/>
              </a:ext>
            </a:extLst>
          </p:cNvPr>
          <p:cNvSpPr>
            <a:spLocks noGrp="1"/>
          </p:cNvSpPr>
          <p:nvPr>
            <p:ph type="body" sz="quarter" idx="14"/>
          </p:nvPr>
        </p:nvSpPr>
        <p:spPr>
          <a:xfrm>
            <a:off x="718908" y="2761962"/>
            <a:ext cx="3839918" cy="3408261"/>
          </a:xfrm>
        </p:spPr>
        <p:txBody>
          <a:bodyPr/>
          <a:lstStyle>
            <a:lvl1pPr marL="0" indent="0" algn="ctr">
              <a:buNone/>
              <a:defRPr/>
            </a:lvl1pPr>
          </a:lstStyle>
          <a:p>
            <a:pPr lvl="0"/>
            <a:r>
              <a:rPr lang="sv-SE"/>
              <a:t>Klicka här för att ändra format på bakgrundstexten</a:t>
            </a:r>
          </a:p>
        </p:txBody>
      </p:sp>
    </p:spTree>
    <p:extLst>
      <p:ext uri="{BB962C8B-B14F-4D97-AF65-F5344CB8AC3E}">
        <p14:creationId xmlns:p14="http://schemas.microsoft.com/office/powerpoint/2010/main" val="34023393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kgrundsbild liten textruta">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8D90660-BFF0-F798-EABE-254188C918F0}"/>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rundade hörn 5">
            <a:extLst>
              <a:ext uri="{FF2B5EF4-FFF2-40B4-BE49-F238E27FC236}">
                <a16:creationId xmlns:a16="http://schemas.microsoft.com/office/drawing/2014/main" id="{7E3071C2-D708-41BC-AC6E-3C42BB39797A}"/>
              </a:ext>
            </a:extLst>
          </p:cNvPr>
          <p:cNvSpPr/>
          <p:nvPr userDrawn="1"/>
        </p:nvSpPr>
        <p:spPr>
          <a:xfrm>
            <a:off x="428340" y="4109051"/>
            <a:ext cx="5667660" cy="2264453"/>
          </a:xfrm>
          <a:prstGeom prst="roundRect">
            <a:avLst/>
          </a:prstGeom>
          <a:solidFill>
            <a:schemeClr val="bg1">
              <a:alpha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8" name="Platshållare för text 7">
            <a:extLst>
              <a:ext uri="{FF2B5EF4-FFF2-40B4-BE49-F238E27FC236}">
                <a16:creationId xmlns:a16="http://schemas.microsoft.com/office/drawing/2014/main" id="{2EEF09FF-EA7C-4B63-B0FD-2DDAA779FB92}"/>
              </a:ext>
            </a:extLst>
          </p:cNvPr>
          <p:cNvSpPr>
            <a:spLocks noGrp="1"/>
          </p:cNvSpPr>
          <p:nvPr>
            <p:ph type="body" sz="quarter" idx="13" hasCustomPrompt="1"/>
          </p:nvPr>
        </p:nvSpPr>
        <p:spPr>
          <a:xfrm>
            <a:off x="621324" y="4368800"/>
            <a:ext cx="5275384" cy="1750646"/>
          </a:xfrm>
        </p:spPr>
        <p:txBody>
          <a:bodyPr anchor="ctr">
            <a:normAutofit/>
          </a:bodyPr>
          <a:lstStyle>
            <a:lvl1pPr marL="0" indent="0" algn="ctr">
              <a:buNone/>
              <a:defRPr sz="4000">
                <a:solidFill>
                  <a:schemeClr val="tx1"/>
                </a:solidFill>
                <a:latin typeface="+mj-lt"/>
              </a:defRPr>
            </a:lvl1pPr>
          </a:lstStyle>
          <a:p>
            <a:pPr lvl="0"/>
            <a:r>
              <a:rPr lang="sv-SE"/>
              <a:t>Skriv text här</a:t>
            </a:r>
          </a:p>
        </p:txBody>
      </p:sp>
      <p:sp>
        <p:nvSpPr>
          <p:cNvPr id="14" name="Platshållare för datum 2">
            <a:extLst>
              <a:ext uri="{FF2B5EF4-FFF2-40B4-BE49-F238E27FC236}">
                <a16:creationId xmlns:a16="http://schemas.microsoft.com/office/drawing/2014/main" id="{17A3C5DF-1FA8-412F-9D05-C858B0EE00B6}"/>
              </a:ext>
            </a:extLst>
          </p:cNvPr>
          <p:cNvSpPr>
            <a:spLocks noGrp="1"/>
          </p:cNvSpPr>
          <p:nvPr>
            <p:ph type="dt" sz="half" idx="10"/>
          </p:nvPr>
        </p:nvSpPr>
        <p:spPr>
          <a:xfrm>
            <a:off x="371475" y="6619984"/>
            <a:ext cx="2743200" cy="365125"/>
          </a:xfrm>
        </p:spPr>
        <p:txBody>
          <a:bodyPr/>
          <a:lstStyle/>
          <a:p>
            <a:fld id="{11CE830F-2306-4803-B051-0E5C6D9E1550}" type="datetimeFigureOut">
              <a:rPr lang="en-GB" smtClean="0"/>
              <a:pPr/>
              <a:t>01/03/2024</a:t>
            </a:fld>
            <a:endParaRPr lang="en-GB"/>
          </a:p>
        </p:txBody>
      </p:sp>
      <p:sp>
        <p:nvSpPr>
          <p:cNvPr id="15" name="Platshållare för sidfot 3">
            <a:extLst>
              <a:ext uri="{FF2B5EF4-FFF2-40B4-BE49-F238E27FC236}">
                <a16:creationId xmlns:a16="http://schemas.microsoft.com/office/drawing/2014/main" id="{F15D859E-68B0-47AE-92D8-B60B155C5BDD}"/>
              </a:ext>
            </a:extLst>
          </p:cNvPr>
          <p:cNvSpPr>
            <a:spLocks noGrp="1"/>
          </p:cNvSpPr>
          <p:nvPr>
            <p:ph type="ftr" sz="quarter" idx="11"/>
          </p:nvPr>
        </p:nvSpPr>
        <p:spPr>
          <a:xfrm>
            <a:off x="4038600" y="6619984"/>
            <a:ext cx="4114800" cy="365125"/>
          </a:xfrm>
        </p:spPr>
        <p:txBody>
          <a:bodyPr/>
          <a:lstStyle/>
          <a:p>
            <a:endParaRPr lang="en-GB"/>
          </a:p>
        </p:txBody>
      </p:sp>
      <p:sp>
        <p:nvSpPr>
          <p:cNvPr id="16" name="Platshållare för bildnummer 4">
            <a:extLst>
              <a:ext uri="{FF2B5EF4-FFF2-40B4-BE49-F238E27FC236}">
                <a16:creationId xmlns:a16="http://schemas.microsoft.com/office/drawing/2014/main" id="{3CA9413B-DCD5-4A62-B89D-BB5D8DA681BF}"/>
              </a:ext>
            </a:extLst>
          </p:cNvPr>
          <p:cNvSpPr>
            <a:spLocks noGrp="1"/>
          </p:cNvSpPr>
          <p:nvPr>
            <p:ph type="sldNum" sz="quarter" idx="12"/>
          </p:nvPr>
        </p:nvSpPr>
        <p:spPr>
          <a:xfrm>
            <a:off x="9077325" y="6619984"/>
            <a:ext cx="2743200" cy="365125"/>
          </a:xfrm>
        </p:spPr>
        <p:txBody>
          <a:bodyPr/>
          <a:lstStyle/>
          <a:p>
            <a:fld id="{06A1F5D9-B110-4C57-B9C3-090C6441F2D8}" type="slidenum">
              <a:rPr lang="en-GB" smtClean="0"/>
              <a:pPr/>
              <a:t>‹#›</a:t>
            </a:fld>
            <a:endParaRPr lang="en-GB"/>
          </a:p>
        </p:txBody>
      </p:sp>
    </p:spTree>
    <p:extLst>
      <p:ext uri="{BB962C8B-B14F-4D97-AF65-F5344CB8AC3E}">
        <p14:creationId xmlns:p14="http://schemas.microsoft.com/office/powerpoint/2010/main" val="3980942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amtal">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0D9577A-B5B8-1AF7-52F0-D46E2A012E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095998" y="0"/>
            <a:ext cx="6096001" cy="6858000"/>
          </a:xfrm>
          <a:prstGeom prst="rect">
            <a:avLst/>
          </a:prstGeom>
        </p:spPr>
      </p:pic>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spTree>
    <p:extLst>
      <p:ext uri="{BB962C8B-B14F-4D97-AF65-F5344CB8AC3E}">
        <p14:creationId xmlns:p14="http://schemas.microsoft.com/office/powerpoint/2010/main" val="2580125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jej i soffa">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FC5D4C1-F7CE-680E-FCA5-366E4A2F78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1" y="0"/>
            <a:ext cx="6095999" cy="6858000"/>
          </a:xfrm>
          <a:prstGeom prst="rect">
            <a:avLst/>
          </a:prstGeom>
        </p:spPr>
      </p:pic>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spTree>
    <p:extLst>
      <p:ext uri="{BB962C8B-B14F-4D97-AF65-F5344CB8AC3E}">
        <p14:creationId xmlns:p14="http://schemas.microsoft.com/office/powerpoint/2010/main" val="21714192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yssel">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3" name="Bildobjekt 2">
            <a:extLst>
              <a:ext uri="{FF2B5EF4-FFF2-40B4-BE49-F238E27FC236}">
                <a16:creationId xmlns:a16="http://schemas.microsoft.com/office/drawing/2014/main" id="{93C2A5DE-29FC-18BE-45BA-F61BFE7FDD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10015136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sonlig assistans 1">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4098" name="Picture 2" descr="En bild som visar klädsel, person, Människoansikte, vägg&#10;&#10;Automatiskt genererad beskrivning">
            <a:extLst>
              <a:ext uri="{FF2B5EF4-FFF2-40B4-BE49-F238E27FC236}">
                <a16:creationId xmlns:a16="http://schemas.microsoft.com/office/drawing/2014/main" id="{B0369DB4-D5E0-06BD-8151-2073D917288A}"/>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234"/>
          <a:stretch/>
        </p:blipFill>
        <p:spPr bwMode="auto">
          <a:xfrm>
            <a:off x="6096000" y="0"/>
            <a:ext cx="6099956" cy="689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0349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ug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04769B79-B05A-86F7-88D6-7E406BC0AC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8"/>
          <a:stretch/>
        </p:blipFill>
        <p:spPr>
          <a:xfrm>
            <a:off x="6096000" y="0"/>
            <a:ext cx="6234890" cy="6858000"/>
          </a:xfrm>
          <a:prstGeom prst="rect">
            <a:avLst/>
          </a:prstGeom>
        </p:spPr>
      </p:pic>
    </p:spTree>
    <p:extLst>
      <p:ext uri="{BB962C8B-B14F-4D97-AF65-F5344CB8AC3E}">
        <p14:creationId xmlns:p14="http://schemas.microsoft.com/office/powerpoint/2010/main" val="2499219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 äldreboende p+ text">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3" name="Bildobjekt 2">
            <a:extLst>
              <a:ext uri="{FF2B5EF4-FFF2-40B4-BE49-F238E27FC236}">
                <a16:creationId xmlns:a16="http://schemas.microsoft.com/office/drawing/2014/main" id="{9B81605B-FBF4-80A7-6120-EFC2BA9648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6096000" cy="6858000"/>
          </a:xfrm>
          <a:prstGeom prst="rect">
            <a:avLst/>
          </a:prstGeom>
        </p:spPr>
      </p:pic>
    </p:spTree>
    <p:extLst>
      <p:ext uri="{BB962C8B-B14F-4D97-AF65-F5344CB8AC3E}">
        <p14:creationId xmlns:p14="http://schemas.microsoft.com/office/powerpoint/2010/main" val="10168867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e unga">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F69C70DC-F916-BB17-C28E-86066EBB4B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6096000" cy="6858000"/>
          </a:xfrm>
          <a:prstGeom prst="rect">
            <a:avLst/>
          </a:prstGeom>
        </p:spPr>
      </p:pic>
    </p:spTree>
    <p:extLst>
      <p:ext uri="{BB962C8B-B14F-4D97-AF65-F5344CB8AC3E}">
        <p14:creationId xmlns:p14="http://schemas.microsoft.com/office/powerpoint/2010/main" val="1822997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rsonlig assistans 2">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5122" name="Picture 2">
            <a:extLst>
              <a:ext uri="{FF2B5EF4-FFF2-40B4-BE49-F238E27FC236}">
                <a16:creationId xmlns:a16="http://schemas.microsoft.com/office/drawing/2014/main" id="{3FC5E5DC-FF47-7553-5D02-032A1BCB66B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62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bild grön">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35B20462-6D64-419A-AB20-687F6A985CE2}"/>
              </a:ext>
            </a:extLst>
          </p:cNvPr>
          <p:cNvSpPr>
            <a:spLocks noGrp="1"/>
          </p:cNvSpPr>
          <p:nvPr>
            <p:ph type="pic" sz="quarter" idx="16"/>
          </p:nvPr>
        </p:nvSpPr>
        <p:spPr>
          <a:xfrm>
            <a:off x="0" y="692150"/>
            <a:ext cx="12192000" cy="6165850"/>
          </a:xfrm>
          <a:solidFill>
            <a:schemeClr val="accent5"/>
          </a:solidFill>
          <a:ln>
            <a:solidFill>
              <a:schemeClr val="accent5"/>
            </a:solidFill>
          </a:ln>
        </p:spPr>
        <p:txBody>
          <a:bodyPr/>
          <a:lstStyle/>
          <a:p>
            <a:r>
              <a:rPr lang="sv-SE"/>
              <a:t>Klicka på ikonen för att lägga till en bild</a:t>
            </a:r>
            <a:endParaRPr lang="en-GB"/>
          </a:p>
        </p:txBody>
      </p:sp>
      <p:sp>
        <p:nvSpPr>
          <p:cNvPr id="4" name="Platshållare för datum 3">
            <a:extLst>
              <a:ext uri="{FF2B5EF4-FFF2-40B4-BE49-F238E27FC236}">
                <a16:creationId xmlns:a16="http://schemas.microsoft.com/office/drawing/2014/main" id="{59555959-F323-41C6-BA48-9543CA5116A9}"/>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9C676F23-AC96-4728-8867-DC3D74A621E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46B67F45-52EC-464B-91C0-F1B9DCB6A4F7}"/>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1">
            <a:extLst>
              <a:ext uri="{FF2B5EF4-FFF2-40B4-BE49-F238E27FC236}">
                <a16:creationId xmlns:a16="http://schemas.microsoft.com/office/drawing/2014/main" id="{62947B22-C0CC-424A-B746-930EDC9C293F}"/>
              </a:ext>
            </a:extLst>
          </p:cNvPr>
          <p:cNvSpPr>
            <a:spLocks noGrp="1"/>
          </p:cNvSpPr>
          <p:nvPr>
            <p:ph type="ctrTitle"/>
          </p:nvPr>
        </p:nvSpPr>
        <p:spPr>
          <a:xfrm>
            <a:off x="1524000" y="1773238"/>
            <a:ext cx="9144000" cy="1655762"/>
          </a:xfrm>
        </p:spPr>
        <p:txBody>
          <a:bodyPr anchor="b">
            <a:normAutofit/>
          </a:bodyPr>
          <a:lstStyle>
            <a:lvl1pPr algn="ctr">
              <a:defRPr sz="5400" b="0">
                <a:solidFill>
                  <a:srgbClr val="0B5128"/>
                </a:solidFill>
                <a:latin typeface="Georgia" panose="02040502050405020303" pitchFamily="18" charset="0"/>
              </a:defRPr>
            </a:lvl1pPr>
          </a:lstStyle>
          <a:p>
            <a:r>
              <a:rPr lang="sv-SE"/>
              <a:t>Klicka här för att ändra mall för rubrikformat</a:t>
            </a:r>
            <a:endParaRPr lang="en-GB"/>
          </a:p>
        </p:txBody>
      </p:sp>
      <p:sp>
        <p:nvSpPr>
          <p:cNvPr id="9" name="Platshållare för text 6">
            <a:extLst>
              <a:ext uri="{FF2B5EF4-FFF2-40B4-BE49-F238E27FC236}">
                <a16:creationId xmlns:a16="http://schemas.microsoft.com/office/drawing/2014/main" id="{84A57C43-0D91-45FA-BAA9-9EAC1259761F}"/>
              </a:ext>
            </a:extLst>
          </p:cNvPr>
          <p:cNvSpPr>
            <a:spLocks noGrp="1"/>
          </p:cNvSpPr>
          <p:nvPr>
            <p:ph type="body" sz="quarter" idx="14"/>
          </p:nvPr>
        </p:nvSpPr>
        <p:spPr>
          <a:xfrm>
            <a:off x="1524000" y="3794071"/>
            <a:ext cx="9144000" cy="969122"/>
          </a:xfrm>
        </p:spPr>
        <p:txBody>
          <a:bodyPr/>
          <a:lstStyle>
            <a:lvl1pPr marL="0" indent="0" algn="ctr">
              <a:buNone/>
              <a:defRPr>
                <a:solidFill>
                  <a:srgbClr val="0B5128"/>
                </a:solidFill>
              </a:defRPr>
            </a:lvl1pPr>
          </a:lstStyle>
          <a:p>
            <a:pPr lvl="0"/>
            <a:r>
              <a:rPr lang="sv-SE"/>
              <a:t>Klicka här för att ändra format på bakgrundstexten</a:t>
            </a:r>
          </a:p>
        </p:txBody>
      </p:sp>
      <p:sp>
        <p:nvSpPr>
          <p:cNvPr id="10" name="Platshållare för datum 2">
            <a:extLst>
              <a:ext uri="{FF2B5EF4-FFF2-40B4-BE49-F238E27FC236}">
                <a16:creationId xmlns:a16="http://schemas.microsoft.com/office/drawing/2014/main" id="{816CF9EA-E93C-4A97-B5FA-0D43CE4D5FF1}"/>
              </a:ext>
            </a:extLst>
          </p:cNvPr>
          <p:cNvSpPr txBox="1">
            <a:spLocks/>
          </p:cNvSpPr>
          <p:nvPr userDrawn="1"/>
        </p:nvSpPr>
        <p:spPr>
          <a:xfrm>
            <a:off x="990600" y="6508750"/>
            <a:ext cx="2743200" cy="365125"/>
          </a:xfrm>
          <a:prstGeom prst="rect">
            <a:avLst/>
          </a:prstGeom>
        </p:spPr>
        <p:txBody>
          <a:bodyPr vert="horz" lIns="91440" tIns="45720" rIns="91440" bIns="45720" rtlCol="0" anchor="ctr"/>
          <a:lstStyle>
            <a:defPPr>
              <a:defRPr lang="sv-SE"/>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39B916-8726-440E-AD41-3576C28F59D1}" type="datetimeFigureOut">
              <a:rPr lang="sv-SE" smtClean="0"/>
              <a:pPr/>
              <a:t>2024-03-01</a:t>
            </a:fld>
            <a:endParaRPr lang="sv-SE"/>
          </a:p>
        </p:txBody>
      </p:sp>
      <p:sp>
        <p:nvSpPr>
          <p:cNvPr id="11" name="Platshållare för bildnummer 4">
            <a:extLst>
              <a:ext uri="{FF2B5EF4-FFF2-40B4-BE49-F238E27FC236}">
                <a16:creationId xmlns:a16="http://schemas.microsoft.com/office/drawing/2014/main" id="{ABFD5630-A860-47BE-8607-427693DCB6B4}"/>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3A4BCB-B32C-462E-BBB8-C0C029FB37ED}" type="slidenum">
              <a:rPr lang="sv-SE" smtClean="0"/>
              <a:pPr/>
              <a:t>‹#›</a:t>
            </a:fld>
            <a:endParaRPr lang="sv-SE"/>
          </a:p>
        </p:txBody>
      </p:sp>
    </p:spTree>
    <p:extLst>
      <p:ext uri="{BB962C8B-B14F-4D97-AF65-F5344CB8AC3E}">
        <p14:creationId xmlns:p14="http://schemas.microsoft.com/office/powerpoint/2010/main" val="2416807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ld HVB + text 2">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E3EBBED7-2CD9-DEAE-C694-B90EFA5498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02"/>
          <a:stretch/>
        </p:blipFill>
        <p:spPr>
          <a:xfrm>
            <a:off x="1" y="0"/>
            <a:ext cx="6096000" cy="6858000"/>
          </a:xfrm>
          <a:prstGeom prst="rect">
            <a:avLst/>
          </a:prstGeom>
        </p:spPr>
      </p:pic>
    </p:spTree>
    <p:extLst>
      <p:ext uri="{BB962C8B-B14F-4D97-AF65-F5344CB8AC3E}">
        <p14:creationId xmlns:p14="http://schemas.microsoft.com/office/powerpoint/2010/main" val="25033596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Äldreboende">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11" name="Bildobjekt 10">
            <a:extLst>
              <a:ext uri="{FF2B5EF4-FFF2-40B4-BE49-F238E27FC236}">
                <a16:creationId xmlns:a16="http://schemas.microsoft.com/office/drawing/2014/main" id="{8ACAF717-E3F9-0510-C10A-40AEFD6E2C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6096000" cy="6858000"/>
          </a:xfrm>
          <a:prstGeom prst="rect">
            <a:avLst/>
          </a:prstGeom>
        </p:spPr>
      </p:pic>
    </p:spTree>
    <p:extLst>
      <p:ext uri="{BB962C8B-B14F-4D97-AF65-F5344CB8AC3E}">
        <p14:creationId xmlns:p14="http://schemas.microsoft.com/office/powerpoint/2010/main" val="9353086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bild ljusblå">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35B20462-6D64-419A-AB20-687F6A985CE2}"/>
              </a:ext>
            </a:extLst>
          </p:cNvPr>
          <p:cNvSpPr>
            <a:spLocks noGrp="1"/>
          </p:cNvSpPr>
          <p:nvPr>
            <p:ph type="pic" sz="quarter" idx="16"/>
          </p:nvPr>
        </p:nvSpPr>
        <p:spPr>
          <a:xfrm>
            <a:off x="0" y="692150"/>
            <a:ext cx="12192000" cy="6165850"/>
          </a:xfrm>
          <a:solidFill>
            <a:schemeClr val="accent4"/>
          </a:solidFill>
          <a:ln>
            <a:solidFill>
              <a:schemeClr val="accent4"/>
            </a:solidFill>
          </a:ln>
        </p:spPr>
        <p:txBody>
          <a:bodyPr/>
          <a:lstStyle/>
          <a:p>
            <a:r>
              <a:rPr lang="sv-SE"/>
              <a:t>Klicka på ikonen för att lägga till en bild</a:t>
            </a:r>
            <a:endParaRPr lang="en-GB"/>
          </a:p>
        </p:txBody>
      </p:sp>
      <p:sp>
        <p:nvSpPr>
          <p:cNvPr id="4" name="Platshållare för datum 3">
            <a:extLst>
              <a:ext uri="{FF2B5EF4-FFF2-40B4-BE49-F238E27FC236}">
                <a16:creationId xmlns:a16="http://schemas.microsoft.com/office/drawing/2014/main" id="{59555959-F323-41C6-BA48-9543CA5116A9}"/>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9C676F23-AC96-4728-8867-DC3D74A621E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46B67F45-52EC-464B-91C0-F1B9DCB6A4F7}"/>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1">
            <a:extLst>
              <a:ext uri="{FF2B5EF4-FFF2-40B4-BE49-F238E27FC236}">
                <a16:creationId xmlns:a16="http://schemas.microsoft.com/office/drawing/2014/main" id="{62947B22-C0CC-424A-B746-930EDC9C293F}"/>
              </a:ext>
            </a:extLst>
          </p:cNvPr>
          <p:cNvSpPr>
            <a:spLocks noGrp="1"/>
          </p:cNvSpPr>
          <p:nvPr>
            <p:ph type="ctrTitle"/>
          </p:nvPr>
        </p:nvSpPr>
        <p:spPr>
          <a:xfrm>
            <a:off x="1524000" y="1773238"/>
            <a:ext cx="9144000" cy="1655762"/>
          </a:xfrm>
        </p:spPr>
        <p:txBody>
          <a:bodyPr anchor="b">
            <a:normAutofit/>
          </a:bodyPr>
          <a:lstStyle>
            <a:lvl1pPr algn="ctr">
              <a:defRPr sz="5400" b="0">
                <a:solidFill>
                  <a:srgbClr val="115269"/>
                </a:solidFill>
                <a:latin typeface="Georgia" panose="02040502050405020303" pitchFamily="18" charset="0"/>
              </a:defRPr>
            </a:lvl1pPr>
          </a:lstStyle>
          <a:p>
            <a:r>
              <a:rPr lang="sv-SE"/>
              <a:t>Klicka här för att ändra mall för rubrikformat</a:t>
            </a:r>
            <a:endParaRPr lang="en-GB"/>
          </a:p>
        </p:txBody>
      </p:sp>
      <p:sp>
        <p:nvSpPr>
          <p:cNvPr id="9" name="Platshållare för text 6">
            <a:extLst>
              <a:ext uri="{FF2B5EF4-FFF2-40B4-BE49-F238E27FC236}">
                <a16:creationId xmlns:a16="http://schemas.microsoft.com/office/drawing/2014/main" id="{84A57C43-0D91-45FA-BAA9-9EAC1259761F}"/>
              </a:ext>
            </a:extLst>
          </p:cNvPr>
          <p:cNvSpPr>
            <a:spLocks noGrp="1"/>
          </p:cNvSpPr>
          <p:nvPr>
            <p:ph type="body" sz="quarter" idx="14"/>
          </p:nvPr>
        </p:nvSpPr>
        <p:spPr>
          <a:xfrm>
            <a:off x="1524000" y="3794071"/>
            <a:ext cx="9144000" cy="969122"/>
          </a:xfrm>
        </p:spPr>
        <p:txBody>
          <a:bodyPr/>
          <a:lstStyle>
            <a:lvl1pPr marL="0" indent="0" algn="ctr">
              <a:buNone/>
              <a:defRPr>
                <a:solidFill>
                  <a:srgbClr val="115269"/>
                </a:solidFill>
              </a:defRPr>
            </a:lvl1pPr>
          </a:lstStyle>
          <a:p>
            <a:pPr lvl="0"/>
            <a:r>
              <a:rPr lang="sv-SE"/>
              <a:t>Klicka här för att ändra format på bakgrundstexten</a:t>
            </a:r>
          </a:p>
        </p:txBody>
      </p:sp>
      <p:sp>
        <p:nvSpPr>
          <p:cNvPr id="10" name="Platshållare för datum 2">
            <a:extLst>
              <a:ext uri="{FF2B5EF4-FFF2-40B4-BE49-F238E27FC236}">
                <a16:creationId xmlns:a16="http://schemas.microsoft.com/office/drawing/2014/main" id="{C7FD4FD7-9C72-4745-B84C-8E94B975082E}"/>
              </a:ext>
            </a:extLst>
          </p:cNvPr>
          <p:cNvSpPr txBox="1">
            <a:spLocks/>
          </p:cNvSpPr>
          <p:nvPr userDrawn="1"/>
        </p:nvSpPr>
        <p:spPr>
          <a:xfrm>
            <a:off x="990600" y="6508750"/>
            <a:ext cx="2743200" cy="365125"/>
          </a:xfrm>
          <a:prstGeom prst="rect">
            <a:avLst/>
          </a:prstGeom>
        </p:spPr>
        <p:txBody>
          <a:bodyPr vert="horz" lIns="91440" tIns="45720" rIns="91440" bIns="45720" rtlCol="0" anchor="ctr"/>
          <a:lstStyle>
            <a:defPPr>
              <a:defRPr lang="sv-SE"/>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39B916-8726-440E-AD41-3576C28F59D1}" type="datetimeFigureOut">
              <a:rPr lang="sv-SE" smtClean="0"/>
              <a:pPr/>
              <a:t>2024-03-01</a:t>
            </a:fld>
            <a:endParaRPr lang="sv-SE"/>
          </a:p>
        </p:txBody>
      </p:sp>
      <p:sp>
        <p:nvSpPr>
          <p:cNvPr id="11" name="Platshållare för bildnummer 4">
            <a:extLst>
              <a:ext uri="{FF2B5EF4-FFF2-40B4-BE49-F238E27FC236}">
                <a16:creationId xmlns:a16="http://schemas.microsoft.com/office/drawing/2014/main" id="{1D161BD1-0F7B-411A-8458-FC877DD92218}"/>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3A4BCB-B32C-462E-BBB8-C0C029FB37ED}" type="slidenum">
              <a:rPr lang="sv-SE" smtClean="0"/>
              <a:pPr/>
              <a:t>‹#›</a:t>
            </a:fld>
            <a:endParaRPr lang="sv-SE"/>
          </a:p>
        </p:txBody>
      </p:sp>
    </p:spTree>
    <p:extLst>
      <p:ext uri="{BB962C8B-B14F-4D97-AF65-F5344CB8AC3E}">
        <p14:creationId xmlns:p14="http://schemas.microsoft.com/office/powerpoint/2010/main" val="1911992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rdegrundshuset">
    <p:bg>
      <p:bgRef idx="1002">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903B1C1-0348-4827-945C-CD3F4657BF7A}"/>
              </a:ext>
            </a:extLst>
          </p:cNvPr>
          <p:cNvSpPr/>
          <p:nvPr userDrawn="1"/>
        </p:nvSpPr>
        <p:spPr>
          <a:xfrm>
            <a:off x="3482109" y="2429164"/>
            <a:ext cx="5449455" cy="2704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datum 1">
            <a:extLst>
              <a:ext uri="{FF2B5EF4-FFF2-40B4-BE49-F238E27FC236}">
                <a16:creationId xmlns:a16="http://schemas.microsoft.com/office/drawing/2014/main" id="{3FC13E93-7868-4AC4-A150-529322EF689F}"/>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7" name="Platshållare för sidfot 2">
            <a:extLst>
              <a:ext uri="{FF2B5EF4-FFF2-40B4-BE49-F238E27FC236}">
                <a16:creationId xmlns:a16="http://schemas.microsoft.com/office/drawing/2014/main" id="{9C2D4B96-F7D4-4EC8-98E3-3EA2A74BC9AB}"/>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8" name="Platshållare för bildnummer 3">
            <a:extLst>
              <a:ext uri="{FF2B5EF4-FFF2-40B4-BE49-F238E27FC236}">
                <a16:creationId xmlns:a16="http://schemas.microsoft.com/office/drawing/2014/main" id="{57D51E73-8B31-4DAD-94DC-0F3D8F0719BB}"/>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pic>
        <p:nvPicPr>
          <p:cNvPr id="12" name="Bildobjekt 11">
            <a:extLst>
              <a:ext uri="{FF2B5EF4-FFF2-40B4-BE49-F238E27FC236}">
                <a16:creationId xmlns:a16="http://schemas.microsoft.com/office/drawing/2014/main" id="{6A78C645-C17B-4C9C-B4C5-9B8790990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8511" y="855076"/>
            <a:ext cx="5834978" cy="5147848"/>
          </a:xfrm>
          <a:prstGeom prst="rect">
            <a:avLst/>
          </a:prstGeom>
        </p:spPr>
      </p:pic>
    </p:spTree>
    <p:extLst>
      <p:ext uri="{BB962C8B-B14F-4D97-AF65-F5344CB8AC3E}">
        <p14:creationId xmlns:p14="http://schemas.microsoft.com/office/powerpoint/2010/main" val="67157674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a har rätt till ett bra liv">
    <p:bg>
      <p:bgRef idx="1001">
        <a:schemeClr val="bg2"/>
      </p:bgRef>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A6798A1A-027C-4AC8-AE4B-E11444AD1063}"/>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4" name="Platshållare för sidfot 3">
            <a:extLst>
              <a:ext uri="{FF2B5EF4-FFF2-40B4-BE49-F238E27FC236}">
                <a16:creationId xmlns:a16="http://schemas.microsoft.com/office/drawing/2014/main" id="{54D5D1C0-E194-4F89-9BBF-061BD005748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AEEA0814-DBA6-4FD9-ABD6-FF9A7DA804D7}"/>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pic>
        <p:nvPicPr>
          <p:cNvPr id="8" name="Picture 5" descr="En i en folkmassa">
            <a:extLst>
              <a:ext uri="{FF2B5EF4-FFF2-40B4-BE49-F238E27FC236}">
                <a16:creationId xmlns:a16="http://schemas.microsoft.com/office/drawing/2014/main" id="{01CDF028-0070-48F5-9851-630BDA7C810A}"/>
              </a:ext>
            </a:extLst>
          </p:cNvPr>
          <p:cNvPicPr>
            <a:picLocks noChangeAspect="1"/>
          </p:cNvPicPr>
          <p:nvPr userDrawn="1"/>
        </p:nvPicPr>
        <p:blipFill rotWithShape="1">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6071406" y="1155521"/>
            <a:ext cx="4647773" cy="4546957"/>
          </a:xfrm>
          <a:prstGeom prst="ellipse">
            <a:avLst/>
          </a:prstGeom>
          <a:ln w="63500" cap="rnd">
            <a:noFill/>
          </a:ln>
          <a:effectLst/>
        </p:spPr>
      </p:pic>
      <p:sp>
        <p:nvSpPr>
          <p:cNvPr id="2" name="textruta 1">
            <a:extLst>
              <a:ext uri="{FF2B5EF4-FFF2-40B4-BE49-F238E27FC236}">
                <a16:creationId xmlns:a16="http://schemas.microsoft.com/office/drawing/2014/main" id="{0BC36EA7-5A77-44A8-9A5C-E2523E427DB7}"/>
              </a:ext>
            </a:extLst>
          </p:cNvPr>
          <p:cNvSpPr txBox="1"/>
          <p:nvPr userDrawn="1"/>
        </p:nvSpPr>
        <p:spPr>
          <a:xfrm>
            <a:off x="1472821" y="1828801"/>
            <a:ext cx="4217158" cy="2585323"/>
          </a:xfrm>
          <a:prstGeom prst="rect">
            <a:avLst/>
          </a:prstGeom>
          <a:noFill/>
        </p:spPr>
        <p:txBody>
          <a:bodyPr wrap="square" rtlCol="0">
            <a:spAutoFit/>
          </a:bodyPr>
          <a:lstStyle/>
          <a:p>
            <a:r>
              <a:rPr lang="en-US" sz="5400" kern="1200" spc="-150">
                <a:solidFill>
                  <a:schemeClr val="accent2"/>
                </a:solidFill>
                <a:latin typeface="+mj-lt"/>
                <a:ea typeface="+mj-ea"/>
                <a:cs typeface="+mj-cs"/>
              </a:rPr>
              <a:t>Alla </a:t>
            </a:r>
            <a:r>
              <a:rPr lang="en-US" sz="5400" kern="1200" spc="-150" err="1">
                <a:solidFill>
                  <a:schemeClr val="accent2"/>
                </a:solidFill>
                <a:latin typeface="+mj-lt"/>
                <a:ea typeface="+mj-ea"/>
                <a:cs typeface="+mj-cs"/>
              </a:rPr>
              <a:t>har</a:t>
            </a:r>
            <a:r>
              <a:rPr lang="en-US" sz="5400" kern="1200" spc="-150">
                <a:solidFill>
                  <a:schemeClr val="accent2"/>
                </a:solidFill>
                <a:latin typeface="+mj-lt"/>
                <a:ea typeface="+mj-ea"/>
                <a:cs typeface="+mj-cs"/>
              </a:rPr>
              <a:t> </a:t>
            </a:r>
            <a:r>
              <a:rPr lang="en-US" sz="5400" kern="1200" spc="-150" err="1">
                <a:solidFill>
                  <a:schemeClr val="accent2"/>
                </a:solidFill>
                <a:latin typeface="+mj-lt"/>
                <a:ea typeface="+mj-ea"/>
                <a:cs typeface="+mj-cs"/>
              </a:rPr>
              <a:t>rätt</a:t>
            </a:r>
            <a:r>
              <a:rPr lang="en-US" sz="5400" kern="1200" spc="-150">
                <a:solidFill>
                  <a:schemeClr val="accent2"/>
                </a:solidFill>
                <a:latin typeface="+mj-lt"/>
                <a:ea typeface="+mj-ea"/>
                <a:cs typeface="+mj-cs"/>
              </a:rPr>
              <a:t> till </a:t>
            </a:r>
            <a:r>
              <a:rPr lang="en-US" sz="5400" kern="1200" spc="-150" err="1">
                <a:solidFill>
                  <a:schemeClr val="accent2"/>
                </a:solidFill>
                <a:latin typeface="+mj-lt"/>
                <a:ea typeface="+mj-ea"/>
                <a:cs typeface="+mj-cs"/>
              </a:rPr>
              <a:t>ett</a:t>
            </a:r>
            <a:r>
              <a:rPr lang="en-US" sz="5400" kern="1200" spc="-150">
                <a:solidFill>
                  <a:schemeClr val="accent2"/>
                </a:solidFill>
                <a:latin typeface="+mj-lt"/>
                <a:ea typeface="+mj-ea"/>
                <a:cs typeface="+mj-cs"/>
              </a:rPr>
              <a:t> bra liv. </a:t>
            </a:r>
            <a:br>
              <a:rPr lang="en-US" sz="5400" kern="1200" spc="-150">
                <a:solidFill>
                  <a:schemeClr val="accent2"/>
                </a:solidFill>
                <a:latin typeface="+mj-lt"/>
                <a:ea typeface="+mj-ea"/>
                <a:cs typeface="+mj-cs"/>
              </a:rPr>
            </a:br>
            <a:r>
              <a:rPr lang="en-US" sz="5400" kern="1200" spc="-150">
                <a:solidFill>
                  <a:schemeClr val="accent2"/>
                </a:solidFill>
                <a:latin typeface="+mj-lt"/>
                <a:ea typeface="+mj-ea"/>
                <a:cs typeface="+mj-cs"/>
              </a:rPr>
              <a:t>Ja, </a:t>
            </a:r>
            <a:r>
              <a:rPr lang="en-US" sz="5400" i="1" kern="1200" spc="-150" err="1">
                <a:solidFill>
                  <a:schemeClr val="accent2"/>
                </a:solidFill>
                <a:latin typeface="+mj-lt"/>
                <a:ea typeface="+mj-ea"/>
                <a:cs typeface="+mj-cs"/>
              </a:rPr>
              <a:t>alla</a:t>
            </a:r>
            <a:r>
              <a:rPr lang="en-US" sz="5400" kern="1200" spc="-150">
                <a:solidFill>
                  <a:schemeClr val="accent2"/>
                </a:solidFill>
                <a:latin typeface="+mj-lt"/>
                <a:ea typeface="+mj-ea"/>
                <a:cs typeface="+mj-cs"/>
              </a:rPr>
              <a:t>!</a:t>
            </a:r>
            <a:endParaRPr lang="sv-SE" sz="5400">
              <a:solidFill>
                <a:schemeClr val="accent2"/>
              </a:solidFill>
            </a:endParaRPr>
          </a:p>
        </p:txBody>
      </p:sp>
    </p:spTree>
    <p:extLst>
      <p:ext uri="{BB962C8B-B14F-4D97-AF65-F5344CB8AC3E}">
        <p14:creationId xmlns:p14="http://schemas.microsoft.com/office/powerpoint/2010/main" val="305951851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EF939D"/>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A6798A1A-027C-4AC8-AE4B-E11444AD1063}"/>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4" name="Platshållare för sidfot 3">
            <a:extLst>
              <a:ext uri="{FF2B5EF4-FFF2-40B4-BE49-F238E27FC236}">
                <a16:creationId xmlns:a16="http://schemas.microsoft.com/office/drawing/2014/main" id="{54D5D1C0-E194-4F89-9BBF-061BD005748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AEEA0814-DBA6-4FD9-ABD6-FF9A7DA804D7}"/>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6" name="Ellips 5">
            <a:extLst>
              <a:ext uri="{FF2B5EF4-FFF2-40B4-BE49-F238E27FC236}">
                <a16:creationId xmlns:a16="http://schemas.microsoft.com/office/drawing/2014/main" id="{E27155C1-EBA2-4261-8981-40E0B6337633}"/>
              </a:ext>
            </a:extLst>
          </p:cNvPr>
          <p:cNvSpPr/>
          <p:nvPr userDrawn="1"/>
        </p:nvSpPr>
        <p:spPr>
          <a:xfrm>
            <a:off x="2775045" y="108045"/>
            <a:ext cx="6641910" cy="6641910"/>
          </a:xfrm>
          <a:custGeom>
            <a:avLst/>
            <a:gdLst>
              <a:gd name="connsiteX0" fmla="*/ 0 w 6641910"/>
              <a:gd name="connsiteY0" fmla="*/ 3320955 h 6641910"/>
              <a:gd name="connsiteX1" fmla="*/ 3320955 w 6641910"/>
              <a:gd name="connsiteY1" fmla="*/ 0 h 6641910"/>
              <a:gd name="connsiteX2" fmla="*/ 6641910 w 6641910"/>
              <a:gd name="connsiteY2" fmla="*/ 3320955 h 6641910"/>
              <a:gd name="connsiteX3" fmla="*/ 3320955 w 6641910"/>
              <a:gd name="connsiteY3" fmla="*/ 6641910 h 6641910"/>
              <a:gd name="connsiteX4" fmla="*/ 0 w 6641910"/>
              <a:gd name="connsiteY4" fmla="*/ 3320955 h 66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1910" h="6641910" fill="none" extrusionOk="0">
                <a:moveTo>
                  <a:pt x="0" y="3320955"/>
                </a:moveTo>
                <a:cubicBezTo>
                  <a:pt x="340435" y="1465246"/>
                  <a:pt x="1218619" y="-165209"/>
                  <a:pt x="3320955" y="0"/>
                </a:cubicBezTo>
                <a:cubicBezTo>
                  <a:pt x="5262108" y="113383"/>
                  <a:pt x="6462625" y="1298662"/>
                  <a:pt x="6641910" y="3320955"/>
                </a:cubicBezTo>
                <a:cubicBezTo>
                  <a:pt x="6510399" y="5430105"/>
                  <a:pt x="5374140" y="6377862"/>
                  <a:pt x="3320955" y="6641910"/>
                </a:cubicBezTo>
                <a:cubicBezTo>
                  <a:pt x="1350193" y="6560399"/>
                  <a:pt x="-15507" y="5283549"/>
                  <a:pt x="0" y="3320955"/>
                </a:cubicBezTo>
                <a:close/>
              </a:path>
              <a:path w="6641910" h="6641910" stroke="0" extrusionOk="0">
                <a:moveTo>
                  <a:pt x="0" y="3320955"/>
                </a:moveTo>
                <a:cubicBezTo>
                  <a:pt x="-49586" y="1817448"/>
                  <a:pt x="1495108" y="214555"/>
                  <a:pt x="3320955" y="0"/>
                </a:cubicBezTo>
                <a:cubicBezTo>
                  <a:pt x="5100818" y="60510"/>
                  <a:pt x="6607363" y="1320944"/>
                  <a:pt x="6641910" y="3320955"/>
                </a:cubicBezTo>
                <a:cubicBezTo>
                  <a:pt x="6761234" y="5063512"/>
                  <a:pt x="4867022" y="6803320"/>
                  <a:pt x="3320955" y="6641910"/>
                </a:cubicBezTo>
                <a:cubicBezTo>
                  <a:pt x="1260537" y="6807194"/>
                  <a:pt x="169784" y="4868605"/>
                  <a:pt x="0" y="3320955"/>
                </a:cubicBezTo>
                <a:close/>
              </a:path>
            </a:pathLst>
          </a:custGeom>
          <a:solidFill>
            <a:schemeClr val="bg1"/>
          </a:solidFill>
          <a:ln>
            <a:solidFill>
              <a:schemeClr val="bg2"/>
            </a:solidFill>
            <a:extLst>
              <a:ext uri="{C807C97D-BFC1-408E-A445-0C87EB9F89A2}">
                <ask:lineSketchStyleProps xmlns:ask="http://schemas.microsoft.com/office/drawing/2018/sketchyshapes" sd="2998267428">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text 8">
            <a:extLst>
              <a:ext uri="{FF2B5EF4-FFF2-40B4-BE49-F238E27FC236}">
                <a16:creationId xmlns:a16="http://schemas.microsoft.com/office/drawing/2014/main" id="{8EF38EC0-05B8-4C04-8E0A-43C9D007166A}"/>
              </a:ext>
            </a:extLst>
          </p:cNvPr>
          <p:cNvSpPr>
            <a:spLocks noGrp="1"/>
          </p:cNvSpPr>
          <p:nvPr>
            <p:ph type="body" sz="quarter" idx="13"/>
          </p:nvPr>
        </p:nvSpPr>
        <p:spPr>
          <a:xfrm>
            <a:off x="3933031" y="1054112"/>
            <a:ext cx="4325937" cy="4749776"/>
          </a:xfrm>
        </p:spPr>
        <p:txBody>
          <a:bodyPr anchor="ctr">
            <a:normAutofit/>
          </a:bodyPr>
          <a:lstStyle>
            <a:lvl1pPr marL="0" indent="0" algn="ctr">
              <a:buFontTx/>
              <a:buNone/>
              <a:defRPr sz="3600">
                <a:latin typeface="+mj-lt"/>
              </a:defRPr>
            </a:lvl1pPr>
            <a:lvl2pPr marL="914400" indent="-457200" algn="ctr">
              <a:buFont typeface="Wingdings" panose="05000000000000000000" pitchFamily="2" charset="2"/>
              <a:buChar char="ü"/>
              <a:defRPr sz="2000">
                <a:latin typeface="+mn-lt"/>
              </a:defRPr>
            </a:lvl2pPr>
            <a:lvl3pPr marL="1371600" indent="-457200" algn="ctr">
              <a:buFont typeface="Wingdings" panose="05000000000000000000" pitchFamily="2" charset="2"/>
              <a:buChar char="ü"/>
              <a:defRPr sz="2000">
                <a:latin typeface="+mn-lt"/>
              </a:defRPr>
            </a:lvl3pPr>
            <a:lvl4pPr marL="1828800" indent="-457200" algn="ctr">
              <a:buFont typeface="Wingdings" panose="05000000000000000000" pitchFamily="2" charset="2"/>
              <a:buChar char="ü"/>
              <a:defRPr sz="2000">
                <a:latin typeface="+mn-lt"/>
              </a:defRPr>
            </a:lvl4pPr>
            <a:lvl5pPr marL="2286000" indent="-457200" algn="ctr">
              <a:buFont typeface="Wingdings" panose="05000000000000000000" pitchFamily="2" charset="2"/>
              <a:buChar char="ü"/>
              <a:defRPr sz="2000">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165604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9E1B90-89EA-4E48-9D1C-BE9EC60AFD24}"/>
              </a:ext>
            </a:extLst>
          </p:cNvPr>
          <p:cNvSpPr>
            <a:spLocks noGrp="1"/>
          </p:cNvSpPr>
          <p:nvPr>
            <p:ph type="title"/>
          </p:nvPr>
        </p:nvSpPr>
        <p:spPr>
          <a:xfrm>
            <a:off x="838200" y="760846"/>
            <a:ext cx="10515600" cy="1021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97DEAB1-891E-411C-9037-1EB9B1C030BE}"/>
              </a:ext>
            </a:extLst>
          </p:cNvPr>
          <p:cNvSpPr>
            <a:spLocks noGrp="1"/>
          </p:cNvSpPr>
          <p:nvPr>
            <p:ph idx="1"/>
          </p:nvPr>
        </p:nvSpPr>
        <p:spPr>
          <a:xfrm>
            <a:off x="838200" y="1929468"/>
            <a:ext cx="10515600" cy="42196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56FEFE0-A23E-436C-964C-01A65D56CB35}"/>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2024-03-01</a:t>
            </a:fld>
            <a:endParaRPr lang="sv-SE"/>
          </a:p>
        </p:txBody>
      </p:sp>
      <p:sp>
        <p:nvSpPr>
          <p:cNvPr id="5" name="Platshållare för sidfot 4">
            <a:extLst>
              <a:ext uri="{FF2B5EF4-FFF2-40B4-BE49-F238E27FC236}">
                <a16:creationId xmlns:a16="http://schemas.microsoft.com/office/drawing/2014/main" id="{C1DAE288-DC7E-4917-8856-8579FD20AC52}"/>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01C1F45A-4497-4E70-9029-BF8A03CF21C4}"/>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776700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image" Target="../media/image6.svg"/><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image" Target="../media/image1.pn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6.sv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4103986-6E27-4C60-BFEA-8B09080AD519}"/>
              </a:ext>
            </a:extLst>
          </p:cNvPr>
          <p:cNvSpPr/>
          <p:nvPr userDrawn="1"/>
        </p:nvSpPr>
        <p:spPr>
          <a:xfrm>
            <a:off x="0" y="0"/>
            <a:ext cx="12192000"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latshållare för rubrik 1">
            <a:extLst>
              <a:ext uri="{FF2B5EF4-FFF2-40B4-BE49-F238E27FC236}">
                <a16:creationId xmlns:a16="http://schemas.microsoft.com/office/drawing/2014/main" id="{B26575F2-A9FD-469F-A03B-B1B043DA4226}"/>
              </a:ext>
            </a:extLst>
          </p:cNvPr>
          <p:cNvSpPr>
            <a:spLocks noGrp="1"/>
          </p:cNvSpPr>
          <p:nvPr>
            <p:ph type="title"/>
          </p:nvPr>
        </p:nvSpPr>
        <p:spPr>
          <a:xfrm>
            <a:off x="947738" y="759600"/>
            <a:ext cx="10296524" cy="1129164"/>
          </a:xfrm>
          <a:prstGeom prst="rect">
            <a:avLst/>
          </a:prstGeom>
        </p:spPr>
        <p:txBody>
          <a:bodyPr vert="horz" lIns="0" tIns="0" rIns="0" bIns="0" rtlCol="0" anchor="ctr">
            <a:normAutofit/>
          </a:bodyPr>
          <a:lstStyle/>
          <a:p>
            <a:r>
              <a:rPr lang="sv-SE"/>
              <a:t>Klicka här för att ändra mall för rubrikformat</a:t>
            </a:r>
            <a:endParaRPr lang="en-GB"/>
          </a:p>
        </p:txBody>
      </p:sp>
      <p:sp>
        <p:nvSpPr>
          <p:cNvPr id="9" name="Platshållare för text 2">
            <a:extLst>
              <a:ext uri="{FF2B5EF4-FFF2-40B4-BE49-F238E27FC236}">
                <a16:creationId xmlns:a16="http://schemas.microsoft.com/office/drawing/2014/main" id="{51C685E8-B70C-4C82-B3DA-075FBB97BF97}"/>
              </a:ext>
            </a:extLst>
          </p:cNvPr>
          <p:cNvSpPr>
            <a:spLocks noGrp="1"/>
          </p:cNvSpPr>
          <p:nvPr>
            <p:ph type="body" idx="1"/>
          </p:nvPr>
        </p:nvSpPr>
        <p:spPr>
          <a:xfrm>
            <a:off x="947738" y="1956251"/>
            <a:ext cx="10296524" cy="4351338"/>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10" name="Platshållare för datum 3">
            <a:extLst>
              <a:ext uri="{FF2B5EF4-FFF2-40B4-BE49-F238E27FC236}">
                <a16:creationId xmlns:a16="http://schemas.microsoft.com/office/drawing/2014/main" id="{CBA68D22-4FB9-47D4-96AD-0294E542DBA0}"/>
              </a:ext>
            </a:extLst>
          </p:cNvPr>
          <p:cNvSpPr>
            <a:spLocks noGrp="1"/>
          </p:cNvSpPr>
          <p:nvPr>
            <p:ph type="dt" sz="half" idx="2"/>
          </p:nvPr>
        </p:nvSpPr>
        <p:spPr>
          <a:xfrm>
            <a:off x="371475" y="6486976"/>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11CE830F-2306-4803-B051-0E5C6D9E1550}" type="datetimeFigureOut">
              <a:rPr lang="en-GB" smtClean="0"/>
              <a:pPr/>
              <a:t>01/03/2024</a:t>
            </a:fld>
            <a:endParaRPr lang="en-GB"/>
          </a:p>
        </p:txBody>
      </p:sp>
      <p:sp>
        <p:nvSpPr>
          <p:cNvPr id="11" name="Platshållare för sidfot 4">
            <a:extLst>
              <a:ext uri="{FF2B5EF4-FFF2-40B4-BE49-F238E27FC236}">
                <a16:creationId xmlns:a16="http://schemas.microsoft.com/office/drawing/2014/main" id="{D4F4D40C-96E8-4B54-98D4-532548100E6E}"/>
              </a:ext>
            </a:extLst>
          </p:cNvPr>
          <p:cNvSpPr>
            <a:spLocks noGrp="1"/>
          </p:cNvSpPr>
          <p:nvPr>
            <p:ph type="ftr" sz="quarter" idx="3"/>
          </p:nvPr>
        </p:nvSpPr>
        <p:spPr>
          <a:xfrm>
            <a:off x="4038600" y="6486976"/>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12" name="Platshållare för bildnummer 5">
            <a:extLst>
              <a:ext uri="{FF2B5EF4-FFF2-40B4-BE49-F238E27FC236}">
                <a16:creationId xmlns:a16="http://schemas.microsoft.com/office/drawing/2014/main" id="{10120A3B-6748-433C-9A1B-8C594A52E593}"/>
              </a:ext>
            </a:extLst>
          </p:cNvPr>
          <p:cNvSpPr>
            <a:spLocks noGrp="1"/>
          </p:cNvSpPr>
          <p:nvPr>
            <p:ph type="sldNum" sz="quarter" idx="4"/>
          </p:nvPr>
        </p:nvSpPr>
        <p:spPr>
          <a:xfrm>
            <a:off x="9077325" y="648697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6A1F5D9-B110-4C57-B9C3-090C6441F2D8}" type="slidenum">
              <a:rPr lang="en-GB" smtClean="0"/>
              <a:pPr/>
              <a:t>‹#›</a:t>
            </a:fld>
            <a:endParaRPr lang="en-GB"/>
          </a:p>
        </p:txBody>
      </p:sp>
      <p:pic>
        <p:nvPicPr>
          <p:cNvPr id="13" name="Bild 12">
            <a:extLst>
              <a:ext uri="{FF2B5EF4-FFF2-40B4-BE49-F238E27FC236}">
                <a16:creationId xmlns:a16="http://schemas.microsoft.com/office/drawing/2014/main" id="{9C07C8C3-9EC6-45C9-858E-84CBCFE9BF2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648000" y="216693"/>
            <a:ext cx="1180716" cy="321334"/>
          </a:xfrm>
          <a:prstGeom prst="rect">
            <a:avLst/>
          </a:prstGeom>
        </p:spPr>
      </p:pic>
    </p:spTree>
    <p:extLst>
      <p:ext uri="{BB962C8B-B14F-4D97-AF65-F5344CB8AC3E}">
        <p14:creationId xmlns:p14="http://schemas.microsoft.com/office/powerpoint/2010/main" val="2753757326"/>
      </p:ext>
    </p:extLst>
  </p:cSld>
  <p:clrMap bg1="lt1" tx1="dk1" bg2="lt2" tx2="dk2" accent1="accent1" accent2="accent2" accent3="accent3" accent4="accent4" accent5="accent5" accent6="accent6" hlink="hlink" folHlink="folHlink"/>
  <p:sldLayoutIdLst>
    <p:sldLayoutId id="2147483687" r:id="rId1"/>
    <p:sldLayoutId id="2147483683" r:id="rId2"/>
    <p:sldLayoutId id="2147483772" r:id="rId3"/>
    <p:sldLayoutId id="2147483681" r:id="rId4"/>
    <p:sldLayoutId id="2147483682" r:id="rId5"/>
    <p:sldLayoutId id="2147483771" r:id="rId6"/>
    <p:sldLayoutId id="2147483718" r:id="rId7"/>
    <p:sldLayoutId id="2147483719" r:id="rId8"/>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Platshållare för rubrik 1">
            <a:extLst>
              <a:ext uri="{FF2B5EF4-FFF2-40B4-BE49-F238E27FC236}">
                <a16:creationId xmlns:a16="http://schemas.microsoft.com/office/drawing/2014/main" id="{B26575F2-A9FD-469F-A03B-B1B043DA4226}"/>
              </a:ext>
            </a:extLst>
          </p:cNvPr>
          <p:cNvSpPr>
            <a:spLocks noGrp="1"/>
          </p:cNvSpPr>
          <p:nvPr>
            <p:ph type="title"/>
          </p:nvPr>
        </p:nvSpPr>
        <p:spPr>
          <a:xfrm>
            <a:off x="947738" y="759600"/>
            <a:ext cx="10296524" cy="1129164"/>
          </a:xfrm>
          <a:prstGeom prst="rect">
            <a:avLst/>
          </a:prstGeom>
        </p:spPr>
        <p:txBody>
          <a:bodyPr vert="horz" lIns="0" tIns="0" rIns="0" bIns="0" rtlCol="0" anchor="ctr">
            <a:normAutofit/>
          </a:bodyPr>
          <a:lstStyle/>
          <a:p>
            <a:r>
              <a:rPr lang="sv-SE"/>
              <a:t>Klicka här för att ändra mall för rubrikformat</a:t>
            </a:r>
            <a:endParaRPr lang="en-GB"/>
          </a:p>
        </p:txBody>
      </p:sp>
      <p:sp>
        <p:nvSpPr>
          <p:cNvPr id="9" name="Platshållare för text 2">
            <a:extLst>
              <a:ext uri="{FF2B5EF4-FFF2-40B4-BE49-F238E27FC236}">
                <a16:creationId xmlns:a16="http://schemas.microsoft.com/office/drawing/2014/main" id="{51C685E8-B70C-4C82-B3DA-075FBB97BF97}"/>
              </a:ext>
            </a:extLst>
          </p:cNvPr>
          <p:cNvSpPr>
            <a:spLocks noGrp="1"/>
          </p:cNvSpPr>
          <p:nvPr>
            <p:ph type="body" idx="1"/>
          </p:nvPr>
        </p:nvSpPr>
        <p:spPr>
          <a:xfrm>
            <a:off x="947738" y="1956251"/>
            <a:ext cx="10296524" cy="4351338"/>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10" name="Platshållare för datum 3">
            <a:extLst>
              <a:ext uri="{FF2B5EF4-FFF2-40B4-BE49-F238E27FC236}">
                <a16:creationId xmlns:a16="http://schemas.microsoft.com/office/drawing/2014/main" id="{CBA68D22-4FB9-47D4-96AD-0294E542DBA0}"/>
              </a:ext>
            </a:extLst>
          </p:cNvPr>
          <p:cNvSpPr>
            <a:spLocks noGrp="1"/>
          </p:cNvSpPr>
          <p:nvPr>
            <p:ph type="dt" sz="half" idx="2"/>
          </p:nvPr>
        </p:nvSpPr>
        <p:spPr>
          <a:xfrm>
            <a:off x="371475" y="6486976"/>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11CE830F-2306-4803-B051-0E5C6D9E1550}" type="datetimeFigureOut">
              <a:rPr lang="en-GB" smtClean="0"/>
              <a:pPr/>
              <a:t>01/03/2024</a:t>
            </a:fld>
            <a:endParaRPr lang="en-GB"/>
          </a:p>
        </p:txBody>
      </p:sp>
      <p:sp>
        <p:nvSpPr>
          <p:cNvPr id="11" name="Platshållare för sidfot 4">
            <a:extLst>
              <a:ext uri="{FF2B5EF4-FFF2-40B4-BE49-F238E27FC236}">
                <a16:creationId xmlns:a16="http://schemas.microsoft.com/office/drawing/2014/main" id="{D4F4D40C-96E8-4B54-98D4-532548100E6E}"/>
              </a:ext>
            </a:extLst>
          </p:cNvPr>
          <p:cNvSpPr>
            <a:spLocks noGrp="1"/>
          </p:cNvSpPr>
          <p:nvPr>
            <p:ph type="ftr" sz="quarter" idx="3"/>
          </p:nvPr>
        </p:nvSpPr>
        <p:spPr>
          <a:xfrm>
            <a:off x="4038600" y="6486976"/>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12" name="Platshållare för bildnummer 5">
            <a:extLst>
              <a:ext uri="{FF2B5EF4-FFF2-40B4-BE49-F238E27FC236}">
                <a16:creationId xmlns:a16="http://schemas.microsoft.com/office/drawing/2014/main" id="{10120A3B-6748-433C-9A1B-8C594A52E593}"/>
              </a:ext>
            </a:extLst>
          </p:cNvPr>
          <p:cNvSpPr>
            <a:spLocks noGrp="1"/>
          </p:cNvSpPr>
          <p:nvPr>
            <p:ph type="sldNum" sz="quarter" idx="4"/>
          </p:nvPr>
        </p:nvSpPr>
        <p:spPr>
          <a:xfrm>
            <a:off x="9077325" y="648697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6A1F5D9-B110-4C57-B9C3-090C6441F2D8}" type="slidenum">
              <a:rPr lang="en-GB" smtClean="0"/>
              <a:pPr/>
              <a:t>‹#›</a:t>
            </a:fld>
            <a:endParaRPr lang="en-GB"/>
          </a:p>
        </p:txBody>
      </p:sp>
      <p:pic>
        <p:nvPicPr>
          <p:cNvPr id="13" name="Bild 12">
            <a:extLst>
              <a:ext uri="{FF2B5EF4-FFF2-40B4-BE49-F238E27FC236}">
                <a16:creationId xmlns:a16="http://schemas.microsoft.com/office/drawing/2014/main" id="{9C07C8C3-9EC6-45C9-858E-84CBCFE9BF25}"/>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0648000" y="216693"/>
            <a:ext cx="1180716" cy="321334"/>
          </a:xfrm>
          <a:prstGeom prst="rect">
            <a:avLst/>
          </a:prstGeom>
        </p:spPr>
      </p:pic>
    </p:spTree>
    <p:extLst>
      <p:ext uri="{BB962C8B-B14F-4D97-AF65-F5344CB8AC3E}">
        <p14:creationId xmlns:p14="http://schemas.microsoft.com/office/powerpoint/2010/main" val="423081052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7" r:id="rId4"/>
    <p:sldLayoutId id="2147483712" r:id="rId5"/>
    <p:sldLayoutId id="2147483773" r:id="rId6"/>
    <p:sldLayoutId id="2147483835" r:id="rId7"/>
    <p:sldLayoutId id="2147483774" r:id="rId8"/>
    <p:sldLayoutId id="2147483708" r:id="rId9"/>
    <p:sldLayoutId id="2147483709" r:id="rId10"/>
    <p:sldLayoutId id="2147483711" r:id="rId11"/>
    <p:sldLayoutId id="2147483769" r:id="rId12"/>
    <p:sldLayoutId id="2147483754" r:id="rId13"/>
    <p:sldLayoutId id="2147483706" r:id="rId14"/>
    <p:sldLayoutId id="2147483834" r:id="rId15"/>
    <p:sldLayoutId id="2147483833" r:id="rId16"/>
    <p:sldLayoutId id="2147483841" r:id="rId17"/>
    <p:sldLayoutId id="2147483843" r:id="rId18"/>
    <p:sldLayoutId id="2147483844" r:id="rId19"/>
    <p:sldLayoutId id="2147483845" r:id="rId20"/>
    <p:sldLayoutId id="2147483846" r:id="rId2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4103986-6E27-4C60-BFEA-8B09080AD519}"/>
              </a:ext>
            </a:extLst>
          </p:cNvPr>
          <p:cNvSpPr/>
          <p:nvPr userDrawn="1"/>
        </p:nvSpPr>
        <p:spPr>
          <a:xfrm>
            <a:off x="0" y="0"/>
            <a:ext cx="12192000"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latshållare för rubrik 1">
            <a:extLst>
              <a:ext uri="{FF2B5EF4-FFF2-40B4-BE49-F238E27FC236}">
                <a16:creationId xmlns:a16="http://schemas.microsoft.com/office/drawing/2014/main" id="{B26575F2-A9FD-469F-A03B-B1B043DA4226}"/>
              </a:ext>
            </a:extLst>
          </p:cNvPr>
          <p:cNvSpPr>
            <a:spLocks noGrp="1"/>
          </p:cNvSpPr>
          <p:nvPr>
            <p:ph type="title"/>
          </p:nvPr>
        </p:nvSpPr>
        <p:spPr>
          <a:xfrm>
            <a:off x="947738" y="759600"/>
            <a:ext cx="10296524" cy="1129164"/>
          </a:xfrm>
          <a:prstGeom prst="rect">
            <a:avLst/>
          </a:prstGeom>
        </p:spPr>
        <p:txBody>
          <a:bodyPr vert="horz" lIns="0" tIns="0" rIns="0" bIns="0" rtlCol="0" anchor="ctr">
            <a:normAutofit/>
          </a:bodyPr>
          <a:lstStyle/>
          <a:p>
            <a:r>
              <a:rPr lang="sv-SE"/>
              <a:t>Klicka här för att ändra mall för rubrikformat</a:t>
            </a:r>
            <a:endParaRPr lang="en-GB"/>
          </a:p>
        </p:txBody>
      </p:sp>
      <p:sp>
        <p:nvSpPr>
          <p:cNvPr id="9" name="Platshållare för text 2">
            <a:extLst>
              <a:ext uri="{FF2B5EF4-FFF2-40B4-BE49-F238E27FC236}">
                <a16:creationId xmlns:a16="http://schemas.microsoft.com/office/drawing/2014/main" id="{51C685E8-B70C-4C82-B3DA-075FBB97BF97}"/>
              </a:ext>
            </a:extLst>
          </p:cNvPr>
          <p:cNvSpPr>
            <a:spLocks noGrp="1"/>
          </p:cNvSpPr>
          <p:nvPr>
            <p:ph type="body" idx="1"/>
          </p:nvPr>
        </p:nvSpPr>
        <p:spPr>
          <a:xfrm>
            <a:off x="947738" y="1956251"/>
            <a:ext cx="10296524" cy="4376602"/>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10" name="Platshållare för datum 3">
            <a:extLst>
              <a:ext uri="{FF2B5EF4-FFF2-40B4-BE49-F238E27FC236}">
                <a16:creationId xmlns:a16="http://schemas.microsoft.com/office/drawing/2014/main" id="{CBA68D22-4FB9-47D4-96AD-0294E542DBA0}"/>
              </a:ext>
            </a:extLst>
          </p:cNvPr>
          <p:cNvSpPr>
            <a:spLocks noGrp="1"/>
          </p:cNvSpPr>
          <p:nvPr>
            <p:ph type="dt" sz="half" idx="2"/>
          </p:nvPr>
        </p:nvSpPr>
        <p:spPr>
          <a:xfrm>
            <a:off x="371475" y="6486976"/>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11CE830F-2306-4803-B051-0E5C6D9E1550}" type="datetimeFigureOut">
              <a:rPr lang="en-GB" smtClean="0"/>
              <a:pPr/>
              <a:t>01/03/2024</a:t>
            </a:fld>
            <a:endParaRPr lang="en-GB"/>
          </a:p>
        </p:txBody>
      </p:sp>
      <p:sp>
        <p:nvSpPr>
          <p:cNvPr id="11" name="Platshållare för sidfot 4">
            <a:extLst>
              <a:ext uri="{FF2B5EF4-FFF2-40B4-BE49-F238E27FC236}">
                <a16:creationId xmlns:a16="http://schemas.microsoft.com/office/drawing/2014/main" id="{D4F4D40C-96E8-4B54-98D4-532548100E6E}"/>
              </a:ext>
            </a:extLst>
          </p:cNvPr>
          <p:cNvSpPr>
            <a:spLocks noGrp="1"/>
          </p:cNvSpPr>
          <p:nvPr>
            <p:ph type="ftr" sz="quarter" idx="3"/>
          </p:nvPr>
        </p:nvSpPr>
        <p:spPr>
          <a:xfrm>
            <a:off x="4038600" y="6486976"/>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12" name="Platshållare för bildnummer 5">
            <a:extLst>
              <a:ext uri="{FF2B5EF4-FFF2-40B4-BE49-F238E27FC236}">
                <a16:creationId xmlns:a16="http://schemas.microsoft.com/office/drawing/2014/main" id="{10120A3B-6748-433C-9A1B-8C594A52E593}"/>
              </a:ext>
            </a:extLst>
          </p:cNvPr>
          <p:cNvSpPr>
            <a:spLocks noGrp="1"/>
          </p:cNvSpPr>
          <p:nvPr>
            <p:ph type="sldNum" sz="quarter" idx="4"/>
          </p:nvPr>
        </p:nvSpPr>
        <p:spPr>
          <a:xfrm>
            <a:off x="9077325" y="648697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6A1F5D9-B110-4C57-B9C3-090C6441F2D8}" type="slidenum">
              <a:rPr lang="en-GB" smtClean="0"/>
              <a:pPr/>
              <a:t>‹#›</a:t>
            </a:fld>
            <a:endParaRPr lang="en-GB"/>
          </a:p>
        </p:txBody>
      </p:sp>
      <p:pic>
        <p:nvPicPr>
          <p:cNvPr id="13" name="Bild 12">
            <a:extLst>
              <a:ext uri="{FF2B5EF4-FFF2-40B4-BE49-F238E27FC236}">
                <a16:creationId xmlns:a16="http://schemas.microsoft.com/office/drawing/2014/main" id="{9C07C8C3-9EC6-45C9-858E-84CBCFE9BF2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48000" y="216693"/>
            <a:ext cx="1180716" cy="321334"/>
          </a:xfrm>
          <a:prstGeom prst="rect">
            <a:avLst/>
          </a:prstGeom>
        </p:spPr>
      </p:pic>
    </p:spTree>
    <p:extLst>
      <p:ext uri="{BB962C8B-B14F-4D97-AF65-F5344CB8AC3E}">
        <p14:creationId xmlns:p14="http://schemas.microsoft.com/office/powerpoint/2010/main" val="1406820616"/>
      </p:ext>
    </p:extLst>
  </p:cSld>
  <p:clrMap bg1="lt1" tx1="dk1" bg2="lt2" tx2="dk2" accent1="accent1" accent2="accent2" accent3="accent3" accent4="accent4" accent5="accent5" accent6="accent6" hlink="hlink" folHlink="folHlink"/>
  <p:sldLayoutIdLst>
    <p:sldLayoutId id="2147483760" r:id="rId1"/>
    <p:sldLayoutId id="2147483764" r:id="rId2"/>
    <p:sldLayoutId id="2147483748" r:id="rId3"/>
    <p:sldLayoutId id="2147483767" r:id="rId4"/>
    <p:sldLayoutId id="2147483837" r:id="rId5"/>
    <p:sldLayoutId id="2147483766" r:id="rId6"/>
    <p:sldLayoutId id="2147483840" r:id="rId7"/>
    <p:sldLayoutId id="2147483838" r:id="rId8"/>
    <p:sldLayoutId id="2147483759" r:id="rId9"/>
    <p:sldLayoutId id="2147483765" r:id="rId10"/>
    <p:sldLayoutId id="2147483768" r:id="rId11"/>
    <p:sldLayoutId id="2147483839" r:id="rId12"/>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image002.png@01D8F364.9C5D77C0" TargetMode="External"/><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cid:image002.png@01D8F364.9C5D77C0" TargetMode="External"/><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hyperlink" Target="https://pixabay.com/pl/poczt%C3%B3wka-rama-ramka-na-zdj%C4%99cia-2032478/" TargetMode="External"/><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hyperlink" Target="https://www.superbelfrzy.edu.pl/pomyslodajnia/dlaczego-warto-tworzyc-kontrakt-grupowy/attachment/empatia-2/" TargetMode="External"/><Relationship Id="rId2" Type="http://schemas.openxmlformats.org/officeDocument/2006/relationships/image" Target="../media/image56.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hyperlink" Target="https://www.pngall.com/negotiation-png/download/13315"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hyperlink" Target="https://www.pngall.com/negotiation-png/download/13315" TargetMode="External"/><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hyperlink" Target="https://www.flickr.com/photos/80497449@N04/10011940914" TargetMode="External"/><Relationship Id="rId2" Type="http://schemas.openxmlformats.org/officeDocument/2006/relationships/image" Target="../media/image68.jpg"/><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3" Type="http://schemas.openxmlformats.org/officeDocument/2006/relationships/image" Target="cid:image002.png@01D8F364.9C5D77C0" TargetMode="External"/><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8" Type="http://schemas.openxmlformats.org/officeDocument/2006/relationships/hyperlink" Target="https://pixabay.com/sv/sverige-karta-land-europa-23576/" TargetMode="External"/><Relationship Id="rId13" Type="http://schemas.openxmlformats.org/officeDocument/2006/relationships/image" Target="../media/image75.jpg"/><Relationship Id="rId18" Type="http://schemas.openxmlformats.org/officeDocument/2006/relationships/hyperlink" Target="https://en.wikipedia.org/wiki/File:NCI_Visuals_Food_Taco.jpg" TargetMode="External"/><Relationship Id="rId3" Type="http://schemas.openxmlformats.org/officeDocument/2006/relationships/image" Target="../media/image70.jpg"/><Relationship Id="rId21" Type="http://schemas.openxmlformats.org/officeDocument/2006/relationships/image" Target="../media/image80.png"/><Relationship Id="rId7" Type="http://schemas.openxmlformats.org/officeDocument/2006/relationships/image" Target="../media/image72.png"/><Relationship Id="rId12" Type="http://schemas.openxmlformats.org/officeDocument/2006/relationships/hyperlink" Target="https://pixabay.com/de/gummi-band-elastische-verschluss-2476/" TargetMode="External"/><Relationship Id="rId17" Type="http://schemas.openxmlformats.org/officeDocument/2006/relationships/image" Target="../media/image77.jpg"/><Relationship Id="rId2" Type="http://schemas.openxmlformats.org/officeDocument/2006/relationships/notesSlide" Target="../notesSlides/notesSlide46.xml"/><Relationship Id="rId16" Type="http://schemas.openxmlformats.org/officeDocument/2006/relationships/hyperlink" Target="http://www.michellesmirror.com/2016/02/the-lion-in-winter-trumps-sleepers.html" TargetMode="External"/><Relationship Id="rId20" Type="http://schemas.openxmlformats.org/officeDocument/2006/relationships/image" Target="../media/image79.png"/><Relationship Id="rId1" Type="http://schemas.openxmlformats.org/officeDocument/2006/relationships/slideLayout" Target="../slideLayouts/slideLayout26.xml"/><Relationship Id="rId6" Type="http://schemas.openxmlformats.org/officeDocument/2006/relationships/hyperlink" Target="https://pixabay.com/en/horizontal-pan-weigh-kitchen-scale-2071306/" TargetMode="External"/><Relationship Id="rId11" Type="http://schemas.openxmlformats.org/officeDocument/2006/relationships/image" Target="../media/image74.jpg"/><Relationship Id="rId5" Type="http://schemas.openxmlformats.org/officeDocument/2006/relationships/image" Target="../media/image71.jpg"/><Relationship Id="rId15" Type="http://schemas.openxmlformats.org/officeDocument/2006/relationships/image" Target="../media/image76.jpg"/><Relationship Id="rId10" Type="http://schemas.openxmlformats.org/officeDocument/2006/relationships/hyperlink" Target="https://www.publicdomainpictures.net/en/view-image.php?image=240013&amp;picture=conflict" TargetMode="External"/><Relationship Id="rId19" Type="http://schemas.openxmlformats.org/officeDocument/2006/relationships/image" Target="../media/image78.png"/><Relationship Id="rId4" Type="http://schemas.openxmlformats.org/officeDocument/2006/relationships/hyperlink" Target="https://pixabay.com/sv/%C3%A4gg-h%C3%B6ns%C3%A4gg-st%C3%A4ng-korg-mysiga-2580904/" TargetMode="External"/><Relationship Id="rId9" Type="http://schemas.openxmlformats.org/officeDocument/2006/relationships/image" Target="../media/image73.jpg"/><Relationship Id="rId14" Type="http://schemas.openxmlformats.org/officeDocument/2006/relationships/hyperlink" Target="https://memmels.blogspot.com/2012/12/systers-tovade-tofflor.html" TargetMode="External"/><Relationship Id="rId22" Type="http://schemas.openxmlformats.org/officeDocument/2006/relationships/image" Target="../media/image81.png"/></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D0FA510-FD89-C635-4A8F-591D63D0A04F}"/>
              </a:ext>
            </a:extLst>
          </p:cNvPr>
          <p:cNvSpPr>
            <a:spLocks noGrp="1"/>
          </p:cNvSpPr>
          <p:nvPr>
            <p:ph type="sldNum" sz="quarter" idx="12"/>
          </p:nvPr>
        </p:nvSpPr>
        <p:spPr/>
        <p:txBody>
          <a:bodyPr/>
          <a:lstStyle/>
          <a:p>
            <a:fld id="{7E8BC169-588E-48CB-90C9-67AB67C29E45}" type="slidenum">
              <a:rPr lang="sv-SE" smtClean="0"/>
              <a:t>1</a:t>
            </a:fld>
            <a:endParaRPr lang="sv-SE"/>
          </a:p>
        </p:txBody>
      </p:sp>
      <p:sp>
        <p:nvSpPr>
          <p:cNvPr id="3" name="textruta 2">
            <a:extLst>
              <a:ext uri="{FF2B5EF4-FFF2-40B4-BE49-F238E27FC236}">
                <a16:creationId xmlns:a16="http://schemas.microsoft.com/office/drawing/2014/main" id="{97DC1DAB-8507-4F49-7F72-818CF66A6838}"/>
              </a:ext>
            </a:extLst>
          </p:cNvPr>
          <p:cNvSpPr txBox="1"/>
          <p:nvPr/>
        </p:nvSpPr>
        <p:spPr>
          <a:xfrm>
            <a:off x="1222028" y="1690062"/>
            <a:ext cx="5086165" cy="3477875"/>
          </a:xfrm>
          <a:prstGeom prst="rect">
            <a:avLst/>
          </a:prstGeom>
          <a:noFill/>
        </p:spPr>
        <p:txBody>
          <a:bodyPr wrap="square" rtlCol="0">
            <a:spAutoFit/>
          </a:bodyPr>
          <a:lstStyle/>
          <a:p>
            <a:pPr algn="ctr"/>
            <a:r>
              <a:rPr lang="sv-SE" sz="4400" dirty="0"/>
              <a:t>Välkomna till </a:t>
            </a:r>
            <a:r>
              <a:rPr lang="sv-SE" sz="4400" dirty="0" err="1"/>
              <a:t>Connect</a:t>
            </a:r>
            <a:r>
              <a:rPr lang="sv-SE" sz="4400" dirty="0"/>
              <a:t> </a:t>
            </a:r>
            <a:r>
              <a:rPr lang="sv-SE" sz="4400" dirty="0" err="1"/>
              <a:t>Boostersession</a:t>
            </a:r>
            <a:r>
              <a:rPr lang="sv-SE" sz="4400" dirty="0"/>
              <a:t>  </a:t>
            </a:r>
          </a:p>
          <a:p>
            <a:pPr algn="ctr"/>
            <a:r>
              <a:rPr lang="sv-SE" sz="4400" dirty="0"/>
              <a:t>för föräldrar</a:t>
            </a:r>
          </a:p>
          <a:p>
            <a:pPr algn="ctr"/>
            <a:endParaRPr lang="sv-SE" sz="4400" dirty="0"/>
          </a:p>
        </p:txBody>
      </p:sp>
      <p:pic>
        <p:nvPicPr>
          <p:cNvPr id="4" name="Bildobjekt 3">
            <a:extLst>
              <a:ext uri="{FF2B5EF4-FFF2-40B4-BE49-F238E27FC236}">
                <a16:creationId xmlns:a16="http://schemas.microsoft.com/office/drawing/2014/main" id="{02F095FA-2D6C-DDC8-921F-BDDAE30DDDC0}"/>
              </a:ext>
            </a:extLst>
          </p:cNvPr>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bwMode="auto">
          <a:xfrm>
            <a:off x="6483968" y="1293922"/>
            <a:ext cx="4486004" cy="4295347"/>
          </a:xfrm>
          <a:prstGeom prst="rect">
            <a:avLst/>
          </a:prstGeom>
          <a:noFill/>
          <a:effectLst/>
        </p:spPr>
      </p:pic>
    </p:spTree>
    <p:extLst>
      <p:ext uri="{BB962C8B-B14F-4D97-AF65-F5344CB8AC3E}">
        <p14:creationId xmlns:p14="http://schemas.microsoft.com/office/powerpoint/2010/main" val="66061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01F6F-E0FA-C437-BDBD-3AF0E0606BC5}"/>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361BA61-9410-E88C-A326-5E7AEB416250}"/>
              </a:ext>
            </a:extLst>
          </p:cNvPr>
          <p:cNvSpPr>
            <a:spLocks noGrp="1"/>
          </p:cNvSpPr>
          <p:nvPr>
            <p:ph type="title"/>
          </p:nvPr>
        </p:nvSpPr>
        <p:spPr>
          <a:xfrm>
            <a:off x="947738" y="759600"/>
            <a:ext cx="10296524" cy="1129164"/>
          </a:xfrm>
        </p:spPr>
        <p:txBody>
          <a:bodyPr anchor="ctr">
            <a:normAutofit/>
          </a:bodyPr>
          <a:lstStyle/>
          <a:p>
            <a:r>
              <a:rPr lang="sv-SE"/>
              <a:t>Rollspel</a:t>
            </a:r>
          </a:p>
        </p:txBody>
      </p:sp>
      <p:pic>
        <p:nvPicPr>
          <p:cNvPr id="4" name="Platshållare för innehåll 3">
            <a:extLst>
              <a:ext uri="{FF2B5EF4-FFF2-40B4-BE49-F238E27FC236}">
                <a16:creationId xmlns:a16="http://schemas.microsoft.com/office/drawing/2014/main" id="{D64E98B0-DC74-08CF-3373-40C046C0E2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608257"/>
            <a:ext cx="5181600" cy="3951726"/>
          </a:xfrm>
          <a:noFill/>
        </p:spPr>
      </p:pic>
    </p:spTree>
    <p:extLst>
      <p:ext uri="{BB962C8B-B14F-4D97-AF65-F5344CB8AC3E}">
        <p14:creationId xmlns:p14="http://schemas.microsoft.com/office/powerpoint/2010/main" val="34462738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FFED2DA-A197-4730-8554-E2A5BE0CB5E9}"/>
              </a:ext>
            </a:extLst>
          </p:cNvPr>
          <p:cNvSpPr>
            <a:spLocks noGrp="1"/>
          </p:cNvSpPr>
          <p:nvPr>
            <p:ph type="title"/>
          </p:nvPr>
        </p:nvSpPr>
        <p:spPr>
          <a:xfrm>
            <a:off x="2152650" y="365127"/>
            <a:ext cx="7886700" cy="773561"/>
          </a:xfrm>
        </p:spPr>
        <p:txBody>
          <a:bodyPr anchor="ctr">
            <a:normAutofit/>
          </a:bodyPr>
          <a:lstStyle/>
          <a:p>
            <a:r>
              <a:rPr lang="sv-SE"/>
              <a:t>Kommunikation</a:t>
            </a:r>
          </a:p>
        </p:txBody>
      </p:sp>
      <p:pic>
        <p:nvPicPr>
          <p:cNvPr id="7" name="Bildobjekt 6">
            <a:extLst>
              <a:ext uri="{FF2B5EF4-FFF2-40B4-BE49-F238E27FC236}">
                <a16:creationId xmlns:a16="http://schemas.microsoft.com/office/drawing/2014/main" id="{39E524C6-B702-4A76-91D6-2970A5F45509}"/>
              </a:ext>
            </a:extLst>
          </p:cNvPr>
          <p:cNvPicPr>
            <a:picLocks noChangeAspect="1"/>
          </p:cNvPicPr>
          <p:nvPr/>
        </p:nvPicPr>
        <p:blipFill>
          <a:blip r:embed="rId3"/>
          <a:stretch>
            <a:fillRect/>
          </a:stretch>
        </p:blipFill>
        <p:spPr>
          <a:xfrm>
            <a:off x="2152650" y="1977540"/>
            <a:ext cx="7886700" cy="3746182"/>
          </a:xfrm>
          <a:prstGeom prst="rect">
            <a:avLst/>
          </a:prstGeom>
          <a:noFill/>
        </p:spPr>
      </p:pic>
      <p:sp>
        <p:nvSpPr>
          <p:cNvPr id="6" name="Platshållare för innehåll 5">
            <a:extLst>
              <a:ext uri="{FF2B5EF4-FFF2-40B4-BE49-F238E27FC236}">
                <a16:creationId xmlns:a16="http://schemas.microsoft.com/office/drawing/2014/main" id="{B21E1F65-C64C-4584-827A-60524DE326AE}"/>
              </a:ext>
            </a:extLst>
          </p:cNvPr>
          <p:cNvSpPr>
            <a:spLocks noGrp="1"/>
          </p:cNvSpPr>
          <p:nvPr>
            <p:ph type="body" sz="quarter" idx="13"/>
          </p:nvPr>
        </p:nvSpPr>
        <p:spPr>
          <a:xfrm>
            <a:off x="2152650" y="1270000"/>
            <a:ext cx="7886700" cy="482600"/>
          </a:xfrm>
        </p:spPr>
        <p:txBody>
          <a:bodyPr>
            <a:normAutofit/>
          </a:bodyPr>
          <a:lstStyle/>
          <a:p>
            <a:r>
              <a:rPr lang="sv-SE"/>
              <a:t>Hur vi säger något betyder ibland mer än vad vi säger. </a:t>
            </a:r>
          </a:p>
        </p:txBody>
      </p:sp>
    </p:spTree>
    <p:extLst>
      <p:ext uri="{BB962C8B-B14F-4D97-AF65-F5344CB8AC3E}">
        <p14:creationId xmlns:p14="http://schemas.microsoft.com/office/powerpoint/2010/main" val="598336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02CF7F9-C934-459F-8F6D-4B0D13A4F3CA}"/>
              </a:ext>
            </a:extLst>
          </p:cNvPr>
          <p:cNvSpPr>
            <a:spLocks noGrp="1"/>
          </p:cNvSpPr>
          <p:nvPr>
            <p:ph type="title"/>
          </p:nvPr>
        </p:nvSpPr>
        <p:spPr>
          <a:xfrm>
            <a:off x="838200" y="760846"/>
            <a:ext cx="10515600" cy="1021563"/>
          </a:xfrm>
        </p:spPr>
        <p:txBody>
          <a:bodyPr anchor="ctr">
            <a:normAutofit/>
          </a:bodyPr>
          <a:lstStyle/>
          <a:p>
            <a:r>
              <a:rPr lang="en-US"/>
              <a:t>Timing!</a:t>
            </a:r>
          </a:p>
        </p:txBody>
      </p:sp>
      <p:pic>
        <p:nvPicPr>
          <p:cNvPr id="6" name="Bildobjekt 5">
            <a:extLst>
              <a:ext uri="{FF2B5EF4-FFF2-40B4-BE49-F238E27FC236}">
                <a16:creationId xmlns:a16="http://schemas.microsoft.com/office/drawing/2014/main" id="{24173C65-8C3C-4B7B-857E-DD0FE387E806}"/>
              </a:ext>
            </a:extLst>
          </p:cNvPr>
          <p:cNvPicPr>
            <a:picLocks noChangeAspect="1"/>
          </p:cNvPicPr>
          <p:nvPr/>
        </p:nvPicPr>
        <p:blipFill rotWithShape="1">
          <a:blip r:embed="rId3"/>
          <a:srcRect t="10851" b="10852"/>
          <a:stretch/>
        </p:blipFill>
        <p:spPr>
          <a:xfrm>
            <a:off x="838200" y="1929468"/>
            <a:ext cx="10515600" cy="4219663"/>
          </a:xfrm>
          <a:prstGeom prst="rect">
            <a:avLst/>
          </a:prstGeom>
          <a:noFill/>
        </p:spPr>
      </p:pic>
    </p:spTree>
    <p:extLst>
      <p:ext uri="{BB962C8B-B14F-4D97-AF65-F5344CB8AC3E}">
        <p14:creationId xmlns:p14="http://schemas.microsoft.com/office/powerpoint/2010/main" val="1203023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61B57FF8-6D7B-6A1D-40BE-A59119B4CD03}"/>
              </a:ext>
            </a:extLst>
          </p:cNvPr>
          <p:cNvSpPr txBox="1"/>
          <p:nvPr/>
        </p:nvSpPr>
        <p:spPr>
          <a:xfrm>
            <a:off x="826077" y="1262231"/>
            <a:ext cx="5538138" cy="3769835"/>
          </a:xfrm>
          <a:prstGeom prst="rect">
            <a:avLst/>
          </a:prstGeom>
        </p:spPr>
        <p:txBody>
          <a:bodyPr vert="horz" lIns="91440" tIns="45720" rIns="91440" bIns="45720" rtlCol="0" anchor="ctr">
            <a:normAutofit/>
          </a:bodyPr>
          <a:lstStyle/>
          <a:p>
            <a:pPr>
              <a:lnSpc>
                <a:spcPct val="90000"/>
              </a:lnSpc>
              <a:spcAft>
                <a:spcPts val="1000"/>
              </a:spcAft>
            </a:pPr>
            <a:r>
              <a:rPr lang="en-US" sz="2000" dirty="0"/>
              <a:t>- </a:t>
            </a:r>
            <a:r>
              <a:rPr lang="en-US" sz="2000" dirty="0" err="1">
                <a:effectLst/>
              </a:rPr>
              <a:t>När</a:t>
            </a:r>
            <a:r>
              <a:rPr lang="en-US" sz="2000" dirty="0">
                <a:effectLst/>
              </a:rPr>
              <a:t> </a:t>
            </a:r>
            <a:r>
              <a:rPr lang="en-US" sz="2000" dirty="0" err="1">
                <a:effectLst/>
              </a:rPr>
              <a:t>är</a:t>
            </a:r>
            <a:r>
              <a:rPr lang="en-US" sz="2000" dirty="0">
                <a:effectLst/>
              </a:rPr>
              <a:t> det </a:t>
            </a:r>
            <a:r>
              <a:rPr lang="en-US" sz="2000" dirty="0" err="1">
                <a:effectLst/>
              </a:rPr>
              <a:t>lättare</a:t>
            </a:r>
            <a:r>
              <a:rPr lang="en-US" sz="2000" dirty="0">
                <a:effectLst/>
              </a:rPr>
              <a:t> för dig </a:t>
            </a:r>
            <a:r>
              <a:rPr lang="en-US" sz="2000" dirty="0" err="1">
                <a:effectLst/>
              </a:rPr>
              <a:t>att</a:t>
            </a:r>
            <a:r>
              <a:rPr lang="en-US" sz="2000" dirty="0">
                <a:effectLst/>
              </a:rPr>
              <a:t> tala med </a:t>
            </a:r>
            <a:r>
              <a:rPr lang="en-US" sz="2000" dirty="0" err="1">
                <a:effectLst/>
              </a:rPr>
              <a:t>ditt</a:t>
            </a:r>
            <a:r>
              <a:rPr lang="en-US" sz="2000" dirty="0">
                <a:effectLst/>
              </a:rPr>
              <a:t> barn?</a:t>
            </a:r>
          </a:p>
          <a:p>
            <a:pPr>
              <a:lnSpc>
                <a:spcPct val="90000"/>
              </a:lnSpc>
              <a:spcAft>
                <a:spcPts val="1000"/>
              </a:spcAft>
            </a:pPr>
            <a:r>
              <a:rPr lang="en-US" sz="2000" dirty="0">
                <a:effectLst/>
              </a:rPr>
              <a:t> </a:t>
            </a:r>
          </a:p>
          <a:p>
            <a:pPr>
              <a:lnSpc>
                <a:spcPct val="90000"/>
              </a:lnSpc>
            </a:pPr>
            <a:endParaRPr lang="en-US" sz="2000" dirty="0">
              <a:effectLst/>
            </a:endParaRPr>
          </a:p>
          <a:p>
            <a:pPr marL="114300" indent="-342900">
              <a:lnSpc>
                <a:spcPct val="90000"/>
              </a:lnSpc>
              <a:buFont typeface="Wingdings" panose="05000000000000000000" pitchFamily="2" charset="2"/>
              <a:buChar char="Ø"/>
            </a:pPr>
            <a:r>
              <a:rPr lang="en-US" sz="2000" dirty="0" err="1">
                <a:effectLst/>
              </a:rPr>
              <a:t>Att</a:t>
            </a:r>
            <a:r>
              <a:rPr lang="en-US" sz="2000" dirty="0">
                <a:effectLst/>
              </a:rPr>
              <a:t> </a:t>
            </a:r>
            <a:r>
              <a:rPr lang="en-US" sz="2000" dirty="0" err="1">
                <a:effectLst/>
              </a:rPr>
              <a:t>tänka</a:t>
            </a:r>
            <a:r>
              <a:rPr lang="en-US" sz="2000" dirty="0">
                <a:effectLst/>
              </a:rPr>
              <a:t> </a:t>
            </a:r>
            <a:r>
              <a:rPr lang="en-US" sz="2000" dirty="0" err="1">
                <a:effectLst/>
              </a:rPr>
              <a:t>på</a:t>
            </a:r>
            <a:r>
              <a:rPr lang="en-US" sz="2000" dirty="0">
                <a:effectLst/>
              </a:rPr>
              <a:t> </a:t>
            </a:r>
            <a:r>
              <a:rPr lang="en-US" sz="2000" u="sng" dirty="0">
                <a:effectLst/>
              </a:rPr>
              <a:t>NÄR</a:t>
            </a:r>
            <a:r>
              <a:rPr lang="en-US" sz="2000" dirty="0">
                <a:effectLst/>
              </a:rPr>
              <a:t> man ska </a:t>
            </a:r>
            <a:r>
              <a:rPr lang="en-US" sz="2000" dirty="0" err="1">
                <a:effectLst/>
              </a:rPr>
              <a:t>diskutera</a:t>
            </a:r>
            <a:r>
              <a:rPr lang="en-US" sz="2000" dirty="0">
                <a:effectLst/>
              </a:rPr>
              <a:t> saker </a:t>
            </a:r>
            <a:r>
              <a:rPr lang="en-US" sz="2000" dirty="0" err="1">
                <a:effectLst/>
              </a:rPr>
              <a:t>är</a:t>
            </a:r>
            <a:r>
              <a:rPr lang="en-US" sz="2000" dirty="0">
                <a:effectLst/>
              </a:rPr>
              <a:t> </a:t>
            </a:r>
            <a:r>
              <a:rPr lang="en-US" sz="2000" dirty="0" err="1">
                <a:effectLst/>
              </a:rPr>
              <a:t>viktigt</a:t>
            </a:r>
            <a:r>
              <a:rPr lang="en-US" sz="2000" dirty="0">
                <a:effectLst/>
              </a:rPr>
              <a:t> i ALLA </a:t>
            </a:r>
            <a:r>
              <a:rPr lang="en-US" sz="2000" dirty="0" err="1">
                <a:effectLst/>
              </a:rPr>
              <a:t>relationer</a:t>
            </a:r>
            <a:r>
              <a:rPr lang="en-US" sz="2000" dirty="0">
                <a:effectLst/>
              </a:rPr>
              <a:t>. </a:t>
            </a:r>
          </a:p>
        </p:txBody>
      </p:sp>
      <p:pic>
        <p:nvPicPr>
          <p:cNvPr id="4" name="Bild 4" descr="En bild som visar svart, skiss, mörker&#10;&#10;Automatiskt genererad beskrivning">
            <a:extLst>
              <a:ext uri="{FF2B5EF4-FFF2-40B4-BE49-F238E27FC236}">
                <a16:creationId xmlns:a16="http://schemas.microsoft.com/office/drawing/2014/main" id="{D2F1DC32-7E29-B72C-C240-300763032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607878" y="1033713"/>
            <a:ext cx="3758045" cy="4788030"/>
          </a:xfrm>
          <a:prstGeom prst="rect">
            <a:avLst/>
          </a:prstGeom>
          <a:noFill/>
        </p:spPr>
      </p:pic>
      <p:sp>
        <p:nvSpPr>
          <p:cNvPr id="2" name="Platshållare för bildnummer 1">
            <a:extLst>
              <a:ext uri="{FF2B5EF4-FFF2-40B4-BE49-F238E27FC236}">
                <a16:creationId xmlns:a16="http://schemas.microsoft.com/office/drawing/2014/main" id="{215D1A47-E567-497A-1B22-11AB3CD48F99}"/>
              </a:ext>
            </a:extLst>
          </p:cNvPr>
          <p:cNvSpPr>
            <a:spLocks noGrp="1"/>
          </p:cNvSpPr>
          <p:nvPr>
            <p:ph type="sldNum" sz="quarter" idx="12"/>
          </p:nvPr>
        </p:nvSpPr>
        <p:spPr>
          <a:xfrm>
            <a:off x="8732520" y="6356350"/>
            <a:ext cx="3199387" cy="365125"/>
          </a:xfrm>
        </p:spPr>
        <p:txBody>
          <a:bodyPr vert="horz" lIns="91440" tIns="45720" rIns="91440" bIns="45720" rtlCol="0" anchor="ctr">
            <a:normAutofit/>
          </a:bodyPr>
          <a:lstStyle/>
          <a:p>
            <a:pPr>
              <a:spcAft>
                <a:spcPts val="600"/>
              </a:spcAft>
            </a:pPr>
            <a:fld id="{23CE4D05-2E95-40F9-900C-2B46496810A8}" type="slidenum">
              <a:rPr lang="en-US">
                <a:solidFill>
                  <a:schemeClr val="tx1"/>
                </a:solidFill>
              </a:rPr>
              <a:pPr>
                <a:spcAft>
                  <a:spcPts val="600"/>
                </a:spcAft>
              </a:pPr>
              <a:t>13</a:t>
            </a:fld>
            <a:endParaRPr lang="en-US">
              <a:solidFill>
                <a:schemeClr val="tx1"/>
              </a:solidFill>
            </a:endParaRPr>
          </a:p>
        </p:txBody>
      </p:sp>
    </p:spTree>
    <p:extLst>
      <p:ext uri="{BB962C8B-B14F-4D97-AF65-F5344CB8AC3E}">
        <p14:creationId xmlns:p14="http://schemas.microsoft.com/office/powerpoint/2010/main" val="802630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F13D8-95AB-2CA6-1B4D-CDFAE37CA537}"/>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4187B5D2-79FD-2F7C-28F4-E01A143E7EB0}"/>
              </a:ext>
            </a:extLst>
          </p:cNvPr>
          <p:cNvSpPr>
            <a:spLocks noGrp="1"/>
          </p:cNvSpPr>
          <p:nvPr>
            <p:ph type="title"/>
          </p:nvPr>
        </p:nvSpPr>
        <p:spPr>
          <a:xfrm>
            <a:off x="838200" y="807883"/>
            <a:ext cx="10515600" cy="874451"/>
          </a:xfrm>
        </p:spPr>
        <p:txBody>
          <a:bodyPr anchor="ctr">
            <a:normAutofit/>
          </a:bodyPr>
          <a:lstStyle/>
          <a:p>
            <a:r>
              <a:rPr lang="sv-SE" dirty="0"/>
              <a:t>Sammanfattning Princip 1</a:t>
            </a:r>
          </a:p>
        </p:txBody>
      </p:sp>
      <p:sp>
        <p:nvSpPr>
          <p:cNvPr id="6" name="Platshållare för innehåll 5">
            <a:extLst>
              <a:ext uri="{FF2B5EF4-FFF2-40B4-BE49-F238E27FC236}">
                <a16:creationId xmlns:a16="http://schemas.microsoft.com/office/drawing/2014/main" id="{4EEF61A3-2240-18AE-8F0D-769FDA1617F7}"/>
              </a:ext>
            </a:extLst>
          </p:cNvPr>
          <p:cNvSpPr>
            <a:spLocks noGrp="1"/>
          </p:cNvSpPr>
          <p:nvPr>
            <p:ph sz="half" idx="1"/>
          </p:nvPr>
        </p:nvSpPr>
        <p:spPr>
          <a:xfrm>
            <a:off x="838200" y="1825625"/>
            <a:ext cx="5181600" cy="4351338"/>
          </a:xfrm>
        </p:spPr>
        <p:txBody>
          <a:bodyPr>
            <a:normAutofit/>
          </a:bodyPr>
          <a:lstStyle/>
          <a:p>
            <a:pPr rtl="0" fontAlgn="base">
              <a:buFont typeface="Wingdings" panose="05000000000000000000" pitchFamily="2" charset="2"/>
              <a:buChar char="v"/>
            </a:pPr>
            <a:endParaRPr lang="sv-SE" b="0" i="0" u="none" strike="noStrike" dirty="0">
              <a:effectLst/>
            </a:endParaRPr>
          </a:p>
          <a:p>
            <a:pPr rtl="0" fontAlgn="base">
              <a:buFont typeface="Wingdings" panose="05000000000000000000" pitchFamily="2" charset="2"/>
              <a:buChar char="v"/>
            </a:pPr>
            <a:r>
              <a:rPr lang="sv-SE" b="0" i="0" u="none" strike="noStrike" dirty="0">
                <a:effectLst/>
              </a:rPr>
              <a:t>Allt beteende betyder något</a:t>
            </a:r>
            <a:r>
              <a:rPr lang="sv-SE" b="0" i="0" dirty="0">
                <a:effectLst/>
              </a:rPr>
              <a:t>​</a:t>
            </a:r>
          </a:p>
          <a:p>
            <a:pPr marL="0" indent="0" rtl="0" fontAlgn="base">
              <a:buNone/>
            </a:pPr>
            <a:endParaRPr lang="sv-SE" b="0" i="0" dirty="0">
              <a:effectLst/>
            </a:endParaRPr>
          </a:p>
          <a:p>
            <a:pPr rtl="0" fontAlgn="base">
              <a:buFont typeface="Wingdings" panose="05000000000000000000" pitchFamily="2" charset="2"/>
              <a:buChar char="v"/>
            </a:pPr>
            <a:r>
              <a:rPr lang="sv-SE" b="0" i="0" u="none" strike="noStrike" dirty="0">
                <a:effectLst/>
              </a:rPr>
              <a:t>Att ta ett steg tillbaka</a:t>
            </a:r>
            <a:r>
              <a:rPr lang="en-US" b="0" i="0" dirty="0">
                <a:effectLst/>
              </a:rPr>
              <a:t>​</a:t>
            </a:r>
          </a:p>
          <a:p>
            <a:pPr marL="0" indent="0" rtl="0" fontAlgn="base">
              <a:buNone/>
            </a:pPr>
            <a:endParaRPr lang="sv-SE" b="0" i="0" dirty="0">
              <a:effectLst/>
            </a:endParaRPr>
          </a:p>
          <a:p>
            <a:pPr rtl="0" fontAlgn="base">
              <a:buFont typeface="Wingdings" panose="05000000000000000000" pitchFamily="2" charset="2"/>
              <a:buChar char="v"/>
            </a:pPr>
            <a:r>
              <a:rPr lang="sv-SE" b="0" i="0" u="none" strike="noStrike" dirty="0">
                <a:effectLst/>
              </a:rPr>
              <a:t>Hur vi kommunicerar har betydelse</a:t>
            </a:r>
            <a:endParaRPr lang="sv-SE" b="0" i="0" dirty="0">
              <a:effectLst/>
            </a:endParaRPr>
          </a:p>
          <a:p>
            <a:pPr marL="0" indent="0" rtl="0" fontAlgn="base">
              <a:buNone/>
            </a:pPr>
            <a:endParaRPr lang="sv-SE" b="0" i="0" dirty="0">
              <a:effectLst/>
            </a:endParaRPr>
          </a:p>
        </p:txBody>
      </p:sp>
      <p:pic>
        <p:nvPicPr>
          <p:cNvPr id="2" name="Bildobjekt 1">
            <a:extLst>
              <a:ext uri="{FF2B5EF4-FFF2-40B4-BE49-F238E27FC236}">
                <a16:creationId xmlns:a16="http://schemas.microsoft.com/office/drawing/2014/main" id="{9FC754F2-EB76-345F-131D-8DEDB0A70F35}"/>
              </a:ext>
            </a:extLst>
          </p:cNvPr>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bwMode="auto">
          <a:xfrm>
            <a:off x="6503460" y="1825625"/>
            <a:ext cx="4544479" cy="4351338"/>
          </a:xfrm>
          <a:prstGeom prst="rect">
            <a:avLst/>
          </a:prstGeom>
          <a:noFill/>
          <a:effectLst/>
        </p:spPr>
      </p:pic>
    </p:spTree>
    <p:extLst>
      <p:ext uri="{BB962C8B-B14F-4D97-AF65-F5344CB8AC3E}">
        <p14:creationId xmlns:p14="http://schemas.microsoft.com/office/powerpoint/2010/main" val="342375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3832F39-AAD7-503B-86A2-8FF944B190E7}"/>
              </a:ext>
            </a:extLst>
          </p:cNvPr>
          <p:cNvSpPr>
            <a:spLocks noGrp="1"/>
          </p:cNvSpPr>
          <p:nvPr>
            <p:ph type="title"/>
          </p:nvPr>
        </p:nvSpPr>
        <p:spPr/>
        <p:txBody>
          <a:bodyPr/>
          <a:lstStyle/>
          <a:p>
            <a:r>
              <a:rPr lang="sv-SE" b="1" dirty="0"/>
              <a:t>Ta-Hem-Budskap</a:t>
            </a:r>
          </a:p>
        </p:txBody>
      </p:sp>
      <p:sp>
        <p:nvSpPr>
          <p:cNvPr id="5" name="Platshållare för innehåll 4">
            <a:extLst>
              <a:ext uri="{FF2B5EF4-FFF2-40B4-BE49-F238E27FC236}">
                <a16:creationId xmlns:a16="http://schemas.microsoft.com/office/drawing/2014/main" id="{74163F63-2F20-F3F2-F6EC-F8F12D289058}"/>
              </a:ext>
            </a:extLst>
          </p:cNvPr>
          <p:cNvSpPr>
            <a:spLocks noGrp="1"/>
          </p:cNvSpPr>
          <p:nvPr>
            <p:ph idx="1"/>
          </p:nvPr>
        </p:nvSpPr>
        <p:spPr/>
        <p:txBody>
          <a:bodyPr>
            <a:normAutofit/>
          </a:bodyPr>
          <a:lstStyle/>
          <a:p>
            <a:pPr algn="l" rtl="0" fontAlgn="base">
              <a:buFont typeface="Wingdings" panose="05000000000000000000" pitchFamily="2" charset="2"/>
              <a:buChar char="v"/>
            </a:pPr>
            <a:r>
              <a:rPr lang="sv-SE" sz="1800" b="0" i="0" u="none" strike="noStrike" dirty="0">
                <a:solidFill>
                  <a:srgbClr val="000000"/>
                </a:solidFill>
                <a:effectLst/>
              </a:rPr>
              <a:t>Det är svårt att "inte anta".</a:t>
            </a:r>
            <a:r>
              <a:rPr lang="sv-SE" sz="1800" b="0" i="0" dirty="0">
                <a:solidFill>
                  <a:srgbClr val="808080"/>
                </a:solidFill>
                <a:effectLst/>
              </a:rPr>
              <a:t>​</a:t>
            </a:r>
            <a:br>
              <a:rPr lang="sv-SE" sz="1800" b="0" i="0" dirty="0">
                <a:solidFill>
                  <a:srgbClr val="808080"/>
                </a:solidFill>
                <a:effectLst/>
              </a:rPr>
            </a:br>
            <a:r>
              <a:rPr lang="sv-SE" sz="1800" b="0" i="0" dirty="0">
                <a:solidFill>
                  <a:srgbClr val="808080"/>
                </a:solidFill>
                <a:effectLst/>
              </a:rPr>
              <a:t>​</a:t>
            </a:r>
            <a:endParaRPr lang="sv-SE" b="0" i="0" dirty="0">
              <a:solidFill>
                <a:srgbClr val="000000"/>
              </a:solidFill>
              <a:effectLst/>
            </a:endParaRPr>
          </a:p>
          <a:p>
            <a:pPr marL="0" indent="0" algn="l" rtl="0" fontAlgn="base">
              <a:buNone/>
            </a:pPr>
            <a:r>
              <a:rPr lang="sv-SE" sz="1800" b="1" i="0" u="none" strike="noStrike" dirty="0">
                <a:solidFill>
                  <a:schemeClr val="accent2"/>
                </a:solidFill>
                <a:effectLst/>
              </a:rPr>
              <a:t>Att “ta ett steg tillbaka” och fundera på olika betydelser av beteendet kan ge möjlighet att:</a:t>
            </a:r>
            <a:r>
              <a:rPr lang="sv-SE" sz="1800" b="1" i="0" dirty="0">
                <a:solidFill>
                  <a:schemeClr val="accent2"/>
                </a:solidFill>
                <a:effectLst/>
              </a:rPr>
              <a:t>​</a:t>
            </a:r>
            <a:endParaRPr lang="sv-SE" b="1" i="0" dirty="0">
              <a:solidFill>
                <a:schemeClr val="accent2"/>
              </a:solidFill>
              <a:effectLst/>
            </a:endParaRPr>
          </a:p>
          <a:p>
            <a:pPr algn="l" rtl="0" fontAlgn="base">
              <a:buFont typeface="Wingdings" panose="05000000000000000000" pitchFamily="2" charset="2"/>
              <a:buChar char="v"/>
            </a:pPr>
            <a:r>
              <a:rPr lang="sv-SE" sz="1800" b="0" i="0" u="none" strike="noStrike" dirty="0">
                <a:solidFill>
                  <a:srgbClr val="000000"/>
                </a:solidFill>
                <a:effectLst/>
              </a:rPr>
              <a:t>Se saker och svara annorlunda</a:t>
            </a:r>
            <a:r>
              <a:rPr lang="en-US" sz="1800" b="0" i="0" dirty="0">
                <a:solidFill>
                  <a:srgbClr val="808080"/>
                </a:solidFill>
                <a:effectLst/>
              </a:rPr>
              <a:t>​</a:t>
            </a:r>
            <a:endParaRPr lang="en-US" b="0" i="0" dirty="0">
              <a:solidFill>
                <a:srgbClr val="000000"/>
              </a:solidFill>
              <a:effectLst/>
            </a:endParaRPr>
          </a:p>
          <a:p>
            <a:pPr algn="l" rtl="0" fontAlgn="base">
              <a:buFont typeface="Wingdings" panose="05000000000000000000" pitchFamily="2" charset="2"/>
              <a:buChar char="v"/>
            </a:pPr>
            <a:r>
              <a:rPr lang="sv-SE" sz="1800" b="0" i="0" u="none" strike="noStrike" dirty="0">
                <a:solidFill>
                  <a:srgbClr val="000000"/>
                </a:solidFill>
                <a:effectLst/>
              </a:rPr>
              <a:t>Öppna dörren för mer öppen kommunikation</a:t>
            </a:r>
            <a:r>
              <a:rPr lang="sv-SE" sz="1800" b="0" i="0" dirty="0">
                <a:solidFill>
                  <a:srgbClr val="808080"/>
                </a:solidFill>
                <a:effectLst/>
              </a:rPr>
              <a:t>​</a:t>
            </a:r>
            <a:br>
              <a:rPr lang="sv-SE" sz="1800" b="0" i="0" dirty="0">
                <a:solidFill>
                  <a:srgbClr val="808080"/>
                </a:solidFill>
                <a:effectLst/>
              </a:rPr>
            </a:br>
            <a:r>
              <a:rPr lang="sv-SE" sz="1800" b="0" i="0" dirty="0">
                <a:solidFill>
                  <a:srgbClr val="808080"/>
                </a:solidFill>
                <a:effectLst/>
              </a:rPr>
              <a:t>​</a:t>
            </a:r>
            <a:endParaRPr lang="sv-SE" b="0" i="0" dirty="0">
              <a:solidFill>
                <a:srgbClr val="000000"/>
              </a:solidFill>
              <a:effectLst/>
            </a:endParaRPr>
          </a:p>
          <a:p>
            <a:pPr algn="l" rtl="0" fontAlgn="base">
              <a:buFont typeface="Wingdings" panose="05000000000000000000" pitchFamily="2" charset="2"/>
              <a:buChar char="v"/>
            </a:pPr>
            <a:r>
              <a:rPr lang="sv-SE" sz="1800" b="0" i="0" u="none" strike="noStrike" dirty="0">
                <a:solidFill>
                  <a:srgbClr val="000000"/>
                </a:solidFill>
                <a:effectLst/>
              </a:rPr>
              <a:t>Det är svårt att vara öppen under konflikter. Det kräver övning,</a:t>
            </a:r>
            <a:r>
              <a:rPr lang="sv-SE" sz="1800" b="0" i="0" dirty="0">
                <a:solidFill>
                  <a:srgbClr val="808080"/>
                </a:solidFill>
                <a:effectLst/>
              </a:rPr>
              <a:t>​</a:t>
            </a:r>
            <a:endParaRPr lang="sv-SE" b="0" i="0" dirty="0">
              <a:solidFill>
                <a:srgbClr val="000000"/>
              </a:solidFill>
              <a:effectLst/>
            </a:endParaRPr>
          </a:p>
          <a:p>
            <a:pPr marL="0" indent="0" algn="l" rtl="0" fontAlgn="base">
              <a:buNone/>
            </a:pPr>
            <a:endParaRPr lang="sv-SE" b="0" i="0" dirty="0">
              <a:solidFill>
                <a:srgbClr val="000000"/>
              </a:solidFill>
              <a:effectLst/>
            </a:endParaRPr>
          </a:p>
          <a:p>
            <a:pPr algn="l" rtl="0" fontAlgn="base">
              <a:buFont typeface="Wingdings" panose="05000000000000000000" pitchFamily="2" charset="2"/>
              <a:buChar char="v"/>
            </a:pPr>
            <a:r>
              <a:rPr lang="sv-SE" sz="1800" b="0" i="0" u="none" strike="noStrike" dirty="0">
                <a:solidFill>
                  <a:srgbClr val="000000"/>
                </a:solidFill>
                <a:effectLst/>
              </a:rPr>
              <a:t>Hur vi kommunicerar har betydelse. </a:t>
            </a:r>
            <a:r>
              <a:rPr lang="en-US" sz="1800" b="0" i="0" dirty="0">
                <a:solidFill>
                  <a:srgbClr val="808080"/>
                </a:solidFill>
                <a:effectLst/>
              </a:rPr>
              <a:t>​</a:t>
            </a:r>
            <a:endParaRPr lang="en-US" b="0" i="0" dirty="0">
              <a:solidFill>
                <a:srgbClr val="000000"/>
              </a:solidFill>
              <a:effectLst/>
            </a:endParaRPr>
          </a:p>
          <a:p>
            <a:pPr algn="l" rtl="0" fontAlgn="base">
              <a:buFont typeface="Arial" panose="020B0604020202020204" pitchFamily="34" charset="0"/>
              <a:buChar char="•"/>
            </a:pPr>
            <a:endParaRPr lang="sv-SE"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989063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38200" y="760846"/>
            <a:ext cx="10515600" cy="1021563"/>
          </a:xfrm>
        </p:spPr>
        <p:txBody>
          <a:bodyPr anchor="ctr">
            <a:normAutofit/>
          </a:bodyPr>
          <a:lstStyle/>
          <a:p>
            <a:pPr eaLnBrk="1" hangingPunct="1">
              <a:defRPr/>
            </a:pPr>
            <a:r>
              <a:rPr lang="sv-SE" sz="2200"/>
              <a:t>Princip 2</a:t>
            </a:r>
            <a:br>
              <a:rPr lang="sv-SE" sz="2200"/>
            </a:br>
            <a:r>
              <a:rPr lang="sv-SE" sz="2200"/>
              <a:t>Anknytningen är livslång</a:t>
            </a:r>
            <a:br>
              <a:rPr lang="sv-SE" sz="2200"/>
            </a:br>
            <a:endParaRPr lang="sv-SE" sz="2200" b="1"/>
          </a:p>
        </p:txBody>
      </p:sp>
      <p:pic>
        <p:nvPicPr>
          <p:cNvPr id="6" name="Picture 2" descr="Bildresultat fÃ¶r generations"/>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tretch>
            <a:fillRect/>
          </a:stretch>
        </p:blipFill>
        <p:spPr bwMode="auto">
          <a:xfrm>
            <a:off x="1938697" y="1929468"/>
            <a:ext cx="8314606" cy="4219663"/>
          </a:xfrm>
          <a:prstGeom prst="rect">
            <a:avLst/>
          </a:prstGeom>
          <a:noFill/>
        </p:spPr>
      </p:pic>
    </p:spTree>
    <p:extLst>
      <p:ext uri="{BB962C8B-B14F-4D97-AF65-F5344CB8AC3E}">
        <p14:creationId xmlns:p14="http://schemas.microsoft.com/office/powerpoint/2010/main" val="1601215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437238" y="823546"/>
            <a:ext cx="5353052" cy="1046163"/>
          </a:xfrm>
        </p:spPr>
        <p:txBody>
          <a:bodyPr anchor="ctr">
            <a:normAutofit/>
          </a:bodyPr>
          <a:lstStyle/>
          <a:p>
            <a:r>
              <a:rPr lang="sv-SE"/>
              <a:t>    </a:t>
            </a:r>
          </a:p>
        </p:txBody>
      </p:sp>
      <p:pic>
        <p:nvPicPr>
          <p:cNvPr id="68611" name="Picture 3" descr="C:\Users\charlottee\Downloads\guillaume-de-germain-303020.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5276" b="2"/>
          <a:stretch/>
        </p:blipFill>
        <p:spPr bwMode="auto">
          <a:xfrm>
            <a:off x="6437239" y="2005012"/>
            <a:ext cx="5353051" cy="4351338"/>
          </a:xfrm>
          <a:prstGeom prst="rect">
            <a:avLst/>
          </a:prstGeom>
          <a:solidFill>
            <a:srgbClr val="FFFFFF"/>
          </a:solidFill>
        </p:spPr>
      </p:pic>
      <p:pic>
        <p:nvPicPr>
          <p:cNvPr id="8" name="Picture 5" descr="2010-11-26-xl--000_Par3150344_THUMBS192"/>
          <p:cNvPicPr>
            <a:picLocks noChangeAspect="1" noChangeArrowheads="1"/>
          </p:cNvPicPr>
          <p:nvPr/>
        </p:nvPicPr>
        <p:blipFill rotWithShape="1">
          <a:blip r:embed="rId4">
            <a:extLst>
              <a:ext uri="{28A0092B-C50C-407E-A947-70E740481C1C}">
                <a14:useLocalDpi xmlns:a14="http://schemas.microsoft.com/office/drawing/2010/main" val="0"/>
              </a:ext>
            </a:extLst>
          </a:blip>
          <a:srcRect l="7374" r="10508" b="-1"/>
          <a:stretch/>
        </p:blipFill>
        <p:spPr bwMode="auto">
          <a:xfrm>
            <a:off x="438148" y="2006567"/>
            <a:ext cx="5353051" cy="4351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Platshållare för bildnummer 3" hidden="1"/>
          <p:cNvSpPr>
            <a:spLocks noGrp="1"/>
          </p:cNvSpPr>
          <p:nvPr>
            <p:ph type="sldNum" sz="quarter" idx="12"/>
          </p:nvPr>
        </p:nvSpPr>
        <p:spPr/>
        <p:txBody>
          <a:bodyPr/>
          <a:lstStyle/>
          <a:p>
            <a:pPr>
              <a:spcAft>
                <a:spcPts val="600"/>
              </a:spcAft>
            </a:pPr>
            <a:fld id="{A31C6965-A8B5-AC47-88B3-2074DD5DECFD}" type="slidenum">
              <a:rPr lang="sv-SE" smtClean="0"/>
              <a:pPr>
                <a:spcAft>
                  <a:spcPts val="600"/>
                </a:spcAft>
              </a:pPr>
              <a:t>17</a:t>
            </a:fld>
            <a:endParaRPr lang="sv-SE"/>
          </a:p>
        </p:txBody>
      </p:sp>
      <p:sp>
        <p:nvSpPr>
          <p:cNvPr id="9" name="Platshållare för text 8">
            <a:extLst>
              <a:ext uri="{FF2B5EF4-FFF2-40B4-BE49-F238E27FC236}">
                <a16:creationId xmlns:a16="http://schemas.microsoft.com/office/drawing/2014/main" id="{8C57DF64-0E2D-9B12-ED2D-06FC1E82BB0B}"/>
              </a:ext>
            </a:extLst>
          </p:cNvPr>
          <p:cNvSpPr>
            <a:spLocks noGrp="1"/>
          </p:cNvSpPr>
          <p:nvPr>
            <p:ph type="body" sz="quarter" idx="13"/>
          </p:nvPr>
        </p:nvSpPr>
        <p:spPr>
          <a:xfrm>
            <a:off x="1803748" y="1189973"/>
            <a:ext cx="8204548" cy="679736"/>
          </a:xfrm>
        </p:spPr>
        <p:txBody>
          <a:bodyPr/>
          <a:lstStyle/>
          <a:p>
            <a:pPr algn="ctr"/>
            <a:r>
              <a:rPr lang="sv-SE" sz="2400"/>
              <a:t>Anknytningen är livslång men våra behov och sätt att uttrycka dem kan variera över livet</a:t>
            </a:r>
          </a:p>
          <a:p>
            <a:pPr algn="ctr"/>
            <a:endParaRPr lang="sv-SE"/>
          </a:p>
        </p:txBody>
      </p:sp>
    </p:spTree>
    <p:extLst>
      <p:ext uri="{BB962C8B-B14F-4D97-AF65-F5344CB8AC3E}">
        <p14:creationId xmlns:p14="http://schemas.microsoft.com/office/powerpoint/2010/main" val="1394346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B101AE95-AC38-1CD6-3B1C-6440B819EBA3}"/>
              </a:ext>
            </a:extLst>
          </p:cNvPr>
          <p:cNvSpPr>
            <a:spLocks noGrp="1"/>
          </p:cNvSpPr>
          <p:nvPr>
            <p:ph type="sldNum" sz="quarter" idx="12"/>
          </p:nvPr>
        </p:nvSpPr>
        <p:spPr/>
        <p:txBody>
          <a:bodyPr/>
          <a:lstStyle/>
          <a:p>
            <a:fld id="{7E8BC169-588E-48CB-90C9-67AB67C29E45}" type="slidenum">
              <a:rPr lang="sv-SE" smtClean="0"/>
              <a:t>18</a:t>
            </a:fld>
            <a:endParaRPr lang="sv-SE"/>
          </a:p>
        </p:txBody>
      </p:sp>
      <p:sp>
        <p:nvSpPr>
          <p:cNvPr id="4" name="textruta 3">
            <a:extLst>
              <a:ext uri="{FF2B5EF4-FFF2-40B4-BE49-F238E27FC236}">
                <a16:creationId xmlns:a16="http://schemas.microsoft.com/office/drawing/2014/main" id="{5E5A6038-E21C-201D-EAE7-BEDD20209CAF}"/>
              </a:ext>
            </a:extLst>
          </p:cNvPr>
          <p:cNvSpPr txBox="1"/>
          <p:nvPr/>
        </p:nvSpPr>
        <p:spPr>
          <a:xfrm>
            <a:off x="585926" y="545911"/>
            <a:ext cx="9775204" cy="1477328"/>
          </a:xfrm>
          <a:prstGeom prst="rect">
            <a:avLst/>
          </a:prstGeom>
          <a:noFill/>
        </p:spPr>
        <p:txBody>
          <a:bodyPr wrap="square">
            <a:spAutoFit/>
          </a:bodyPr>
          <a:lstStyle/>
          <a:p>
            <a:r>
              <a:rPr lang="sv-SE" b="1" dirty="0"/>
              <a:t>Vilka är våra (våra barns och våra egna) anknytningsbehov?</a:t>
            </a:r>
          </a:p>
          <a:p>
            <a:endParaRPr lang="sv-SE" dirty="0"/>
          </a:p>
          <a:p>
            <a:r>
              <a:rPr lang="sv-SE" dirty="0"/>
              <a:t>Vi gör en lista och tänk särskilt på om det har skett förändringar eller ny utveckling som du har märkt i din tonårings och eventuellt dina egna anknytningsbehov. </a:t>
            </a:r>
          </a:p>
        </p:txBody>
      </p:sp>
      <p:sp>
        <p:nvSpPr>
          <p:cNvPr id="5" name="Textruta 2">
            <a:extLst>
              <a:ext uri="{FF2B5EF4-FFF2-40B4-BE49-F238E27FC236}">
                <a16:creationId xmlns:a16="http://schemas.microsoft.com/office/drawing/2014/main" id="{5A0A8B77-AF12-A882-2960-2328122ACA80}"/>
              </a:ext>
            </a:extLst>
          </p:cNvPr>
          <p:cNvSpPr txBox="1">
            <a:spLocks noChangeArrowheads="1"/>
          </p:cNvSpPr>
          <p:nvPr/>
        </p:nvSpPr>
        <p:spPr bwMode="auto">
          <a:xfrm>
            <a:off x="660700" y="2059620"/>
            <a:ext cx="9775204" cy="387066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457200" indent="-228600">
              <a:lnSpc>
                <a:spcPct val="107000"/>
              </a:lnSpc>
              <a:spcBef>
                <a:spcPts val="1200"/>
              </a:spcBef>
              <a:spcAft>
                <a:spcPts val="600"/>
              </a:spcAft>
            </a:pPr>
            <a:r>
              <a:rPr lang="sv-SE" sz="1500">
                <a:solidFill>
                  <a:srgbClr val="595959"/>
                </a:solidFill>
                <a:latin typeface="Cambria" panose="02040503050406030204" pitchFamily="18" charset="0"/>
                <a:ea typeface="Cambria" panose="02040503050406030204" pitchFamily="18" charset="0"/>
                <a:cs typeface="Times New Roman" panose="02020603050405020304" pitchFamily="18" charset="0"/>
              </a:rPr>
              <a:t>-</a:t>
            </a:r>
          </a:p>
          <a:p>
            <a:pPr marL="457200" indent="-228600">
              <a:lnSpc>
                <a:spcPct val="107000"/>
              </a:lnSpc>
              <a:spcBef>
                <a:spcPts val="1200"/>
              </a:spcBef>
              <a:spcAft>
                <a:spcPts val="600"/>
              </a:spcAft>
            </a:pPr>
            <a:r>
              <a:rPr lang="sv-SE" sz="1500">
                <a:solidFill>
                  <a:srgbClr val="595959"/>
                </a:solidFill>
                <a:effectLst/>
                <a:latin typeface="Cambria" panose="02040503050406030204" pitchFamily="18" charset="0"/>
                <a:ea typeface="Cambria" panose="02040503050406030204" pitchFamily="18" charset="0"/>
                <a:cs typeface="Times New Roman" panose="02020603050405020304" pitchFamily="18" charset="0"/>
              </a:rPr>
              <a:t>-</a:t>
            </a:r>
          </a:p>
          <a:p>
            <a:pPr marL="457200" indent="-228600">
              <a:lnSpc>
                <a:spcPct val="107000"/>
              </a:lnSpc>
              <a:spcBef>
                <a:spcPts val="1200"/>
              </a:spcBef>
              <a:spcAft>
                <a:spcPts val="600"/>
              </a:spcAft>
            </a:pPr>
            <a:r>
              <a:rPr lang="sv-SE" sz="1500">
                <a:solidFill>
                  <a:srgbClr val="595959"/>
                </a:solidFill>
                <a:latin typeface="Cambria" panose="02040503050406030204" pitchFamily="18" charset="0"/>
                <a:ea typeface="Cambria" panose="02040503050406030204" pitchFamily="18" charset="0"/>
                <a:cs typeface="Times New Roman" panose="02020603050405020304" pitchFamily="18" charset="0"/>
              </a:rPr>
              <a:t>-</a:t>
            </a:r>
            <a:endParaRPr lang="sv-SE" sz="1500">
              <a:solidFill>
                <a:srgbClr val="595959"/>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30802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C6345337-7692-7461-EE78-98A8A7E6AF6E}"/>
              </a:ext>
            </a:extLst>
          </p:cNvPr>
          <p:cNvSpPr/>
          <p:nvPr/>
        </p:nvSpPr>
        <p:spPr>
          <a:xfrm>
            <a:off x="590550" y="2451100"/>
            <a:ext cx="2952750" cy="2851150"/>
          </a:xfrm>
          <a:prstGeom prst="ellipse">
            <a:avLst/>
          </a:prstGeom>
          <a:solidFill>
            <a:srgbClr val="0070C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v-SE"/>
          </a:p>
        </p:txBody>
      </p:sp>
      <p:sp>
        <p:nvSpPr>
          <p:cNvPr id="4" name="Textruta 16">
            <a:extLst>
              <a:ext uri="{FF2B5EF4-FFF2-40B4-BE49-F238E27FC236}">
                <a16:creationId xmlns:a16="http://schemas.microsoft.com/office/drawing/2014/main" id="{E2C51EB2-E3FF-2548-FFBB-37E6333C4FDA}"/>
              </a:ext>
            </a:extLst>
          </p:cNvPr>
          <p:cNvSpPr txBox="1">
            <a:spLocks noChangeArrowheads="1"/>
          </p:cNvSpPr>
          <p:nvPr/>
        </p:nvSpPr>
        <p:spPr bwMode="auto">
          <a:xfrm>
            <a:off x="832643" y="3618230"/>
            <a:ext cx="24685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sv-SE" sz="2700" b="0" i="0" u="none" strike="noStrike" cap="none" normalizeH="0" baseline="0" dirty="0" err="1">
                <a:ln>
                  <a:noFill/>
                </a:ln>
                <a:solidFill>
                  <a:srgbClr val="FFFFFF"/>
                </a:solidFill>
                <a:effectLst/>
                <a:latin typeface="Verdana" panose="020B0604030504040204" pitchFamily="34" charset="0"/>
                <a:ea typeface="Calibri" panose="020F0502020204030204" pitchFamily="34" charset="0"/>
              </a:rPr>
              <a:t>Samhörighet</a:t>
            </a:r>
            <a:endParaRPr kumimoji="0" lang="en-CA" altLang="sv-SE" sz="1800" b="0" i="0" u="none" strike="noStrike" cap="none" normalizeH="0" baseline="0" dirty="0">
              <a:ln>
                <a:noFill/>
              </a:ln>
              <a:solidFill>
                <a:schemeClr val="tx1"/>
              </a:solidFill>
              <a:effectLst/>
              <a:latin typeface="Arial" panose="020B0604020202020204" pitchFamily="34" charset="0"/>
            </a:endParaRPr>
          </a:p>
        </p:txBody>
      </p:sp>
      <p:grpSp>
        <p:nvGrpSpPr>
          <p:cNvPr id="10" name="Grupp 9">
            <a:extLst>
              <a:ext uri="{FF2B5EF4-FFF2-40B4-BE49-F238E27FC236}">
                <a16:creationId xmlns:a16="http://schemas.microsoft.com/office/drawing/2014/main" id="{48060C91-9932-20C0-7F0D-EC44664F1AA9}"/>
              </a:ext>
            </a:extLst>
          </p:cNvPr>
          <p:cNvGrpSpPr/>
          <p:nvPr/>
        </p:nvGrpSpPr>
        <p:grpSpPr>
          <a:xfrm>
            <a:off x="2531110" y="1864599"/>
            <a:ext cx="4697095" cy="4089796"/>
            <a:chOff x="2531110" y="1864599"/>
            <a:chExt cx="4697095" cy="4089796"/>
          </a:xfrm>
        </p:grpSpPr>
        <p:sp>
          <p:nvSpPr>
            <p:cNvPr id="3" name="Ellips 2">
              <a:extLst>
                <a:ext uri="{FF2B5EF4-FFF2-40B4-BE49-F238E27FC236}">
                  <a16:creationId xmlns:a16="http://schemas.microsoft.com/office/drawing/2014/main" id="{21B126D2-15EF-7B86-E54C-00EFA305192E}"/>
                </a:ext>
              </a:extLst>
            </p:cNvPr>
            <p:cNvSpPr/>
            <p:nvPr/>
          </p:nvSpPr>
          <p:spPr>
            <a:xfrm>
              <a:off x="4275455" y="2484755"/>
              <a:ext cx="2952750" cy="2851150"/>
            </a:xfrm>
            <a:prstGeom prst="ellipse">
              <a:avLst/>
            </a:prstGeom>
            <a:gradFill flip="none" rotWithShape="1">
              <a:gsLst>
                <a:gs pos="0">
                  <a:srgbClr val="4F81BD">
                    <a:tint val="100000"/>
                    <a:shade val="100000"/>
                    <a:satMod val="130000"/>
                  </a:srgbClr>
                </a:gs>
                <a:gs pos="100000">
                  <a:srgbClr val="4F81BD">
                    <a:tint val="50000"/>
                    <a:shade val="100000"/>
                    <a:satMod val="350000"/>
                  </a:srgbClr>
                </a:gs>
              </a:gsLst>
              <a:path path="circle">
                <a:fillToRect l="100000" b="100000"/>
              </a:path>
              <a:tileRect t="-100000" r="-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sv-SE"/>
            </a:p>
          </p:txBody>
        </p:sp>
        <p:sp>
          <p:nvSpPr>
            <p:cNvPr id="5" name="Textruta 17">
              <a:extLst>
                <a:ext uri="{FF2B5EF4-FFF2-40B4-BE49-F238E27FC236}">
                  <a16:creationId xmlns:a16="http://schemas.microsoft.com/office/drawing/2014/main" id="{D0911C4B-2CBC-0AB6-9FCE-35A59236523F}"/>
                </a:ext>
              </a:extLst>
            </p:cNvPr>
            <p:cNvSpPr txBox="1">
              <a:spLocks noChangeArrowheads="1"/>
            </p:cNvSpPr>
            <p:nvPr/>
          </p:nvSpPr>
          <p:spPr bwMode="auto">
            <a:xfrm>
              <a:off x="4275455" y="3644423"/>
              <a:ext cx="28702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sv-SE" sz="2700" b="0" i="0" u="none" strike="noStrike" cap="none" normalizeH="0" baseline="0" dirty="0" err="1">
                  <a:ln>
                    <a:noFill/>
                  </a:ln>
                  <a:solidFill>
                    <a:srgbClr val="FFFFFF"/>
                  </a:solidFill>
                  <a:effectLst/>
                  <a:latin typeface="Verdana" panose="020B0604030504040204" pitchFamily="34" charset="0"/>
                  <a:ea typeface="Calibri" panose="020F0502020204030204" pitchFamily="34" charset="0"/>
                </a:rPr>
                <a:t>Självständighet</a:t>
              </a:r>
              <a:endParaRPr kumimoji="0" lang="en-CA" altLang="sv-SE" sz="1800" b="0" i="0" u="none" strike="noStrike" cap="none" normalizeH="0" baseline="0" dirty="0">
                <a:ln>
                  <a:noFill/>
                </a:ln>
                <a:solidFill>
                  <a:schemeClr val="tx1"/>
                </a:solidFill>
                <a:effectLst/>
                <a:latin typeface="Arial" panose="020B0604020202020204" pitchFamily="34" charset="0"/>
              </a:endParaRPr>
            </a:p>
          </p:txBody>
        </p:sp>
        <p:sp>
          <p:nvSpPr>
            <p:cNvPr id="6" name="Pil: nedåtböjd 5">
              <a:extLst>
                <a:ext uri="{FF2B5EF4-FFF2-40B4-BE49-F238E27FC236}">
                  <a16:creationId xmlns:a16="http://schemas.microsoft.com/office/drawing/2014/main" id="{AEAAF59E-8DC5-E4AC-C80F-5B32B9E945C1}"/>
                </a:ext>
              </a:extLst>
            </p:cNvPr>
            <p:cNvSpPr/>
            <p:nvPr/>
          </p:nvSpPr>
          <p:spPr>
            <a:xfrm>
              <a:off x="2830406" y="1864599"/>
              <a:ext cx="2519680" cy="499110"/>
            </a:xfrm>
            <a:prstGeom prst="curvedDownArrow">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v-SE"/>
            </a:p>
          </p:txBody>
        </p:sp>
        <p:sp>
          <p:nvSpPr>
            <p:cNvPr id="7" name="Pil: vänsterböjd 6">
              <a:extLst>
                <a:ext uri="{FF2B5EF4-FFF2-40B4-BE49-F238E27FC236}">
                  <a16:creationId xmlns:a16="http://schemas.microsoft.com/office/drawing/2014/main" id="{F6C4975C-478D-54C4-CFD5-894078EE5301}"/>
                </a:ext>
              </a:extLst>
            </p:cNvPr>
            <p:cNvSpPr/>
            <p:nvPr/>
          </p:nvSpPr>
          <p:spPr>
            <a:xfrm rot="5400000">
              <a:off x="3624262" y="4290378"/>
              <a:ext cx="570865" cy="2757170"/>
            </a:xfrm>
            <a:prstGeom prst="curvedLeftArrow">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v-SE"/>
            </a:p>
          </p:txBody>
        </p:sp>
      </p:grpSp>
      <p:sp>
        <p:nvSpPr>
          <p:cNvPr id="8" name="Rectangle 7">
            <a:extLst>
              <a:ext uri="{FF2B5EF4-FFF2-40B4-BE49-F238E27FC236}">
                <a16:creationId xmlns:a16="http://schemas.microsoft.com/office/drawing/2014/main" id="{A89D9BD3-BB7B-3C7D-8C4E-0B12169272AD}"/>
              </a:ext>
            </a:extLst>
          </p:cNvPr>
          <p:cNvSpPr>
            <a:spLocks noChangeArrowheads="1"/>
          </p:cNvSpPr>
          <p:nvPr/>
        </p:nvSpPr>
        <p:spPr bwMode="auto">
          <a:xfrm>
            <a:off x="1677225" y="624602"/>
            <a:ext cx="446493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sv-SE" altLang="sv-SE" sz="3200" b="0" i="0" u="none" strike="noStrike" cap="none" normalizeH="0" baseline="0" dirty="0">
                <a:ln>
                  <a:noFill/>
                </a:ln>
                <a:solidFill>
                  <a:schemeClr val="tx1"/>
                </a:solidFill>
                <a:effectLst/>
                <a:latin typeface="Georgia" panose="02040502050405020303" pitchFamily="18" charset="0"/>
                <a:ea typeface="Calibri" panose="020F0502020204030204" pitchFamily="34" charset="0"/>
              </a:rPr>
              <a:t>Anknytningsmyntet</a:t>
            </a:r>
            <a:endParaRPr kumimoji="0" lang="sv-SE" altLang="sv-SE" sz="3200" b="0" i="0" u="none" strike="noStrike" cap="none" normalizeH="0" baseline="0" dirty="0">
              <a:ln>
                <a:noFill/>
              </a:ln>
              <a:solidFill>
                <a:schemeClr val="tx1"/>
              </a:solidFill>
              <a:effectLst/>
              <a:latin typeface="Georgia" panose="02040502050405020303"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sp>
        <p:nvSpPr>
          <p:cNvPr id="9" name="Rectangle 10">
            <a:extLst>
              <a:ext uri="{FF2B5EF4-FFF2-40B4-BE49-F238E27FC236}">
                <a16:creationId xmlns:a16="http://schemas.microsoft.com/office/drawing/2014/main" id="{AC44D1C8-9558-214C-BA3F-58EB67555729}"/>
              </a:ext>
            </a:extLst>
          </p:cNvPr>
          <p:cNvSpPr>
            <a:spLocks noChangeArrowheads="1"/>
          </p:cNvSpPr>
          <p:nvPr/>
        </p:nvSpPr>
        <p:spPr bwMode="auto">
          <a:xfrm>
            <a:off x="1473868" y="19086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12" name="textruta 11">
            <a:extLst>
              <a:ext uri="{FF2B5EF4-FFF2-40B4-BE49-F238E27FC236}">
                <a16:creationId xmlns:a16="http://schemas.microsoft.com/office/drawing/2014/main" id="{16FEC81F-AA05-C405-D4FD-A76752256B22}"/>
              </a:ext>
            </a:extLst>
          </p:cNvPr>
          <p:cNvSpPr txBox="1"/>
          <p:nvPr/>
        </p:nvSpPr>
        <p:spPr>
          <a:xfrm>
            <a:off x="7719551" y="1582340"/>
            <a:ext cx="3284085" cy="3139321"/>
          </a:xfrm>
          <a:prstGeom prst="rect">
            <a:avLst/>
          </a:prstGeom>
          <a:noFill/>
        </p:spPr>
        <p:txBody>
          <a:bodyPr wrap="square">
            <a:spAutoFit/>
          </a:bodyPr>
          <a:lstStyle/>
          <a:p>
            <a:r>
              <a:rPr lang="sv-SE" sz="1800" dirty="0">
                <a:effectLst/>
                <a:latin typeface="Verdana" panose="020B0604030504040204" pitchFamily="34" charset="0"/>
                <a:ea typeface="Calibri" panose="020F0502020204030204" pitchFamily="34" charset="0"/>
              </a:rPr>
              <a:t>Två grundläggande behov: - Samhörighet och </a:t>
            </a:r>
            <a:endParaRPr lang="sv-SE" dirty="0">
              <a:latin typeface="Verdana" panose="020B0604030504040204" pitchFamily="34" charset="0"/>
              <a:ea typeface="Calibri" panose="020F0502020204030204" pitchFamily="34" charset="0"/>
            </a:endParaRPr>
          </a:p>
          <a:p>
            <a:r>
              <a:rPr lang="sv-SE" sz="1800" dirty="0">
                <a:effectLst/>
                <a:latin typeface="Verdana" panose="020B0604030504040204" pitchFamily="34" charset="0"/>
                <a:ea typeface="Calibri" panose="020F0502020204030204" pitchFamily="34" charset="0"/>
              </a:rPr>
              <a:t>- Självständighet</a:t>
            </a:r>
            <a:endParaRPr lang="sv-SE" sz="2700" dirty="0">
              <a:effectLst/>
              <a:latin typeface="Calibri" panose="020F0502020204030204" pitchFamily="34" charset="0"/>
              <a:ea typeface="Calibri" panose="020F0502020204030204" pitchFamily="34" charset="0"/>
            </a:endParaRPr>
          </a:p>
          <a:p>
            <a:r>
              <a:rPr lang="sv-SE" sz="1800" dirty="0">
                <a:effectLst/>
                <a:latin typeface="Verdana" panose="020B0604030504040204" pitchFamily="34" charset="0"/>
                <a:ea typeface="Calibri" panose="020F0502020204030204" pitchFamily="34" charset="0"/>
              </a:rPr>
              <a:t> </a:t>
            </a:r>
            <a:endParaRPr lang="sv-SE" sz="2700" dirty="0">
              <a:effectLst/>
              <a:latin typeface="Calibri" panose="020F0502020204030204" pitchFamily="34" charset="0"/>
              <a:ea typeface="Calibri" panose="020F0502020204030204" pitchFamily="34" charset="0"/>
            </a:endParaRPr>
          </a:p>
          <a:p>
            <a:r>
              <a:rPr lang="sv-SE" sz="1800" dirty="0">
                <a:effectLst/>
                <a:latin typeface="Verdana" panose="020B0604030504040204" pitchFamily="34" charset="0"/>
                <a:ea typeface="Calibri" panose="020F0502020204030204" pitchFamily="34" charset="0"/>
              </a:rPr>
              <a:t> </a:t>
            </a:r>
            <a:endParaRPr lang="sv-SE" sz="2700" dirty="0">
              <a:effectLst/>
              <a:latin typeface="Calibri" panose="020F0502020204030204" pitchFamily="34" charset="0"/>
              <a:ea typeface="Calibri" panose="020F0502020204030204" pitchFamily="34" charset="0"/>
            </a:endParaRPr>
          </a:p>
          <a:p>
            <a:pPr lvl="0"/>
            <a:r>
              <a:rPr lang="sv-SE" sz="1800" dirty="0">
                <a:effectLst/>
                <a:latin typeface="Verdana" panose="020B0604030504040204" pitchFamily="34" charset="0"/>
                <a:ea typeface="Calibri" panose="020F0502020204030204" pitchFamily="34" charset="0"/>
              </a:rPr>
              <a:t>Två sidor av anknytningssystemet som kan främja närhet/trygghet å ena sidan och </a:t>
            </a:r>
          </a:p>
          <a:p>
            <a:pPr lvl="0"/>
            <a:r>
              <a:rPr lang="sv-SE" sz="1800" dirty="0">
                <a:effectLst/>
                <a:latin typeface="Verdana" panose="020B0604030504040204" pitchFamily="34" charset="0"/>
                <a:ea typeface="Calibri" panose="020F0502020204030204" pitchFamily="34" charset="0"/>
              </a:rPr>
              <a:t>utforskande å andra sidan</a:t>
            </a:r>
            <a:endParaRPr lang="sv-SE" sz="2700" dirty="0">
              <a:effectLst/>
              <a:latin typeface="Calibri" panose="020F0502020204030204" pitchFamily="34" charset="0"/>
              <a:ea typeface="Calibri" panose="020F0502020204030204" pitchFamily="34" charset="0"/>
            </a:endParaRPr>
          </a:p>
        </p:txBody>
      </p:sp>
      <p:sp>
        <p:nvSpPr>
          <p:cNvPr id="11" name="Platshållare för bildnummer 10">
            <a:extLst>
              <a:ext uri="{FF2B5EF4-FFF2-40B4-BE49-F238E27FC236}">
                <a16:creationId xmlns:a16="http://schemas.microsoft.com/office/drawing/2014/main" id="{17EF96DF-BF49-82B4-F5DF-C475901CB444}"/>
              </a:ext>
            </a:extLst>
          </p:cNvPr>
          <p:cNvSpPr>
            <a:spLocks noGrp="1"/>
          </p:cNvSpPr>
          <p:nvPr>
            <p:ph type="sldNum" sz="quarter" idx="12"/>
          </p:nvPr>
        </p:nvSpPr>
        <p:spPr/>
        <p:txBody>
          <a:bodyPr/>
          <a:lstStyle/>
          <a:p>
            <a:fld id="{23CE4D05-2E95-40F9-900C-2B46496810A8}" type="slidenum">
              <a:rPr lang="sv-SE" smtClean="0"/>
              <a:t>19</a:t>
            </a:fld>
            <a:endParaRPr lang="sv-SE"/>
          </a:p>
        </p:txBody>
      </p:sp>
    </p:spTree>
    <p:extLst>
      <p:ext uri="{BB962C8B-B14F-4D97-AF65-F5344CB8AC3E}">
        <p14:creationId xmlns:p14="http://schemas.microsoft.com/office/powerpoint/2010/main" val="1093776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28F3E7F2-C204-41BB-3B0B-1E0F13102BFC}"/>
              </a:ext>
            </a:extLst>
          </p:cNvPr>
          <p:cNvSpPr txBox="1"/>
          <p:nvPr/>
        </p:nvSpPr>
        <p:spPr>
          <a:xfrm>
            <a:off x="1588167" y="1251284"/>
            <a:ext cx="8887327" cy="3616824"/>
          </a:xfrm>
          <a:prstGeom prst="rect">
            <a:avLst/>
          </a:prstGeom>
          <a:noFill/>
        </p:spPr>
        <p:txBody>
          <a:bodyPr wrap="square">
            <a:spAutoFit/>
          </a:bodyPr>
          <a:lstStyle/>
          <a:p>
            <a:r>
              <a:rPr lang="sv-SE" sz="2000" b="1" dirty="0">
                <a:solidFill>
                  <a:srgbClr val="4F81BD"/>
                </a:solidFill>
                <a:effectLst/>
                <a:latin typeface="Verdana" panose="020B0604030504040204" pitchFamily="34" charset="0"/>
                <a:ea typeface="Calibri" panose="020F0502020204030204" pitchFamily="34" charset="0"/>
              </a:rPr>
              <a:t>Agenda för idag</a:t>
            </a:r>
            <a:endParaRPr lang="sv-SE" sz="2400" dirty="0">
              <a:effectLst/>
              <a:latin typeface="Calibri" panose="020F0502020204030204" pitchFamily="34" charset="0"/>
              <a:ea typeface="Calibri" panose="020F0502020204030204" pitchFamily="34" charset="0"/>
            </a:endParaRPr>
          </a:p>
          <a:p>
            <a:pPr algn="ctr"/>
            <a:r>
              <a:rPr lang="sv-SE" sz="2400" b="1" dirty="0">
                <a:effectLst/>
                <a:latin typeface="Calibri" panose="020F0502020204030204" pitchFamily="34" charset="0"/>
                <a:ea typeface="Calibri" panose="020F0502020204030204" pitchFamily="34" charset="0"/>
              </a:rPr>
              <a:t> </a:t>
            </a:r>
            <a:endParaRPr lang="sv-SE" sz="2400" dirty="0">
              <a:effectLst/>
              <a:latin typeface="Calibri" panose="020F0502020204030204" pitchFamily="34" charset="0"/>
              <a:ea typeface="Calibri" panose="020F0502020204030204" pitchFamily="34" charset="0"/>
            </a:endParaRPr>
          </a:p>
          <a:p>
            <a:pPr marL="342900" lvl="0" indent="-342900">
              <a:lnSpc>
                <a:spcPct val="107000"/>
              </a:lnSpc>
              <a:buFont typeface="Wingdings" panose="05000000000000000000" pitchFamily="2" charset="2"/>
              <a:buChar char=""/>
            </a:pPr>
            <a:r>
              <a:rPr lang="sv-SE" sz="1800" dirty="0">
                <a:effectLst/>
                <a:latin typeface="Verdana" panose="020B0604030504040204" pitchFamily="34" charset="0"/>
                <a:ea typeface="Cambria" panose="02040503050406030204" pitchFamily="18" charset="0"/>
                <a:cs typeface="Times New Roman" panose="02020603050405020304" pitchFamily="18" charset="0"/>
              </a:rPr>
              <a:t>Introduktion/presentation</a:t>
            </a:r>
          </a:p>
          <a:p>
            <a:pPr lvl="0">
              <a:lnSpc>
                <a:spcPct val="107000"/>
              </a:lnSpc>
            </a:pPr>
            <a:endParaRPr lang="sv-SE" sz="14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07000"/>
              </a:lnSpc>
              <a:buFont typeface="Wingdings" panose="05000000000000000000" pitchFamily="2" charset="2"/>
              <a:buChar char=""/>
            </a:pPr>
            <a:r>
              <a:rPr lang="sv-SE" sz="1800" dirty="0" err="1">
                <a:effectLst/>
                <a:latin typeface="Verdana" panose="020B0604030504040204" pitchFamily="34" charset="0"/>
                <a:ea typeface="Cambria" panose="02040503050406030204" pitchFamily="18" charset="0"/>
                <a:cs typeface="Times New Roman" panose="02020603050405020304" pitchFamily="18" charset="0"/>
              </a:rPr>
              <a:t>Connects</a:t>
            </a:r>
            <a:r>
              <a:rPr lang="sv-SE" sz="1800" dirty="0">
                <a:effectLst/>
                <a:latin typeface="Verdana" panose="020B0604030504040204" pitchFamily="34" charset="0"/>
                <a:ea typeface="Cambria" panose="02040503050406030204" pitchFamily="18" charset="0"/>
                <a:cs typeface="Times New Roman" panose="02020603050405020304" pitchFamily="18" charset="0"/>
              </a:rPr>
              <a:t> mål</a:t>
            </a:r>
          </a:p>
          <a:p>
            <a:pPr lvl="0">
              <a:lnSpc>
                <a:spcPct val="107000"/>
              </a:lnSpc>
            </a:pPr>
            <a:endParaRPr lang="sv-SE" sz="1800" dirty="0">
              <a:effectLst/>
              <a:latin typeface="Verdana" panose="020B0604030504040204" pitchFamily="34" charset="0"/>
              <a:ea typeface="Cambria" panose="02040503050406030204" pitchFamily="18" charset="0"/>
              <a:cs typeface="Times New Roman" panose="02020603050405020304" pitchFamily="18" charset="0"/>
            </a:endParaRPr>
          </a:p>
          <a:p>
            <a:pPr marL="285750" lvl="0" indent="-285750">
              <a:lnSpc>
                <a:spcPct val="107000"/>
              </a:lnSpc>
              <a:buFont typeface="Wingdings" panose="05000000000000000000" pitchFamily="2" charset="2"/>
              <a:buChar char="ü"/>
            </a:pPr>
            <a:r>
              <a:rPr lang="sv-SE" dirty="0" err="1">
                <a:latin typeface="Verdana" panose="020B0604030504040204" pitchFamily="34" charset="0"/>
                <a:ea typeface="Cambria" panose="02040503050406030204" pitchFamily="18" charset="0"/>
                <a:cs typeface="Times New Roman" panose="02020603050405020304" pitchFamily="18" charset="0"/>
              </a:rPr>
              <a:t>Connects</a:t>
            </a:r>
            <a:r>
              <a:rPr lang="sv-SE" dirty="0">
                <a:latin typeface="Verdana" panose="020B0604030504040204" pitchFamily="34" charset="0"/>
                <a:ea typeface="Cambria" panose="02040503050406030204" pitchFamily="18" charset="0"/>
                <a:cs typeface="Times New Roman" panose="02020603050405020304" pitchFamily="18" charset="0"/>
              </a:rPr>
              <a:t> 9 principer</a:t>
            </a:r>
            <a:endParaRPr lang="sv-SE" sz="1800" dirty="0">
              <a:effectLst/>
              <a:latin typeface="Verdana" panose="020B0604030504040204" pitchFamily="34" charset="0"/>
              <a:ea typeface="Cambria" panose="02040503050406030204" pitchFamily="18" charset="0"/>
              <a:cs typeface="Times New Roman" panose="02020603050405020304" pitchFamily="18" charset="0"/>
            </a:endParaRPr>
          </a:p>
          <a:p>
            <a:pPr lvl="0">
              <a:lnSpc>
                <a:spcPct val="107000"/>
              </a:lnSpc>
            </a:pPr>
            <a:endParaRPr lang="sv-SE" sz="14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07000"/>
              </a:lnSpc>
              <a:buFont typeface="Wingdings" panose="05000000000000000000" pitchFamily="2" charset="2"/>
              <a:buChar char=""/>
            </a:pPr>
            <a:r>
              <a:rPr lang="sv-SE" sz="1800" dirty="0">
                <a:effectLst/>
                <a:latin typeface="Verdana" panose="020B0604030504040204" pitchFamily="34" charset="0"/>
                <a:ea typeface="Cambria" panose="02040503050406030204" pitchFamily="18" charset="0"/>
                <a:cs typeface="Times New Roman" panose="02020603050405020304" pitchFamily="18" charset="0"/>
              </a:rPr>
              <a:t>Rollspel och Reflektionsövningar</a:t>
            </a:r>
          </a:p>
          <a:p>
            <a:pPr lvl="0">
              <a:lnSpc>
                <a:spcPct val="107000"/>
              </a:lnSpc>
            </a:pPr>
            <a:endParaRPr lang="sv-SE" sz="14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07000"/>
              </a:lnSpc>
              <a:spcAft>
                <a:spcPts val="600"/>
              </a:spcAft>
              <a:buFont typeface="Wingdings" panose="05000000000000000000" pitchFamily="2" charset="2"/>
              <a:buChar char=""/>
            </a:pPr>
            <a:r>
              <a:rPr lang="sv-SE" sz="1800" dirty="0">
                <a:effectLst/>
                <a:latin typeface="Verdana" panose="020B0604030504040204" pitchFamily="34" charset="0"/>
                <a:ea typeface="Cambria" panose="02040503050406030204" pitchFamily="18" charset="0"/>
                <a:cs typeface="Times New Roman" panose="02020603050405020304" pitchFamily="18" charset="0"/>
              </a:rPr>
              <a:t>Avslut</a:t>
            </a:r>
            <a:r>
              <a:rPr lang="sv-SE" dirty="0">
                <a:latin typeface="Verdana" panose="020B0604030504040204" pitchFamily="34" charset="0"/>
                <a:ea typeface="Cambria" panose="02040503050406030204" pitchFamily="18" charset="0"/>
                <a:cs typeface="Times New Roman" panose="02020603050405020304" pitchFamily="18" charset="0"/>
              </a:rPr>
              <a:t>ning</a:t>
            </a:r>
            <a:br>
              <a:rPr lang="sv-SE" sz="2400" dirty="0">
                <a:effectLst/>
                <a:latin typeface="Calibri" panose="020F0502020204030204" pitchFamily="34" charset="0"/>
                <a:ea typeface="Calibri" panose="020F0502020204030204" pitchFamily="34" charset="0"/>
              </a:rPr>
            </a:br>
            <a:r>
              <a:rPr lang="sv-SE" sz="2400" dirty="0">
                <a:solidFill>
                  <a:srgbClr val="3C78D8"/>
                </a:solidFill>
                <a:effectLst/>
                <a:latin typeface="Calibri" panose="020F0502020204030204" pitchFamily="34" charset="0"/>
                <a:ea typeface="Calibri" panose="020F0502020204030204" pitchFamily="34" charset="0"/>
              </a:rPr>
              <a:t> </a:t>
            </a:r>
            <a:endParaRPr lang="sv-SE" sz="2400" dirty="0">
              <a:effectLst/>
              <a:latin typeface="Calibri" panose="020F0502020204030204" pitchFamily="34" charset="0"/>
              <a:ea typeface="Calibri" panose="020F0502020204030204" pitchFamily="34" charset="0"/>
            </a:endParaRPr>
          </a:p>
        </p:txBody>
      </p:sp>
      <p:sp>
        <p:nvSpPr>
          <p:cNvPr id="4" name="Platshållare för bildnummer 3">
            <a:extLst>
              <a:ext uri="{FF2B5EF4-FFF2-40B4-BE49-F238E27FC236}">
                <a16:creationId xmlns:a16="http://schemas.microsoft.com/office/drawing/2014/main" id="{54B85E9C-737F-485B-B5AA-8F668765084A}"/>
              </a:ext>
            </a:extLst>
          </p:cNvPr>
          <p:cNvSpPr>
            <a:spLocks noGrp="1"/>
          </p:cNvSpPr>
          <p:nvPr>
            <p:ph type="sldNum" sz="quarter" idx="12"/>
          </p:nvPr>
        </p:nvSpPr>
        <p:spPr/>
        <p:txBody>
          <a:bodyPr/>
          <a:lstStyle/>
          <a:p>
            <a:fld id="{7E8BC169-588E-48CB-90C9-67AB67C29E45}" type="slidenum">
              <a:rPr lang="sv-SE" smtClean="0"/>
              <a:t>2</a:t>
            </a:fld>
            <a:endParaRPr lang="sv-SE"/>
          </a:p>
        </p:txBody>
      </p:sp>
    </p:spTree>
    <p:extLst>
      <p:ext uri="{BB962C8B-B14F-4D97-AF65-F5344CB8AC3E}">
        <p14:creationId xmlns:p14="http://schemas.microsoft.com/office/powerpoint/2010/main" val="2628482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7305E6A6-047F-4984-1175-2B7207A4350D}"/>
              </a:ext>
            </a:extLst>
          </p:cNvPr>
          <p:cNvSpPr>
            <a:spLocks noGrp="1"/>
          </p:cNvSpPr>
          <p:nvPr>
            <p:ph type="title"/>
          </p:nvPr>
        </p:nvSpPr>
        <p:spPr>
          <a:xfrm>
            <a:off x="838200" y="807883"/>
            <a:ext cx="10515600" cy="874451"/>
          </a:xfrm>
        </p:spPr>
        <p:txBody>
          <a:bodyPr anchor="ctr">
            <a:normAutofit/>
          </a:bodyPr>
          <a:lstStyle/>
          <a:p>
            <a:r>
              <a:rPr lang="sv-SE"/>
              <a:t>Den inre arbetsmodellen – inre arbetskarta</a:t>
            </a:r>
          </a:p>
        </p:txBody>
      </p:sp>
      <p:sp>
        <p:nvSpPr>
          <p:cNvPr id="5" name="Platshållare för innehåll 4">
            <a:extLst>
              <a:ext uri="{FF2B5EF4-FFF2-40B4-BE49-F238E27FC236}">
                <a16:creationId xmlns:a16="http://schemas.microsoft.com/office/drawing/2014/main" id="{58D6C310-EFEA-EA99-5934-9D66E25DEB75}"/>
              </a:ext>
            </a:extLst>
          </p:cNvPr>
          <p:cNvSpPr>
            <a:spLocks noGrp="1"/>
          </p:cNvSpPr>
          <p:nvPr>
            <p:ph sz="half" idx="1"/>
          </p:nvPr>
        </p:nvSpPr>
        <p:spPr>
          <a:xfrm>
            <a:off x="838200" y="1825625"/>
            <a:ext cx="5181600" cy="4351338"/>
          </a:xfrm>
        </p:spPr>
        <p:txBody>
          <a:bodyPr vert="horz" lIns="91440" tIns="45720" rIns="91440" bIns="45720" rtlCol="0">
            <a:normAutofit/>
          </a:bodyPr>
          <a:lstStyle/>
          <a:p>
            <a:pPr marL="0" indent="0">
              <a:spcBef>
                <a:spcPts val="0"/>
              </a:spcBef>
              <a:spcAft>
                <a:spcPts val="600"/>
              </a:spcAft>
              <a:buNone/>
            </a:pPr>
            <a:r>
              <a:rPr lang="sv-SE" dirty="0"/>
              <a:t>Våra beteenden återger en inre arbetsmodell som innehåller information om:</a:t>
            </a:r>
            <a:endParaRPr lang="en-US" dirty="0"/>
          </a:p>
          <a:p>
            <a:pPr>
              <a:spcBef>
                <a:spcPts val="0"/>
              </a:spcBef>
              <a:spcAft>
                <a:spcPts val="600"/>
              </a:spcAft>
            </a:pPr>
            <a:endParaRPr lang="sv-SE" dirty="0"/>
          </a:p>
          <a:p>
            <a:pPr marL="285750" indent="-285750">
              <a:spcBef>
                <a:spcPts val="0"/>
              </a:spcBef>
              <a:spcAft>
                <a:spcPts val="600"/>
              </a:spcAft>
              <a:buFont typeface="Wingdings,Sans-Serif" panose="020B0604020202020204" pitchFamily="34" charset="0"/>
              <a:buChar char="v"/>
            </a:pPr>
            <a:r>
              <a:rPr lang="sv-SE" dirty="0"/>
              <a:t>Hur jag tänker och känner om mig själv.</a:t>
            </a:r>
            <a:endParaRPr lang="en-US" dirty="0"/>
          </a:p>
          <a:p>
            <a:pPr marL="285750" indent="-285750">
              <a:spcBef>
                <a:spcPts val="0"/>
              </a:spcBef>
              <a:spcAft>
                <a:spcPts val="600"/>
              </a:spcAft>
              <a:buFont typeface="Wingdings,Sans-Serif" panose="020B0604020202020204" pitchFamily="34" charset="0"/>
              <a:buChar char="v"/>
            </a:pPr>
            <a:r>
              <a:rPr lang="sv-SE" dirty="0"/>
              <a:t>Hur andra tänker och känner om mig.</a:t>
            </a:r>
            <a:endParaRPr lang="en-US" dirty="0"/>
          </a:p>
          <a:p>
            <a:pPr marL="285750" indent="-285750">
              <a:spcBef>
                <a:spcPts val="0"/>
              </a:spcBef>
              <a:spcAft>
                <a:spcPts val="600"/>
              </a:spcAft>
              <a:buFont typeface="Wingdings,Sans-Serif" panose="020B0604020202020204" pitchFamily="34" charset="0"/>
              <a:buChar char="v"/>
            </a:pPr>
            <a:r>
              <a:rPr lang="sv-SE" dirty="0"/>
              <a:t>Hur andra reagerar på mina anknytningsbehov.</a:t>
            </a:r>
          </a:p>
        </p:txBody>
      </p:sp>
      <p:pic>
        <p:nvPicPr>
          <p:cNvPr id="8" name="Platshållare för innehåll 7" descr="En bild som visar däggdjur, Små till medelstora kattdjur, Felidae, inomhus&#10;&#10;Automatiskt genererad beskrivning">
            <a:extLst>
              <a:ext uri="{FF2B5EF4-FFF2-40B4-BE49-F238E27FC236}">
                <a16:creationId xmlns:a16="http://schemas.microsoft.com/office/drawing/2014/main" id="{4004346B-8115-B260-7EFB-57732A962AE3}"/>
              </a:ext>
            </a:extLst>
          </p:cNvPr>
          <p:cNvPicPr>
            <a:picLocks noGrp="1" noChangeAspect="1"/>
          </p:cNvPicPr>
          <p:nvPr>
            <p:ph sz="half" idx="2"/>
          </p:nvPr>
        </p:nvPicPr>
        <p:blipFill rotWithShape="1">
          <a:blip r:embed="rId3"/>
          <a:srcRect l="16094" r="4414" b="-2"/>
          <a:stretch/>
        </p:blipFill>
        <p:spPr>
          <a:xfrm>
            <a:off x="6172200" y="1825625"/>
            <a:ext cx="5181600" cy="4351338"/>
          </a:xfrm>
          <a:prstGeom prst="rect">
            <a:avLst/>
          </a:prstGeom>
          <a:noFill/>
        </p:spPr>
      </p:pic>
      <p:sp>
        <p:nvSpPr>
          <p:cNvPr id="2" name="Platshållare för bildnummer 1" hidden="1">
            <a:extLst>
              <a:ext uri="{FF2B5EF4-FFF2-40B4-BE49-F238E27FC236}">
                <a16:creationId xmlns:a16="http://schemas.microsoft.com/office/drawing/2014/main" id="{9CBB91D0-7D91-5121-8D4B-8AFF63B65FAA}"/>
              </a:ext>
            </a:extLst>
          </p:cNvPr>
          <p:cNvSpPr>
            <a:spLocks noGrp="1"/>
          </p:cNvSpPr>
          <p:nvPr>
            <p:ph type="sldNum" sz="quarter" idx="12"/>
          </p:nvPr>
        </p:nvSpPr>
        <p:spPr/>
        <p:txBody>
          <a:bodyPr/>
          <a:lstStyle/>
          <a:p>
            <a:pPr>
              <a:spcAft>
                <a:spcPts val="600"/>
              </a:spcAft>
            </a:pPr>
            <a:fld id="{23CE4D05-2E95-40F9-900C-2B46496810A8}" type="slidenum">
              <a:rPr lang="sv-SE" smtClean="0"/>
              <a:pPr>
                <a:spcAft>
                  <a:spcPts val="600"/>
                </a:spcAft>
              </a:pPr>
              <a:t>20</a:t>
            </a:fld>
            <a:endParaRPr lang="sv-SE"/>
          </a:p>
        </p:txBody>
      </p:sp>
    </p:spTree>
    <p:extLst>
      <p:ext uri="{BB962C8B-B14F-4D97-AF65-F5344CB8AC3E}">
        <p14:creationId xmlns:p14="http://schemas.microsoft.com/office/powerpoint/2010/main" val="75710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chor="ctr">
            <a:normAutofit/>
          </a:bodyPr>
          <a:lstStyle/>
          <a:p>
            <a:r>
              <a:rPr lang="sv-SE" dirty="0"/>
              <a:t>Sammanfattning  och Ta-Hem-Budskap</a:t>
            </a:r>
          </a:p>
        </p:txBody>
      </p:sp>
      <p:sp>
        <p:nvSpPr>
          <p:cNvPr id="4" name="Platshållare för text 3"/>
          <p:cNvSpPr>
            <a:spLocks noGrp="1"/>
          </p:cNvSpPr>
          <p:nvPr>
            <p:ph sz="half" idx="1"/>
          </p:nvPr>
        </p:nvSpPr>
        <p:spPr>
          <a:xfrm>
            <a:off x="838200" y="1682334"/>
            <a:ext cx="5181600" cy="4351338"/>
          </a:xfrm>
        </p:spPr>
        <p:txBody>
          <a:bodyPr>
            <a:normAutofit lnSpcReduction="10000"/>
          </a:bodyPr>
          <a:lstStyle/>
          <a:p>
            <a:pPr>
              <a:buFont typeface="Wingdings" panose="05000000000000000000" pitchFamily="2" charset="2"/>
              <a:buChar char="v"/>
            </a:pPr>
            <a:endParaRPr lang="sv-SE" i="1" dirty="0"/>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Anknytningsbehoven – Två grundläggande behov</a:t>
            </a:r>
            <a:r>
              <a:rPr lang="sv-SE" sz="1800" b="0" i="0" dirty="0">
                <a:solidFill>
                  <a:srgbClr val="000000"/>
                </a:solidFill>
                <a:effectLst/>
                <a:latin typeface="Verdana" panose="020B0604030504040204" pitchFamily="34" charset="0"/>
              </a:rPr>
              <a:t>​</a:t>
            </a:r>
            <a:endParaRPr lang="sv-SE" sz="3200"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Beteenden förändras när vi växer upp och utvecklas</a:t>
            </a:r>
            <a:r>
              <a:rPr lang="sv-SE" sz="1800" b="0" i="0" dirty="0">
                <a:solidFill>
                  <a:srgbClr val="000000"/>
                </a:solidFill>
                <a:effectLst/>
                <a:latin typeface="Verdana" panose="020B0604030504040204" pitchFamily="34" charset="0"/>
              </a:rPr>
              <a:t>​</a:t>
            </a:r>
            <a:r>
              <a:rPr lang="sv-SE" sz="1800" b="0" i="0" dirty="0">
                <a:solidFill>
                  <a:srgbClr val="000000"/>
                </a:solidFill>
                <a:effectLst/>
                <a:latin typeface="Calibri" panose="020F0502020204030204" pitchFamily="34" charset="0"/>
              </a:rPr>
              <a:t>​</a:t>
            </a:r>
            <a:endParaRPr lang="sv-SE" sz="3200"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b="0" i="0" u="none" strike="noStrike" dirty="0">
                <a:solidFill>
                  <a:srgbClr val="000000"/>
                </a:solidFill>
                <a:effectLst/>
              </a:rPr>
              <a:t>Att ta ett steg tillbaka och vara nyfiken på vilka behov som kan finnas bakom beteendet kan hjälpa oss att…</a:t>
            </a:r>
            <a:r>
              <a:rPr lang="en-US" b="0" i="0" dirty="0">
                <a:solidFill>
                  <a:srgbClr val="000000"/>
                </a:solidFill>
                <a:effectLst/>
              </a:rPr>
              <a:t>​</a:t>
            </a:r>
          </a:p>
          <a:p>
            <a:pPr algn="l" rtl="0" fontAlgn="base">
              <a:buFont typeface="Wingdings" panose="05000000000000000000" pitchFamily="2" charset="2"/>
              <a:buChar char="v"/>
            </a:pPr>
            <a:r>
              <a:rPr lang="sv-SE" sz="1600" b="0" i="0" u="none" strike="noStrike" dirty="0">
                <a:solidFill>
                  <a:srgbClr val="000000"/>
                </a:solidFill>
                <a:effectLst/>
                <a:latin typeface="Verdana" panose="020B0604030504040204" pitchFamily="34" charset="0"/>
              </a:rPr>
              <a:t>	- </a:t>
            </a:r>
            <a:r>
              <a:rPr lang="sv-SE" b="0" i="0" u="none" strike="noStrike" dirty="0">
                <a:solidFill>
                  <a:srgbClr val="000000"/>
                </a:solidFill>
                <a:effectLst/>
                <a:latin typeface="Verdana" panose="020B0604030504040204" pitchFamily="34" charset="0"/>
              </a:rPr>
              <a:t>Se saker på ett annat sätt</a:t>
            </a:r>
            <a:r>
              <a:rPr lang="en-US" b="0" i="0" dirty="0">
                <a:solidFill>
                  <a:srgbClr val="000000"/>
                </a:solidFill>
                <a:effectLst/>
                <a:latin typeface="Verdana" panose="020B0604030504040204" pitchFamily="34" charset="0"/>
              </a:rPr>
              <a:t>​</a:t>
            </a:r>
            <a:endParaRPr lang="en-US" b="0" i="0" dirty="0">
              <a:solidFill>
                <a:srgbClr val="000000"/>
              </a:solidFill>
              <a:effectLst/>
              <a:latin typeface="Arial" panose="020B0604020202020204" pitchFamily="34" charset="0"/>
            </a:endParaRPr>
          </a:p>
          <a:p>
            <a:pPr marL="0" indent="0" algn="l" rtl="0" fontAlgn="base">
              <a:buNone/>
            </a:pPr>
            <a:r>
              <a:rPr lang="sv-SE" b="0" i="0" u="none" strike="noStrike" dirty="0">
                <a:solidFill>
                  <a:srgbClr val="000000"/>
                </a:solidFill>
                <a:effectLst/>
                <a:latin typeface="Verdana" panose="020B0604030504040204" pitchFamily="34" charset="0"/>
              </a:rPr>
              <a:t>	- Välja andra sätt att reagera</a:t>
            </a:r>
            <a:r>
              <a:rPr lang="en-US" b="0" i="0" dirty="0">
                <a:solidFill>
                  <a:srgbClr val="000000"/>
                </a:solidFill>
                <a:effectLst/>
                <a:latin typeface="Verdana" panose="020B0604030504040204" pitchFamily="34" charset="0"/>
              </a:rPr>
              <a:t>​</a:t>
            </a:r>
            <a:endParaRPr lang="en-US" b="0" i="0" dirty="0">
              <a:solidFill>
                <a:srgbClr val="000000"/>
              </a:solidFill>
              <a:effectLst/>
              <a:latin typeface="Arial" panose="020B0604020202020204" pitchFamily="34" charset="0"/>
            </a:endParaRPr>
          </a:p>
          <a:p>
            <a:pPr marL="0" indent="0" algn="l" rtl="0" fontAlgn="base">
              <a:buNone/>
            </a:pPr>
            <a:r>
              <a:rPr lang="sv-SE" sz="1600" b="0" i="0" u="none" strike="noStrike" dirty="0">
                <a:solidFill>
                  <a:srgbClr val="000000"/>
                </a:solidFill>
                <a:effectLst/>
                <a:latin typeface="Verdana" panose="020B0604030504040204" pitchFamily="34" charset="0"/>
              </a:rPr>
              <a:t>	- </a:t>
            </a:r>
            <a:r>
              <a:rPr lang="sv-SE" b="0" i="0" u="none" strike="noStrike" dirty="0">
                <a:solidFill>
                  <a:srgbClr val="000000"/>
                </a:solidFill>
                <a:effectLst/>
                <a:latin typeface="Verdana" panose="020B0604030504040204" pitchFamily="34" charset="0"/>
              </a:rPr>
              <a:t>Förmedla en känsla av intresse, 	  respekt och stöd</a:t>
            </a:r>
            <a:r>
              <a:rPr lang="en-US" b="0" i="0" dirty="0">
                <a:solidFill>
                  <a:srgbClr val="000000"/>
                </a:solidFill>
                <a:effectLst/>
                <a:latin typeface="Verdana" panose="020B0604030504040204" pitchFamily="34" charset="0"/>
              </a:rPr>
              <a:t>​</a:t>
            </a:r>
          </a:p>
          <a:p>
            <a:pPr marL="0" indent="0" algn="l" rtl="0" fontAlgn="base">
              <a:buNone/>
            </a:pPr>
            <a:endParaRPr lang="en-US"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en-CA" b="0" i="0" u="none" strike="noStrike" dirty="0">
                <a:solidFill>
                  <a:srgbClr val="000000"/>
                </a:solidFill>
                <a:effectLst/>
                <a:latin typeface="Verdana" panose="020B0604030504040204" pitchFamily="34" charset="0"/>
              </a:rPr>
              <a:t>Timing” </a:t>
            </a:r>
            <a:r>
              <a:rPr lang="en-CA" b="0" i="0" u="none" strike="noStrike" dirty="0" err="1">
                <a:solidFill>
                  <a:srgbClr val="000000"/>
                </a:solidFill>
                <a:effectLst/>
                <a:latin typeface="Verdana" panose="020B0604030504040204" pitchFamily="34" charset="0"/>
              </a:rPr>
              <a:t>är</a:t>
            </a:r>
            <a:r>
              <a:rPr lang="en-CA" b="0" i="0" u="none" strike="noStrike" dirty="0">
                <a:solidFill>
                  <a:srgbClr val="000000"/>
                </a:solidFill>
                <a:effectLst/>
                <a:latin typeface="Verdana" panose="020B0604030504040204" pitchFamily="34" charset="0"/>
              </a:rPr>
              <a:t> </a:t>
            </a:r>
            <a:r>
              <a:rPr lang="en-CA" b="0" i="0" u="none" strike="noStrike" dirty="0" err="1">
                <a:solidFill>
                  <a:srgbClr val="000000"/>
                </a:solidFill>
                <a:effectLst/>
                <a:latin typeface="Verdana" panose="020B0604030504040204" pitchFamily="34" charset="0"/>
              </a:rPr>
              <a:t>viktigt</a:t>
            </a:r>
            <a:r>
              <a:rPr lang="en-CA" b="0" i="0" u="none" strike="noStrike"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marL="0" indent="0">
              <a:buNone/>
            </a:pPr>
            <a:endParaRPr lang="sv-SE" sz="1500" dirty="0"/>
          </a:p>
        </p:txBody>
      </p:sp>
      <p:sp>
        <p:nvSpPr>
          <p:cNvPr id="6" name="textruta 5">
            <a:extLst>
              <a:ext uri="{FF2B5EF4-FFF2-40B4-BE49-F238E27FC236}">
                <a16:creationId xmlns:a16="http://schemas.microsoft.com/office/drawing/2014/main" id="{ECD84A93-4D66-50C6-66B3-9E442ED1E5C4}"/>
              </a:ext>
            </a:extLst>
          </p:cNvPr>
          <p:cNvSpPr txBox="1"/>
          <p:nvPr/>
        </p:nvSpPr>
        <p:spPr>
          <a:xfrm>
            <a:off x="3048856" y="-584916"/>
            <a:ext cx="6097712" cy="276999"/>
          </a:xfrm>
          <a:prstGeom prst="rect">
            <a:avLst/>
          </a:prstGeom>
          <a:noFill/>
        </p:spPr>
        <p:txBody>
          <a:bodyPr wrap="square">
            <a:spAutoFit/>
          </a:bodyPr>
          <a:lstStyle/>
          <a:p>
            <a:pPr algn="ctr" rtl="0" fontAlgn="base"/>
            <a:r>
              <a:rPr lang="sv-SE" sz="1200" b="0" i="0" dirty="0">
                <a:solidFill>
                  <a:srgbClr val="808080"/>
                </a:solidFill>
                <a:effectLst/>
                <a:latin typeface="Calibri" panose="020F0502020204030204" pitchFamily="34" charset="0"/>
              </a:rPr>
              <a:t>​</a:t>
            </a:r>
            <a:endParaRPr lang="sv-SE" b="0" i="0" dirty="0">
              <a:solidFill>
                <a:srgbClr val="000000"/>
              </a:solidFill>
              <a:effectLst/>
              <a:latin typeface="Segoe UI" panose="020B0502040204020203" pitchFamily="34" charset="0"/>
            </a:endParaRPr>
          </a:p>
        </p:txBody>
      </p:sp>
      <p:pic>
        <p:nvPicPr>
          <p:cNvPr id="1030" name="Picture 6">
            <a:extLst>
              <a:ext uri="{FF2B5EF4-FFF2-40B4-BE49-F238E27FC236}">
                <a16:creationId xmlns:a16="http://schemas.microsoft.com/office/drawing/2014/main" id="{DE409310-4462-E90F-CD63-BC54FFDF3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042320" y="1190180"/>
            <a:ext cx="3673840" cy="4944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19613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klädsel, fotbeklädnader, tecknad serie, person&#10;&#10;Automatiskt genererad beskrivning">
            <a:extLst>
              <a:ext uri="{FF2B5EF4-FFF2-40B4-BE49-F238E27FC236}">
                <a16:creationId xmlns:a16="http://schemas.microsoft.com/office/drawing/2014/main" id="{24798D88-0772-B6D5-0719-A5DCB2F88049}"/>
              </a:ext>
            </a:extLst>
          </p:cNvPr>
          <p:cNvPicPr>
            <a:picLocks noChangeAspect="1"/>
          </p:cNvPicPr>
          <p:nvPr/>
        </p:nvPicPr>
        <p:blipFill>
          <a:blip r:embed="rId3"/>
          <a:stretch>
            <a:fillRect/>
          </a:stretch>
        </p:blipFill>
        <p:spPr>
          <a:xfrm>
            <a:off x="6096000" y="294162"/>
            <a:ext cx="6096000" cy="6269675"/>
          </a:xfrm>
          <a:prstGeom prst="rect">
            <a:avLst/>
          </a:prstGeom>
          <a:noFill/>
        </p:spPr>
      </p:pic>
      <p:sp>
        <p:nvSpPr>
          <p:cNvPr id="20482" name="Rectangle 2"/>
          <p:cNvSpPr>
            <a:spLocks noGrp="1" noChangeArrowheads="1"/>
          </p:cNvSpPr>
          <p:nvPr>
            <p:ph type="title"/>
          </p:nvPr>
        </p:nvSpPr>
        <p:spPr>
          <a:xfrm>
            <a:off x="389648" y="928706"/>
            <a:ext cx="5353052" cy="1129164"/>
          </a:xfrm>
        </p:spPr>
        <p:txBody>
          <a:bodyPr vert="horz" lIns="68580" tIns="34290" rIns="68580" bIns="34290" rtlCol="0" anchor="ctr">
            <a:normAutofit/>
          </a:bodyPr>
          <a:lstStyle/>
          <a:p>
            <a:r>
              <a:rPr lang="en-US" dirty="0"/>
              <a:t>Princip 3</a:t>
            </a:r>
            <a:br>
              <a:rPr lang="en-US" dirty="0"/>
            </a:br>
            <a:r>
              <a:rPr lang="en-US" dirty="0" err="1"/>
              <a:t>Konflikt</a:t>
            </a:r>
            <a:endParaRPr lang="en-US" dirty="0"/>
          </a:p>
        </p:txBody>
      </p:sp>
      <p:sp>
        <p:nvSpPr>
          <p:cNvPr id="20483" name="Rectangle 3"/>
          <p:cNvSpPr>
            <a:spLocks noGrp="1" noChangeArrowheads="1"/>
          </p:cNvSpPr>
          <p:nvPr>
            <p:ph type="body" sz="quarter" idx="14"/>
          </p:nvPr>
        </p:nvSpPr>
        <p:spPr>
          <a:xfrm>
            <a:off x="389648" y="2167740"/>
            <a:ext cx="5353051" cy="4188610"/>
          </a:xfrm>
        </p:spPr>
        <p:txBody>
          <a:bodyPr vert="horz" lIns="68580" tIns="34290" rIns="68580" bIns="34290" rtlCol="0">
            <a:normAutofit/>
          </a:bodyPr>
          <a:lstStyle/>
          <a:p>
            <a:pPr marL="0"/>
            <a:endParaRPr lang="en-US" dirty="0"/>
          </a:p>
          <a:p>
            <a:pPr marL="0"/>
            <a:endParaRPr lang="en-US" dirty="0"/>
          </a:p>
          <a:p>
            <a:r>
              <a:rPr lang="en-US" sz="2000" dirty="0" err="1"/>
              <a:t>Konflikt</a:t>
            </a:r>
            <a:r>
              <a:rPr lang="en-US" sz="2000" dirty="0"/>
              <a:t> </a:t>
            </a:r>
            <a:r>
              <a:rPr lang="en-US" sz="2000" dirty="0" err="1"/>
              <a:t>är</a:t>
            </a:r>
            <a:r>
              <a:rPr lang="en-US" sz="2000" dirty="0"/>
              <a:t> </a:t>
            </a:r>
            <a:r>
              <a:rPr lang="en-US" sz="2000" dirty="0" err="1"/>
              <a:t>en</a:t>
            </a:r>
            <a:r>
              <a:rPr lang="en-US" sz="2000" dirty="0"/>
              <a:t> del i </a:t>
            </a:r>
            <a:r>
              <a:rPr lang="en-US" sz="2000" dirty="0" err="1"/>
              <a:t>anknytningen</a:t>
            </a:r>
            <a:endParaRPr lang="en-US" sz="2000" dirty="0"/>
          </a:p>
          <a:p>
            <a:pPr marL="0" indent="0">
              <a:buNone/>
            </a:pPr>
            <a:endParaRPr lang="en-US" sz="2000" dirty="0"/>
          </a:p>
          <a:p>
            <a:r>
              <a:rPr lang="en-US" sz="2000" dirty="0" err="1"/>
              <a:t>Konflikt</a:t>
            </a:r>
            <a:r>
              <a:rPr lang="en-US" sz="2000" dirty="0"/>
              <a:t> </a:t>
            </a:r>
            <a:r>
              <a:rPr lang="en-US" sz="2000" dirty="0" err="1"/>
              <a:t>är</a:t>
            </a:r>
            <a:r>
              <a:rPr lang="en-US" sz="2000" dirty="0"/>
              <a:t> </a:t>
            </a:r>
            <a:r>
              <a:rPr lang="en-US" sz="2000" dirty="0" err="1"/>
              <a:t>en</a:t>
            </a:r>
            <a:r>
              <a:rPr lang="en-US" sz="2000" dirty="0"/>
              <a:t> </a:t>
            </a:r>
            <a:r>
              <a:rPr lang="en-US" sz="2000" dirty="0" err="1"/>
              <a:t>möjlighet</a:t>
            </a:r>
            <a:r>
              <a:rPr lang="en-US" sz="2000" dirty="0"/>
              <a:t> till </a:t>
            </a:r>
            <a:r>
              <a:rPr lang="en-US" sz="2000" dirty="0" err="1"/>
              <a:t>förståelse</a:t>
            </a:r>
            <a:r>
              <a:rPr lang="en-US" sz="2000" dirty="0"/>
              <a:t> </a:t>
            </a:r>
            <a:r>
              <a:rPr lang="en-US" sz="2000" dirty="0" err="1"/>
              <a:t>och</a:t>
            </a:r>
            <a:r>
              <a:rPr lang="en-US" sz="2000" dirty="0"/>
              <a:t> samhörighet</a:t>
            </a:r>
          </a:p>
        </p:txBody>
      </p:sp>
    </p:spTree>
    <p:extLst>
      <p:ext uri="{BB962C8B-B14F-4D97-AF65-F5344CB8AC3E}">
        <p14:creationId xmlns:p14="http://schemas.microsoft.com/office/powerpoint/2010/main" val="3824643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C3639BA-2E74-4C92-B06C-5BD53406B726}"/>
              </a:ext>
            </a:extLst>
          </p:cNvPr>
          <p:cNvSpPr>
            <a:spLocks noGrp="1"/>
          </p:cNvSpPr>
          <p:nvPr>
            <p:ph type="title"/>
          </p:nvPr>
        </p:nvSpPr>
        <p:spPr>
          <a:xfrm>
            <a:off x="838203" y="365131"/>
            <a:ext cx="5230799" cy="773561"/>
          </a:xfrm>
        </p:spPr>
        <p:txBody>
          <a:bodyPr wrap="square" anchor="ctr">
            <a:normAutofit/>
          </a:bodyPr>
          <a:lstStyle/>
          <a:p>
            <a:r>
              <a:rPr lang="en-US" err="1"/>
              <a:t>Varningsmärken</a:t>
            </a:r>
            <a:endParaRPr lang="en-US"/>
          </a:p>
        </p:txBody>
      </p:sp>
      <p:pic>
        <p:nvPicPr>
          <p:cNvPr id="6" name="Bildobjekt 5">
            <a:extLst>
              <a:ext uri="{FF2B5EF4-FFF2-40B4-BE49-F238E27FC236}">
                <a16:creationId xmlns:a16="http://schemas.microsoft.com/office/drawing/2014/main" id="{E0458A7F-B162-48C1-A42B-C2E3B8DFDBB0}"/>
              </a:ext>
            </a:extLst>
          </p:cNvPr>
          <p:cNvPicPr>
            <a:picLocks noChangeAspect="1"/>
          </p:cNvPicPr>
          <p:nvPr/>
        </p:nvPicPr>
        <p:blipFill>
          <a:blip r:embed="rId3"/>
          <a:stretch>
            <a:fillRect/>
          </a:stretch>
        </p:blipFill>
        <p:spPr>
          <a:xfrm>
            <a:off x="6790042" y="0"/>
            <a:ext cx="5401957" cy="7056438"/>
          </a:xfrm>
          <a:prstGeom prst="rect">
            <a:avLst/>
          </a:prstGeom>
          <a:noFill/>
          <a:ln>
            <a:noFill/>
          </a:ln>
        </p:spPr>
      </p:pic>
    </p:spTree>
    <p:extLst>
      <p:ext uri="{BB962C8B-B14F-4D97-AF65-F5344CB8AC3E}">
        <p14:creationId xmlns:p14="http://schemas.microsoft.com/office/powerpoint/2010/main" val="2025901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1620"/>
        <p:cNvGrpSpPr/>
        <p:nvPr/>
      </p:nvGrpSpPr>
      <p:grpSpPr>
        <a:xfrm>
          <a:off x="0" y="0"/>
          <a:ext cx="0" cy="0"/>
          <a:chOff x="0" y="0"/>
          <a:chExt cx="0" cy="0"/>
        </a:xfrm>
      </p:grpSpPr>
      <p:pic>
        <p:nvPicPr>
          <p:cNvPr id="1622" name="Google Shape;1622;p191" descr="Bildresultat fÃ¶r fuck you"/>
          <p:cNvPicPr preferRelativeResize="0"/>
          <p:nvPr/>
        </p:nvPicPr>
        <p:blipFill rotWithShape="1">
          <a:blip r:embed="rId3">
            <a:alphaModFix/>
          </a:blip>
          <a:srcRect/>
          <a:stretch/>
        </p:blipFill>
        <p:spPr>
          <a:xfrm>
            <a:off x="3871464" y="1412241"/>
            <a:ext cx="4410527" cy="4098488"/>
          </a:xfrm>
          <a:prstGeom prst="rect">
            <a:avLst/>
          </a:prstGeom>
          <a:solidFill>
            <a:srgbClr val="1992C3"/>
          </a:solidFill>
          <a:ln>
            <a:noFill/>
          </a:ln>
        </p:spPr>
      </p:pic>
      <p:pic>
        <p:nvPicPr>
          <p:cNvPr id="1623" name="Google Shape;1623;p191"/>
          <p:cNvPicPr preferRelativeResize="0"/>
          <p:nvPr/>
        </p:nvPicPr>
        <p:blipFill rotWithShape="1">
          <a:blip r:embed="rId4">
            <a:alphaModFix/>
          </a:blip>
          <a:srcRect/>
          <a:stretch/>
        </p:blipFill>
        <p:spPr>
          <a:xfrm>
            <a:off x="2446638" y="308919"/>
            <a:ext cx="7463482" cy="6477032"/>
          </a:xfrm>
          <a:prstGeom prst="rect">
            <a:avLst/>
          </a:prstGeom>
          <a:solidFill>
            <a:srgbClr val="67ACD3"/>
          </a:solidFill>
          <a:ln>
            <a:noFill/>
          </a:ln>
        </p:spPr>
      </p:pic>
      <p:pic>
        <p:nvPicPr>
          <p:cNvPr id="2" name="Google Shape;1590;p187">
            <a:extLst>
              <a:ext uri="{FF2B5EF4-FFF2-40B4-BE49-F238E27FC236}">
                <a16:creationId xmlns:a16="http://schemas.microsoft.com/office/drawing/2014/main" id="{20264B10-9A00-DD47-1A99-1D4EE188BE45}"/>
              </a:ext>
            </a:extLst>
          </p:cNvPr>
          <p:cNvPicPr preferRelativeResize="0"/>
          <p:nvPr/>
        </p:nvPicPr>
        <p:blipFill rotWithShape="1">
          <a:blip r:embed="rId5">
            <a:alphaModFix/>
          </a:blip>
          <a:srcRect/>
          <a:stretch/>
        </p:blipFill>
        <p:spPr>
          <a:xfrm>
            <a:off x="10897496" y="6400800"/>
            <a:ext cx="1113979" cy="3851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A31C6965-A8B5-AC47-88B3-2074DD5DECFD}" type="slidenum">
              <a:rPr lang="sv-SE" smtClean="0"/>
              <a:pPr/>
              <a:t>25</a:t>
            </a:fld>
            <a:endParaRPr lang="sv-SE"/>
          </a:p>
        </p:txBody>
      </p:sp>
      <p:pic>
        <p:nvPicPr>
          <p:cNvPr id="5" name="Bildobjekt 4"/>
          <p:cNvPicPr/>
          <p:nvPr/>
        </p:nvPicPr>
        <p:blipFill>
          <a:blip r:embed="rId3">
            <a:extLst>
              <a:ext uri="{28A0092B-C50C-407E-A947-70E740481C1C}">
                <a14:useLocalDpi xmlns:a14="http://schemas.microsoft.com/office/drawing/2010/main" val="0"/>
              </a:ext>
            </a:extLst>
          </a:blip>
          <a:stretch>
            <a:fillRect/>
          </a:stretch>
        </p:blipFill>
        <p:spPr>
          <a:xfrm>
            <a:off x="3645074" y="1014608"/>
            <a:ext cx="5432251" cy="4722313"/>
          </a:xfrm>
          <a:prstGeom prst="rect">
            <a:avLst/>
          </a:prstGeom>
        </p:spPr>
      </p:pic>
      <p:sp>
        <p:nvSpPr>
          <p:cNvPr id="8" name="textruta 7"/>
          <p:cNvSpPr txBox="1"/>
          <p:nvPr/>
        </p:nvSpPr>
        <p:spPr>
          <a:xfrm>
            <a:off x="5053855" y="3064810"/>
            <a:ext cx="1961029" cy="1292662"/>
          </a:xfrm>
          <a:prstGeom prst="rect">
            <a:avLst/>
          </a:prstGeom>
          <a:noFill/>
        </p:spPr>
        <p:txBody>
          <a:bodyPr wrap="square" rtlCol="0">
            <a:spAutoFit/>
          </a:bodyPr>
          <a:lstStyle/>
          <a:p>
            <a:pPr algn="ctr"/>
            <a:r>
              <a:rPr lang="sv-SE" sz="2100" b="1"/>
              <a:t> Säkerhet</a:t>
            </a:r>
          </a:p>
          <a:p>
            <a:pPr algn="ctr"/>
            <a:r>
              <a:rPr lang="sv-SE" sz="2100" b="1"/>
              <a:t> går </a:t>
            </a:r>
          </a:p>
          <a:p>
            <a:pPr algn="ctr"/>
            <a:r>
              <a:rPr lang="sv-SE" sz="2100" b="1"/>
              <a:t>först</a:t>
            </a:r>
          </a:p>
          <a:p>
            <a:r>
              <a:rPr lang="sv-SE" sz="1500" b="1"/>
              <a:t>    </a:t>
            </a:r>
          </a:p>
        </p:txBody>
      </p:sp>
    </p:spTree>
    <p:extLst>
      <p:ext uri="{BB962C8B-B14F-4D97-AF65-F5344CB8AC3E}">
        <p14:creationId xmlns:p14="http://schemas.microsoft.com/office/powerpoint/2010/main" val="4093355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p:txBody>
          <a:bodyPr/>
          <a:lstStyle/>
          <a:p>
            <a:r>
              <a:rPr lang="sv-SE"/>
              <a:t>Reflektionsövning</a:t>
            </a:r>
          </a:p>
        </p:txBody>
      </p:sp>
      <p:sp>
        <p:nvSpPr>
          <p:cNvPr id="139266" name="Rectangle 3"/>
          <p:cNvSpPr>
            <a:spLocks noGrp="1" noChangeArrowheads="1"/>
          </p:cNvSpPr>
          <p:nvPr>
            <p:ph idx="1"/>
          </p:nvPr>
        </p:nvSpPr>
        <p:spPr/>
        <p:txBody>
          <a:bodyPr>
            <a:normAutofit/>
          </a:bodyPr>
          <a:lstStyle/>
          <a:p>
            <a:r>
              <a:rPr lang="sv-SE" dirty="0"/>
              <a:t>Finns det några speciella saker som utlöser konflikt mellan dig och dina barn?</a:t>
            </a:r>
          </a:p>
          <a:p>
            <a:pPr marL="0" indent="0">
              <a:buNone/>
            </a:pPr>
            <a:endParaRPr lang="sv-SE" dirty="0"/>
          </a:p>
          <a:p>
            <a:r>
              <a:rPr lang="sv-SE" dirty="0"/>
              <a:t>Hur reagerar de på konflikt? </a:t>
            </a:r>
          </a:p>
          <a:p>
            <a:pPr marL="0" indent="0">
              <a:buNone/>
            </a:pPr>
            <a:endParaRPr lang="sv-SE" dirty="0"/>
          </a:p>
          <a:p>
            <a:r>
              <a:rPr lang="sv-SE" dirty="0"/>
              <a:t>Trappar upp eller dra sig undan?</a:t>
            </a:r>
          </a:p>
          <a:p>
            <a:pPr marL="0" indent="0">
              <a:buNone/>
            </a:pPr>
            <a:endParaRPr lang="sv-SE" dirty="0"/>
          </a:p>
          <a:p>
            <a:r>
              <a:rPr lang="sv-SE" dirty="0"/>
              <a:t>Vad tror ni era barn känner under en konflikt?</a:t>
            </a:r>
          </a:p>
          <a:p>
            <a:pPr marL="0" indent="0">
              <a:buNone/>
            </a:pPr>
            <a:endParaRPr lang="sv-SE" dirty="0"/>
          </a:p>
          <a:p>
            <a:r>
              <a:rPr lang="sv-SE" dirty="0"/>
              <a:t>Hur tror ni de ser på och känner för dig som förälder i en konflikt?</a:t>
            </a:r>
          </a:p>
          <a:p>
            <a:endParaRPr lang="sv-SE" dirty="0"/>
          </a:p>
          <a:p>
            <a:endParaRPr lang="sv-SE" dirty="0"/>
          </a:p>
          <a:p>
            <a:endParaRPr lang="sv-SE" dirty="0"/>
          </a:p>
          <a:p>
            <a:endParaRPr lang="sv-SE" dirty="0"/>
          </a:p>
          <a:p>
            <a:endParaRPr lang="sv-SE" dirty="0"/>
          </a:p>
          <a:p>
            <a:endParaRPr lang="sv-SE" dirty="0"/>
          </a:p>
          <a:p>
            <a:endParaRPr lang="sv-SE" dirty="0"/>
          </a:p>
        </p:txBody>
      </p:sp>
    </p:spTree>
    <p:extLst>
      <p:ext uri="{BB962C8B-B14F-4D97-AF65-F5344CB8AC3E}">
        <p14:creationId xmlns:p14="http://schemas.microsoft.com/office/powerpoint/2010/main" val="326282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9266">
                                            <p:txEl>
                                              <p:pRg st="2" end="2"/>
                                            </p:txEl>
                                          </p:spTgt>
                                        </p:tgtEl>
                                        <p:attrNameLst>
                                          <p:attrName>style.visibility</p:attrName>
                                        </p:attrNameLst>
                                      </p:cBhvr>
                                      <p:to>
                                        <p:strVal val="visible"/>
                                      </p:to>
                                    </p:set>
                                    <p:anim calcmode="lin" valueType="num">
                                      <p:cBhvr additive="base">
                                        <p:cTn id="7" dur="500" fill="hold"/>
                                        <p:tgtEl>
                                          <p:spTgt spid="13926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92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9266">
                                            <p:txEl>
                                              <p:pRg st="4" end="4"/>
                                            </p:txEl>
                                          </p:spTgt>
                                        </p:tgtEl>
                                        <p:attrNameLst>
                                          <p:attrName>style.visibility</p:attrName>
                                        </p:attrNameLst>
                                      </p:cBhvr>
                                      <p:to>
                                        <p:strVal val="visible"/>
                                      </p:to>
                                    </p:set>
                                    <p:animEffect transition="in" filter="fade">
                                      <p:cBhvr>
                                        <p:cTn id="13" dur="500"/>
                                        <p:tgtEl>
                                          <p:spTgt spid="139266">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9266">
                                            <p:txEl>
                                              <p:pRg st="6" end="6"/>
                                            </p:txEl>
                                          </p:spTgt>
                                        </p:tgtEl>
                                        <p:attrNameLst>
                                          <p:attrName>style.visibility</p:attrName>
                                        </p:attrNameLst>
                                      </p:cBhvr>
                                      <p:to>
                                        <p:strVal val="visible"/>
                                      </p:to>
                                    </p:set>
                                    <p:animEffect transition="in" filter="fade">
                                      <p:cBhvr>
                                        <p:cTn id="18" dur="500"/>
                                        <p:tgtEl>
                                          <p:spTgt spid="139266">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9266">
                                            <p:txEl>
                                              <p:pRg st="8" end="8"/>
                                            </p:txEl>
                                          </p:spTgt>
                                        </p:tgtEl>
                                        <p:attrNameLst>
                                          <p:attrName>style.visibility</p:attrName>
                                        </p:attrNameLst>
                                      </p:cBhvr>
                                      <p:to>
                                        <p:strVal val="visible"/>
                                      </p:to>
                                    </p:set>
                                    <p:animEffect transition="in" filter="fade">
                                      <p:cBhvr>
                                        <p:cTn id="23" dur="500"/>
                                        <p:tgtEl>
                                          <p:spTgt spid="13926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47738" y="759600"/>
            <a:ext cx="10296524" cy="1129164"/>
          </a:xfrm>
        </p:spPr>
        <p:txBody>
          <a:bodyPr anchor="ctr">
            <a:normAutofit/>
          </a:bodyPr>
          <a:lstStyle/>
          <a:p>
            <a:r>
              <a:rPr lang="sv-SE"/>
              <a:t>Rollspel</a:t>
            </a:r>
          </a:p>
        </p:txBody>
      </p:sp>
      <p:pic>
        <p:nvPicPr>
          <p:cNvPr id="4" name="Platshållare för innehåll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608257"/>
            <a:ext cx="5181600" cy="3951726"/>
          </a:xfrm>
          <a:noFill/>
        </p:spPr>
      </p:pic>
    </p:spTree>
    <p:extLst>
      <p:ext uri="{BB962C8B-B14F-4D97-AF65-F5344CB8AC3E}">
        <p14:creationId xmlns:p14="http://schemas.microsoft.com/office/powerpoint/2010/main" val="25437101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838200" y="760846"/>
            <a:ext cx="10515600" cy="1021563"/>
          </a:xfrm>
          <a:prstGeom prst="rect">
            <a:avLst/>
          </a:prstGeom>
        </p:spPr>
        <p:txBody>
          <a:bodyPr vert="horz" lIns="0" tIns="0" rIns="0" bIns="0" rtlCol="0" anchor="ctr">
            <a:normAutofit/>
          </a:bodyPr>
          <a:lstStyle/>
          <a:p>
            <a:pPr>
              <a:lnSpc>
                <a:spcPct val="90000"/>
              </a:lnSpc>
              <a:spcBef>
                <a:spcPct val="0"/>
              </a:spcBef>
              <a:spcAft>
                <a:spcPts val="600"/>
              </a:spcAft>
            </a:pPr>
            <a:r>
              <a:rPr lang="sv-SE" sz="3200" b="1" kern="1200">
                <a:latin typeface="+mj-lt"/>
                <a:ea typeface="+mj-ea"/>
                <a:cs typeface="+mj-cs"/>
              </a:rPr>
              <a:t>Vad betydde det här för relationen mellan föräldern och barnet?</a:t>
            </a:r>
          </a:p>
        </p:txBody>
      </p:sp>
      <p:sp>
        <p:nvSpPr>
          <p:cNvPr id="4" name="Platshållare för bildnummer 3" hidden="1"/>
          <p:cNvSpPr>
            <a:spLocks noGrp="1"/>
          </p:cNvSpPr>
          <p:nvPr>
            <p:ph type="sldNum" sz="quarter" idx="12"/>
          </p:nvPr>
        </p:nvSpPr>
        <p:spPr/>
        <p:txBody>
          <a:bodyPr/>
          <a:lstStyle/>
          <a:p>
            <a:pPr>
              <a:spcAft>
                <a:spcPts val="600"/>
              </a:spcAft>
            </a:pPr>
            <a:fld id="{A31C6965-A8B5-AC47-88B3-2074DD5DECFD}" type="slidenum">
              <a:rPr lang="sv-SE" smtClean="0"/>
              <a:pPr>
                <a:spcAft>
                  <a:spcPts val="600"/>
                </a:spcAft>
              </a:pPr>
              <a:t>28</a:t>
            </a:fld>
            <a:endParaRPr lang="sv-SE"/>
          </a:p>
        </p:txBody>
      </p:sp>
      <p:graphicFrame>
        <p:nvGraphicFramePr>
          <p:cNvPr id="5" name="Tabell 4"/>
          <p:cNvGraphicFramePr>
            <a:graphicFrameLocks noGrp="1"/>
          </p:cNvGraphicFramePr>
          <p:nvPr>
            <p:extLst>
              <p:ext uri="{D42A27DB-BD31-4B8C-83A1-F6EECF244321}">
                <p14:modId xmlns:p14="http://schemas.microsoft.com/office/powerpoint/2010/main" val="1493130383"/>
              </p:ext>
            </p:extLst>
          </p:nvPr>
        </p:nvGraphicFramePr>
        <p:xfrm>
          <a:off x="838200" y="2294500"/>
          <a:ext cx="10515600" cy="3489600"/>
        </p:xfrm>
        <a:graphic>
          <a:graphicData uri="http://schemas.openxmlformats.org/drawingml/2006/table">
            <a:tbl>
              <a:tblPr firstRow="1" bandRow="1">
                <a:tableStyleId>{10A1B5D5-9B99-4C35-A422-299274C87663}</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2862802">
                <a:tc>
                  <a:txBody>
                    <a:bodyPr/>
                    <a:lstStyle/>
                    <a:p>
                      <a:r>
                        <a:rPr lang="sv-SE" sz="2500" dirty="0">
                          <a:solidFill>
                            <a:schemeClr val="tx1"/>
                          </a:solidFill>
                        </a:rPr>
                        <a:t>Barnet</a:t>
                      </a:r>
                    </a:p>
                    <a:p>
                      <a:pPr marL="0" indent="0">
                        <a:buFont typeface="+mj-lt"/>
                        <a:buNone/>
                      </a:pPr>
                      <a:r>
                        <a:rPr lang="sv-SE" sz="2500" dirty="0">
                          <a:solidFill>
                            <a:schemeClr val="tx1"/>
                          </a:solidFill>
                        </a:rPr>
                        <a:t>1. Vad tänkte och kände barnet?       </a:t>
                      </a:r>
                    </a:p>
                    <a:p>
                      <a:pPr marL="0" indent="0">
                        <a:buFont typeface="+mj-lt"/>
                        <a:buNone/>
                      </a:pPr>
                      <a:r>
                        <a:rPr lang="sv-SE" sz="2500" dirty="0">
                          <a:solidFill>
                            <a:schemeClr val="tx1"/>
                          </a:solidFill>
                        </a:rPr>
                        <a:t>3. Vilka</a:t>
                      </a:r>
                      <a:r>
                        <a:rPr lang="sv-SE" sz="2500" baseline="0" dirty="0">
                          <a:solidFill>
                            <a:schemeClr val="tx1"/>
                          </a:solidFill>
                        </a:rPr>
                        <a:t> var barnets anknytningsbehov?</a:t>
                      </a:r>
                      <a:endParaRPr lang="sv-SE" sz="2500" dirty="0">
                        <a:solidFill>
                          <a:schemeClr val="tx1"/>
                        </a:solidFill>
                      </a:endParaRPr>
                    </a:p>
                    <a:p>
                      <a:endParaRPr lang="sv-SE" sz="2500" dirty="0">
                        <a:solidFill>
                          <a:schemeClr val="tx1"/>
                        </a:solidFill>
                      </a:endParaRPr>
                    </a:p>
                  </a:txBody>
                  <a:tcPr marL="115126" marR="115126" marT="57563" marB="57563"/>
                </a:tc>
                <a:tc>
                  <a:txBody>
                    <a:bodyPr/>
                    <a:lstStyle/>
                    <a:p>
                      <a:r>
                        <a:rPr lang="sv-SE" sz="2500" dirty="0">
                          <a:solidFill>
                            <a:schemeClr val="tx1"/>
                          </a:solidFill>
                        </a:rPr>
                        <a:t>Föräldern</a:t>
                      </a:r>
                    </a:p>
                    <a:p>
                      <a:pPr marL="0" indent="0">
                        <a:buFont typeface="+mj-lt"/>
                        <a:buNone/>
                      </a:pPr>
                      <a:r>
                        <a:rPr lang="sv-SE" sz="2500" dirty="0">
                          <a:solidFill>
                            <a:schemeClr val="tx1"/>
                          </a:solidFill>
                        </a:rPr>
                        <a:t>2. Vad tänkte och kände föräldern?    </a:t>
                      </a:r>
                    </a:p>
                    <a:p>
                      <a:pPr marL="0" indent="0">
                        <a:buFont typeface="+mj-lt"/>
                        <a:buNone/>
                      </a:pPr>
                      <a:r>
                        <a:rPr lang="sv-SE" sz="2500" dirty="0">
                          <a:solidFill>
                            <a:schemeClr val="tx1"/>
                          </a:solidFill>
                        </a:rPr>
                        <a:t>4. Tror ni föräldern var medveten om barnets behov?   </a:t>
                      </a:r>
                      <a:endParaRPr lang="sv-SE" sz="2500" dirty="0">
                        <a:solidFill>
                          <a:srgbClr val="FF0000"/>
                        </a:solidFill>
                      </a:endParaRPr>
                    </a:p>
                  </a:txBody>
                  <a:tcPr marL="115126" marR="115126" marT="57563" marB="57563"/>
                </a:tc>
                <a:extLst>
                  <a:ext uri="{0D108BD9-81ED-4DB2-BD59-A6C34878D82A}">
                    <a16:rowId xmlns:a16="http://schemas.microsoft.com/office/drawing/2014/main" val="10000"/>
                  </a:ext>
                </a:extLst>
              </a:tr>
              <a:tr h="626798">
                <a:tc>
                  <a:txBody>
                    <a:bodyPr/>
                    <a:lstStyle/>
                    <a:p>
                      <a:endParaRPr lang="sv-SE" sz="2500">
                        <a:solidFill>
                          <a:schemeClr val="tx1"/>
                        </a:solidFill>
                      </a:endParaRPr>
                    </a:p>
                  </a:txBody>
                  <a:tcPr marL="115126" marR="115126" marT="57563" marB="57563"/>
                </a:tc>
                <a:tc>
                  <a:txBody>
                    <a:bodyPr/>
                    <a:lstStyle/>
                    <a:p>
                      <a:pPr marL="0" indent="0">
                        <a:buFont typeface="+mj-lt"/>
                        <a:buNone/>
                      </a:pPr>
                      <a:endParaRPr lang="sv-SE" sz="2500" dirty="0">
                        <a:solidFill>
                          <a:srgbClr val="FF0000"/>
                        </a:solidFill>
                      </a:endParaRPr>
                    </a:p>
                  </a:txBody>
                  <a:tcPr marL="115126" marR="115126" marT="57563" marB="57563"/>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36969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br>
              <a:rPr lang="sv-SE"/>
            </a:br>
            <a:r>
              <a:rPr lang="sv-SE"/>
              <a:t>Rollspel – rekonstruerat </a:t>
            </a:r>
            <a:br>
              <a:rPr lang="sv-SE"/>
            </a:br>
            <a:endParaRPr lang="sv-SE"/>
          </a:p>
        </p:txBody>
      </p:sp>
      <p:sp>
        <p:nvSpPr>
          <p:cNvPr id="3" name="Platshållare för innehåll 2"/>
          <p:cNvSpPr>
            <a:spLocks noGrp="1"/>
          </p:cNvSpPr>
          <p:nvPr>
            <p:ph idx="1"/>
          </p:nvPr>
        </p:nvSpPr>
        <p:spPr/>
        <p:txBody>
          <a:bodyPr/>
          <a:lstStyle/>
          <a:p>
            <a:pPr marL="0" indent="0">
              <a:buNone/>
            </a:pPr>
            <a:endParaRPr lang="sv-SE"/>
          </a:p>
          <a:p>
            <a:r>
              <a:rPr lang="sv-SE" sz="2000"/>
              <a:t>Hur skulle föräldern kunna bemött barnet på ett annorlunda sätt?</a:t>
            </a:r>
          </a:p>
          <a:p>
            <a:pPr marL="0" indent="0">
              <a:buNone/>
            </a:pPr>
            <a:r>
              <a:rPr lang="sv-SE" sz="2000"/>
              <a:t>- när säga vad?</a:t>
            </a:r>
          </a:p>
          <a:p>
            <a:pPr>
              <a:buFontTx/>
              <a:buChar char="-"/>
            </a:pPr>
            <a:r>
              <a:rPr lang="sv-SE" sz="2000"/>
              <a:t>hur säga det?</a:t>
            </a:r>
          </a:p>
          <a:p>
            <a:pPr marL="0" indent="0">
              <a:buNone/>
            </a:pPr>
            <a:endParaRPr lang="sv-SE" sz="2000"/>
          </a:p>
          <a:p>
            <a:r>
              <a:rPr lang="sv-SE" sz="2000"/>
              <a:t>Bjuda in till förslag</a:t>
            </a:r>
          </a:p>
          <a:p>
            <a:pPr marL="0" indent="0">
              <a:buNone/>
            </a:pPr>
            <a:endParaRPr lang="sv-SE"/>
          </a:p>
        </p:txBody>
      </p:sp>
      <p:sp>
        <p:nvSpPr>
          <p:cNvPr id="4" name="Platshållare för bildnummer 3"/>
          <p:cNvSpPr>
            <a:spLocks noGrp="1"/>
          </p:cNvSpPr>
          <p:nvPr>
            <p:ph type="sldNum" sz="quarter" idx="12"/>
          </p:nvPr>
        </p:nvSpPr>
        <p:spPr/>
        <p:txBody>
          <a:bodyPr/>
          <a:lstStyle/>
          <a:p>
            <a:fld id="{A31C6965-A8B5-AC47-88B3-2074DD5DECFD}" type="slidenum">
              <a:rPr lang="sv-SE" smtClean="0"/>
              <a:pPr/>
              <a:t>29</a:t>
            </a:fld>
            <a:endParaRPr lang="sv-SE"/>
          </a:p>
        </p:txBody>
      </p:sp>
    </p:spTree>
    <p:extLst>
      <p:ext uri="{BB962C8B-B14F-4D97-AF65-F5344CB8AC3E}">
        <p14:creationId xmlns:p14="http://schemas.microsoft.com/office/powerpoint/2010/main" val="3215469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E0DFEE6B-78C8-8FB1-045A-06AC6842C619}"/>
              </a:ext>
            </a:extLst>
          </p:cNvPr>
          <p:cNvSpPr>
            <a:spLocks noGrp="1"/>
          </p:cNvSpPr>
          <p:nvPr>
            <p:ph type="title"/>
          </p:nvPr>
        </p:nvSpPr>
        <p:spPr>
          <a:xfrm>
            <a:off x="838200" y="807883"/>
            <a:ext cx="10515600" cy="874451"/>
          </a:xfrm>
        </p:spPr>
        <p:txBody>
          <a:bodyPr anchor="ctr">
            <a:normAutofit/>
          </a:bodyPr>
          <a:lstStyle/>
          <a:p>
            <a:r>
              <a:rPr lang="en-US" sz="3000" dirty="0"/>
              <a:t>Connects </a:t>
            </a:r>
            <a:r>
              <a:rPr lang="en-US" sz="3000" dirty="0" err="1"/>
              <a:t>mål</a:t>
            </a:r>
            <a:r>
              <a:rPr lang="en-US" sz="3000" dirty="0"/>
              <a:t> - </a:t>
            </a:r>
            <a:r>
              <a:rPr lang="en-US" sz="3000" dirty="0" err="1"/>
              <a:t>Att</a:t>
            </a:r>
            <a:r>
              <a:rPr lang="en-US" sz="3000" dirty="0"/>
              <a:t> </a:t>
            </a:r>
            <a:r>
              <a:rPr lang="en-US" sz="3000" dirty="0" err="1"/>
              <a:t>skapa</a:t>
            </a:r>
            <a:r>
              <a:rPr lang="en-US" sz="3000" dirty="0"/>
              <a:t> </a:t>
            </a:r>
            <a:r>
              <a:rPr lang="en-US" sz="3000" dirty="0" err="1"/>
              <a:t>trygg</a:t>
            </a:r>
            <a:r>
              <a:rPr lang="en-US" sz="3000" dirty="0"/>
              <a:t> </a:t>
            </a:r>
            <a:r>
              <a:rPr lang="en-US" sz="3000" dirty="0" err="1"/>
              <a:t>anknytning</a:t>
            </a:r>
            <a:br>
              <a:rPr lang="en-US" sz="3000" dirty="0"/>
            </a:br>
            <a:r>
              <a:rPr lang="en-US" sz="2400" i="1" dirty="0"/>
              <a:t>De 9 </a:t>
            </a:r>
            <a:r>
              <a:rPr lang="en-US" sz="2400" i="1" dirty="0" err="1"/>
              <a:t>Principerna</a:t>
            </a:r>
            <a:endParaRPr lang="sv-SE" sz="3000" i="1" dirty="0"/>
          </a:p>
        </p:txBody>
      </p:sp>
      <p:sp>
        <p:nvSpPr>
          <p:cNvPr id="7" name="Platshållare för innehåll 6">
            <a:extLst>
              <a:ext uri="{FF2B5EF4-FFF2-40B4-BE49-F238E27FC236}">
                <a16:creationId xmlns:a16="http://schemas.microsoft.com/office/drawing/2014/main" id="{E32756A5-51B0-0CC6-6252-752FA87DC0A0}"/>
              </a:ext>
            </a:extLst>
          </p:cNvPr>
          <p:cNvSpPr>
            <a:spLocks noGrp="1"/>
          </p:cNvSpPr>
          <p:nvPr>
            <p:ph sz="half" idx="1"/>
          </p:nvPr>
        </p:nvSpPr>
        <p:spPr>
          <a:xfrm>
            <a:off x="838199" y="1825625"/>
            <a:ext cx="7279889" cy="4351338"/>
          </a:xfrm>
        </p:spPr>
        <p:txBody>
          <a:bodyPr>
            <a:normAutofit/>
          </a:bodyPr>
          <a:lstStyle/>
          <a:p>
            <a:pPr>
              <a:buFont typeface="Wingdings" panose="05000000000000000000" pitchFamily="2" charset="2"/>
              <a:buChar char="ü"/>
            </a:pPr>
            <a:r>
              <a:rPr lang="sv-SE" dirty="0"/>
              <a:t>Allt beteende betyder något -Ta Ett Steg Tillbaka</a:t>
            </a:r>
          </a:p>
          <a:p>
            <a:pPr>
              <a:buFont typeface="Wingdings" panose="05000000000000000000" pitchFamily="2" charset="2"/>
              <a:buChar char="ü"/>
            </a:pPr>
            <a:r>
              <a:rPr lang="sv-SE" dirty="0"/>
              <a:t>Anknytning genom hela livet -Säker Hamn och Trygg Bas</a:t>
            </a:r>
          </a:p>
          <a:p>
            <a:pPr>
              <a:buFont typeface="Wingdings" panose="05000000000000000000" pitchFamily="2" charset="2"/>
              <a:buChar char="ü"/>
            </a:pPr>
            <a:r>
              <a:rPr lang="sv-SE" dirty="0"/>
              <a:t>Konflikthantering</a:t>
            </a:r>
          </a:p>
          <a:p>
            <a:pPr>
              <a:buFont typeface="Wingdings" panose="05000000000000000000" pitchFamily="2" charset="2"/>
              <a:buChar char="ü"/>
            </a:pPr>
            <a:r>
              <a:rPr lang="sv-SE" dirty="0"/>
              <a:t>Samhörighet och Självständighet</a:t>
            </a:r>
          </a:p>
          <a:p>
            <a:pPr>
              <a:buFont typeface="Wingdings" panose="05000000000000000000" pitchFamily="2" charset="2"/>
              <a:buChar char="ü"/>
            </a:pPr>
            <a:r>
              <a:rPr lang="sv-SE" dirty="0"/>
              <a:t>Empati</a:t>
            </a:r>
          </a:p>
          <a:p>
            <a:pPr>
              <a:buFont typeface="Wingdings" panose="05000000000000000000" pitchFamily="2" charset="2"/>
              <a:buChar char="ü"/>
            </a:pPr>
            <a:r>
              <a:rPr lang="sv-SE" dirty="0"/>
              <a:t>Balansera behov</a:t>
            </a:r>
          </a:p>
          <a:p>
            <a:pPr>
              <a:buFont typeface="Wingdings" panose="05000000000000000000" pitchFamily="2" charset="2"/>
              <a:buChar char="ü"/>
            </a:pPr>
            <a:r>
              <a:rPr lang="sv-SE" dirty="0"/>
              <a:t>Förändring</a:t>
            </a:r>
          </a:p>
          <a:p>
            <a:pPr>
              <a:buFont typeface="Wingdings" panose="05000000000000000000" pitchFamily="2" charset="2"/>
              <a:buChar char="ü"/>
            </a:pPr>
            <a:r>
              <a:rPr lang="sv-SE" dirty="0"/>
              <a:t>Glädje och Smärta -Fånga tillfällen till samhörighet</a:t>
            </a:r>
          </a:p>
          <a:p>
            <a:pPr>
              <a:buFont typeface="Wingdings" panose="05000000000000000000" pitchFamily="2" charset="2"/>
              <a:buChar char="ü"/>
            </a:pPr>
            <a:r>
              <a:rPr lang="sv-SE" dirty="0"/>
              <a:t>Reparationsarbete och Återförening</a:t>
            </a:r>
          </a:p>
        </p:txBody>
      </p:sp>
      <p:pic>
        <p:nvPicPr>
          <p:cNvPr id="6" name="Bildobjekt 5">
            <a:extLst>
              <a:ext uri="{FF2B5EF4-FFF2-40B4-BE49-F238E27FC236}">
                <a16:creationId xmlns:a16="http://schemas.microsoft.com/office/drawing/2014/main" id="{B96D90F4-4A0F-AE49-D99E-D32B55460FF3}"/>
              </a:ext>
            </a:extLst>
          </p:cNvPr>
          <p:cNvPicPr>
            <a:picLocks noChangeAspect="1"/>
          </p:cNvPicPr>
          <p:nvPr/>
        </p:nvPicPr>
        <p:blipFill>
          <a:blip r:embed="rId3"/>
          <a:stretch>
            <a:fillRect/>
          </a:stretch>
        </p:blipFill>
        <p:spPr>
          <a:xfrm>
            <a:off x="8285356" y="3110939"/>
            <a:ext cx="3391828" cy="1780709"/>
          </a:xfrm>
          <a:prstGeom prst="rect">
            <a:avLst/>
          </a:prstGeom>
          <a:noFill/>
        </p:spPr>
      </p:pic>
    </p:spTree>
    <p:extLst>
      <p:ext uri="{BB962C8B-B14F-4D97-AF65-F5344CB8AC3E}">
        <p14:creationId xmlns:p14="http://schemas.microsoft.com/office/powerpoint/2010/main" val="3310824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807883"/>
            <a:ext cx="10515600" cy="874451"/>
          </a:xfrm>
        </p:spPr>
        <p:txBody>
          <a:bodyPr anchor="ctr">
            <a:normAutofit fontScale="90000"/>
          </a:bodyPr>
          <a:lstStyle/>
          <a:p>
            <a:r>
              <a:rPr lang="sv-SE" dirty="0"/>
              <a:t>Rekonstruerat</a:t>
            </a:r>
            <a:br>
              <a:rPr lang="sv-SE" dirty="0"/>
            </a:br>
            <a:r>
              <a:rPr lang="sv-SE" dirty="0"/>
              <a:t>Rollspel</a:t>
            </a:r>
          </a:p>
        </p:txBody>
      </p:sp>
      <p:pic>
        <p:nvPicPr>
          <p:cNvPr id="4" name="Platshållare för innehåll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25431"/>
            <a:ext cx="5181600" cy="3951726"/>
          </a:xfrm>
          <a:noFill/>
        </p:spPr>
      </p:pic>
    </p:spTree>
    <p:extLst>
      <p:ext uri="{BB962C8B-B14F-4D97-AF65-F5344CB8AC3E}">
        <p14:creationId xmlns:p14="http://schemas.microsoft.com/office/powerpoint/2010/main" val="107778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5EB7894D-C8A7-4114-7A92-AD5250285A19}"/>
              </a:ext>
            </a:extLst>
          </p:cNvPr>
          <p:cNvSpPr>
            <a:spLocks noGrp="1"/>
          </p:cNvSpPr>
          <p:nvPr>
            <p:ph type="title"/>
          </p:nvPr>
        </p:nvSpPr>
        <p:spPr/>
        <p:txBody>
          <a:bodyPr>
            <a:normAutofit fontScale="90000"/>
          </a:bodyPr>
          <a:lstStyle/>
          <a:p>
            <a:r>
              <a:rPr lang="sv-SE" sz="3600" dirty="0"/>
              <a:t>Att fastna i konfliktmönster</a:t>
            </a:r>
            <a:br>
              <a:rPr lang="sv-SE" dirty="0"/>
            </a:br>
            <a:r>
              <a:rPr lang="sv-SE" sz="2200" b="1" i="1" u="none" strike="noStrike" dirty="0">
                <a:solidFill>
                  <a:srgbClr val="0070C0"/>
                </a:solidFill>
                <a:effectLst/>
                <a:latin typeface="Verdana" panose="020B0604030504040204" pitchFamily="34" charset="0"/>
              </a:rPr>
              <a:t>Har ni märkt hur vi ibland fastnar i mönster av konflikt med andra?</a:t>
            </a:r>
            <a:r>
              <a:rPr lang="sv-SE" sz="2200" b="1" i="1" dirty="0">
                <a:solidFill>
                  <a:srgbClr val="0070C0"/>
                </a:solidFill>
                <a:effectLst/>
                <a:latin typeface="Verdana" panose="020B0604030504040204" pitchFamily="34" charset="0"/>
              </a:rPr>
              <a:t>​</a:t>
            </a:r>
            <a:br>
              <a:rPr lang="sv-SE" b="0" i="0" dirty="0">
                <a:solidFill>
                  <a:srgbClr val="000000"/>
                </a:solidFill>
                <a:effectLst/>
                <a:latin typeface="Segoe UI" panose="020B0502040204020203" pitchFamily="34" charset="0"/>
              </a:rPr>
            </a:br>
            <a:endParaRPr lang="sv-SE" dirty="0"/>
          </a:p>
        </p:txBody>
      </p:sp>
      <p:sp>
        <p:nvSpPr>
          <p:cNvPr id="6" name="Platshållare för innehåll 5">
            <a:extLst>
              <a:ext uri="{FF2B5EF4-FFF2-40B4-BE49-F238E27FC236}">
                <a16:creationId xmlns:a16="http://schemas.microsoft.com/office/drawing/2014/main" id="{3AAA2C9C-D82D-5283-58AD-C33996E7B4E4}"/>
              </a:ext>
            </a:extLst>
          </p:cNvPr>
          <p:cNvSpPr>
            <a:spLocks noGrp="1"/>
          </p:cNvSpPr>
          <p:nvPr>
            <p:ph idx="1"/>
          </p:nvPr>
        </p:nvSpPr>
        <p:spPr/>
        <p:txBody>
          <a:bodyPr/>
          <a:lstStyle/>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Det är svårt att uppmärksamma vad den andra säger när man är i konflikt. </a:t>
            </a:r>
            <a:r>
              <a:rPr lang="en-US" sz="1800" b="0" i="0" dirty="0">
                <a:solidFill>
                  <a:srgbClr val="000000"/>
                </a:solidFill>
                <a:effectLst/>
                <a:latin typeface="Verdana" panose="020B0604030504040204" pitchFamily="34" charset="0"/>
              </a:rPr>
              <a:t>​</a:t>
            </a:r>
            <a:endParaRPr lang="en-US" b="0" i="0" dirty="0">
              <a:solidFill>
                <a:srgbClr val="000000"/>
              </a:solidFill>
              <a:effectLst/>
              <a:latin typeface="Arial" panose="020B0604020202020204" pitchFamily="34" charset="0"/>
            </a:endParaRPr>
          </a:p>
          <a:p>
            <a:pPr marL="0" indent="0" algn="l" rtl="0" fontAlgn="base">
              <a:buNone/>
            </a:pPr>
            <a:endParaRPr lang="sv-SE"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Hårda ord kan sägas både av ungdomen och föräldern. </a:t>
            </a:r>
            <a:r>
              <a:rPr lang="en-US" sz="1800" b="0" i="0" dirty="0">
                <a:solidFill>
                  <a:srgbClr val="000000"/>
                </a:solidFill>
                <a:effectLst/>
                <a:latin typeface="Verdana" panose="020B0604030504040204" pitchFamily="34" charset="0"/>
              </a:rPr>
              <a:t>​</a:t>
            </a:r>
            <a:endParaRPr lang="en-US" dirty="0">
              <a:solidFill>
                <a:srgbClr val="000000"/>
              </a:solidFill>
              <a:latin typeface="Arial" panose="020B0604020202020204" pitchFamily="34" charset="0"/>
            </a:endParaRPr>
          </a:p>
          <a:p>
            <a:pPr marL="0" indent="0" algn="l" rtl="0" fontAlgn="base">
              <a:buNone/>
            </a:pPr>
            <a:r>
              <a:rPr lang="sv-SE" sz="1800" b="0" i="0" dirty="0">
                <a:solidFill>
                  <a:srgbClr val="00000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Det är som en film som upprepas om och om igen.</a:t>
            </a:r>
            <a:r>
              <a:rPr lang="en-US" sz="1800" b="0" i="0" dirty="0">
                <a:solidFill>
                  <a:srgbClr val="000000"/>
                </a:solidFill>
                <a:effectLst/>
                <a:latin typeface="Verdana" panose="020B0604030504040204" pitchFamily="34" charset="0"/>
              </a:rPr>
              <a:t>​</a:t>
            </a:r>
            <a:endParaRPr lang="en-US" b="0" i="0" dirty="0">
              <a:solidFill>
                <a:srgbClr val="000000"/>
              </a:solidFill>
              <a:effectLst/>
              <a:latin typeface="Arial" panose="020B0604020202020204" pitchFamily="34" charset="0"/>
            </a:endParaRPr>
          </a:p>
          <a:p>
            <a:pPr marL="0" indent="0" algn="l" rtl="0" fontAlgn="base">
              <a:buNone/>
            </a:pPr>
            <a:r>
              <a:rPr lang="sv-SE" sz="1800" b="0" i="0" dirty="0">
                <a:solidFill>
                  <a:srgbClr val="00000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CA" sz="1800" b="0" i="0" u="none" strike="noStrike" dirty="0">
                <a:solidFill>
                  <a:srgbClr val="000000"/>
                </a:solidFill>
                <a:effectLst/>
                <a:latin typeface="Verdana" panose="020B0604030504040204" pitchFamily="34" charset="0"/>
              </a:rPr>
              <a:t>Det </a:t>
            </a:r>
            <a:r>
              <a:rPr lang="en-CA" sz="1800" b="0" i="0" u="none" strike="noStrike" dirty="0" err="1">
                <a:solidFill>
                  <a:srgbClr val="000000"/>
                </a:solidFill>
                <a:effectLst/>
                <a:latin typeface="Verdana" panose="020B0604030504040204" pitchFamily="34" charset="0"/>
              </a:rPr>
              <a:t>skadar</a:t>
            </a:r>
            <a:r>
              <a:rPr lang="en-CA" sz="1800" b="0" i="0" u="none" strike="noStrike" dirty="0">
                <a:solidFill>
                  <a:srgbClr val="000000"/>
                </a:solidFill>
                <a:effectLst/>
                <a:latin typeface="Verdana" panose="020B0604030504040204" pitchFamily="34" charset="0"/>
              </a:rPr>
              <a:t>/</a:t>
            </a:r>
            <a:r>
              <a:rPr lang="en-CA" sz="1800" b="0" i="0" u="none" strike="noStrike" dirty="0" err="1">
                <a:solidFill>
                  <a:srgbClr val="000000"/>
                </a:solidFill>
                <a:effectLst/>
                <a:latin typeface="Verdana" panose="020B0604030504040204" pitchFamily="34" charset="0"/>
              </a:rPr>
              <a:t>försämrar</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relationen</a:t>
            </a:r>
            <a:r>
              <a:rPr lang="en-CA" sz="1800" b="0" i="0" u="none" strike="noStrike" dirty="0">
                <a:solidFill>
                  <a:srgbClr val="000000"/>
                </a:solidFill>
                <a:effectLst/>
                <a:latin typeface="Verdana" panose="020B0604030504040204" pitchFamily="34" charset="0"/>
              </a:rPr>
              <a:t>.</a:t>
            </a:r>
            <a:r>
              <a:rPr lang="en-US" sz="1800" b="0" i="0" dirty="0">
                <a:solidFill>
                  <a:srgbClr val="000000"/>
                </a:solidFill>
                <a:effectLst/>
                <a:latin typeface="Verdana" panose="020B0604030504040204" pitchFamily="34" charset="0"/>
              </a:rPr>
              <a:t>​</a:t>
            </a:r>
            <a:endParaRPr lang="en-US" b="0" i="0" dirty="0">
              <a:solidFill>
                <a:srgbClr val="000000"/>
              </a:solidFill>
              <a:effectLst/>
              <a:latin typeface="Arial" panose="020B0604020202020204" pitchFamily="34" charset="0"/>
            </a:endParaRPr>
          </a:p>
          <a:p>
            <a:pPr marL="0" indent="0" algn="l" rtl="0" fontAlgn="base">
              <a:buNone/>
            </a:pPr>
            <a:endParaRPr lang="sv-SE"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De kan sluta med att vi känner oss sårade, arga och maktlösa. </a:t>
            </a:r>
            <a:endParaRPr lang="sv-SE" b="0" i="0" dirty="0">
              <a:solidFill>
                <a:srgbClr val="000000"/>
              </a:solidFill>
              <a:effectLst/>
              <a:latin typeface="Arial" panose="020B0604020202020204" pitchFamily="34" charset="0"/>
            </a:endParaRPr>
          </a:p>
          <a:p>
            <a:endParaRPr lang="sv-SE" dirty="0"/>
          </a:p>
        </p:txBody>
      </p:sp>
    </p:spTree>
    <p:extLst>
      <p:ext uri="{BB962C8B-B14F-4D97-AF65-F5344CB8AC3E}">
        <p14:creationId xmlns:p14="http://schemas.microsoft.com/office/powerpoint/2010/main" val="3608820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3BFAB1A-F1DD-F1A4-37A4-5FE2B5DCC8DB}"/>
              </a:ext>
            </a:extLst>
          </p:cNvPr>
          <p:cNvSpPr>
            <a:spLocks noGrp="1"/>
          </p:cNvSpPr>
          <p:nvPr>
            <p:ph type="title"/>
          </p:nvPr>
        </p:nvSpPr>
        <p:spPr/>
        <p:txBody>
          <a:bodyPr/>
          <a:lstStyle/>
          <a:p>
            <a:r>
              <a:rPr lang="sv-SE" dirty="0"/>
              <a:t>Kommunikationsmissar</a:t>
            </a:r>
          </a:p>
        </p:txBody>
      </p:sp>
      <p:sp>
        <p:nvSpPr>
          <p:cNvPr id="5" name="Platshållare för innehåll 4">
            <a:extLst>
              <a:ext uri="{FF2B5EF4-FFF2-40B4-BE49-F238E27FC236}">
                <a16:creationId xmlns:a16="http://schemas.microsoft.com/office/drawing/2014/main" id="{E2724141-8AAC-B996-AD19-20B71DDDE3A8}"/>
              </a:ext>
            </a:extLst>
          </p:cNvPr>
          <p:cNvSpPr>
            <a:spLocks noGrp="1"/>
          </p:cNvSpPr>
          <p:nvPr>
            <p:ph idx="1"/>
          </p:nvPr>
        </p:nvSpPr>
        <p:spPr/>
        <p:txBody>
          <a:bodyPr/>
          <a:lstStyle/>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Vad tror ni att era tonåringar kan höra när vi säger saker som “Kom ihåg nycklarna” eller ”Glöm inte jackan”?</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marL="0" indent="0" algn="l" rtl="0" fontAlgn="base">
              <a:buNone/>
            </a:pP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Hur kommer det sig att de tolkar vad vi säger på det sättet?</a:t>
            </a:r>
            <a:r>
              <a:rPr lang="sv-SE" sz="1800" b="0" i="0" dirty="0">
                <a:solidFill>
                  <a:srgbClr val="000000"/>
                </a:solidFill>
                <a:effectLst/>
                <a:latin typeface="Verdana" panose="020B0604030504040204" pitchFamily="34" charset="0"/>
              </a:rPr>
              <a:t>​</a:t>
            </a:r>
            <a:endParaRPr lang="sv-SE" dirty="0">
              <a:solidFill>
                <a:srgbClr val="000000"/>
              </a:solidFill>
              <a:latin typeface="Arial" panose="020B0604020202020204" pitchFamily="34" charset="0"/>
            </a:endParaRPr>
          </a:p>
          <a:p>
            <a:pPr marL="0" indent="0" algn="l" rtl="0" fontAlgn="base">
              <a:buNone/>
            </a:pP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Vad är det vi hör och tänker när vi uppfattar att vi blivit missförstådda och respektlöst bemött på det här sättet?</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marL="0" indent="0" algn="l" rtl="0" fontAlgn="base">
              <a:buNone/>
            </a:pP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När vi blir bemötta på det här sättet, hur kan vi tänkas reagera tillbaka?</a:t>
            </a:r>
            <a:endParaRPr lang="sv-SE" b="0" i="0" dirty="0">
              <a:solidFill>
                <a:srgbClr val="000000"/>
              </a:solidFill>
              <a:effectLst/>
              <a:latin typeface="Arial" panose="020B0604020202020204" pitchFamily="34" charset="0"/>
            </a:endParaRPr>
          </a:p>
          <a:p>
            <a:endParaRPr lang="sv-SE" dirty="0"/>
          </a:p>
        </p:txBody>
      </p:sp>
    </p:spTree>
    <p:extLst>
      <p:ext uri="{BB962C8B-B14F-4D97-AF65-F5344CB8AC3E}">
        <p14:creationId xmlns:p14="http://schemas.microsoft.com/office/powerpoint/2010/main" val="340506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4E7F5CD1-9F22-16E1-7A2D-E142E2202D0D}"/>
              </a:ext>
            </a:extLst>
          </p:cNvPr>
          <p:cNvSpPr>
            <a:spLocks noGrp="1"/>
          </p:cNvSpPr>
          <p:nvPr>
            <p:ph type="title"/>
          </p:nvPr>
        </p:nvSpPr>
        <p:spPr>
          <a:xfrm>
            <a:off x="838200" y="807883"/>
            <a:ext cx="10515600" cy="874451"/>
          </a:xfrm>
        </p:spPr>
        <p:txBody>
          <a:bodyPr anchor="ctr">
            <a:normAutofit/>
          </a:bodyPr>
          <a:lstStyle/>
          <a:p>
            <a:r>
              <a:rPr lang="sv-SE" dirty="0"/>
              <a:t>Att hantera konflikter – det börjar med dig!</a:t>
            </a:r>
          </a:p>
        </p:txBody>
      </p:sp>
      <p:sp>
        <p:nvSpPr>
          <p:cNvPr id="6" name="Platshållare för innehåll 5">
            <a:extLst>
              <a:ext uri="{FF2B5EF4-FFF2-40B4-BE49-F238E27FC236}">
                <a16:creationId xmlns:a16="http://schemas.microsoft.com/office/drawing/2014/main" id="{47EE929B-C441-DAFD-8E4D-31690B8DC9D1}"/>
              </a:ext>
            </a:extLst>
          </p:cNvPr>
          <p:cNvSpPr>
            <a:spLocks noGrp="1"/>
          </p:cNvSpPr>
          <p:nvPr>
            <p:ph sz="half" idx="1"/>
          </p:nvPr>
        </p:nvSpPr>
        <p:spPr>
          <a:xfrm>
            <a:off x="838200" y="1825625"/>
            <a:ext cx="5181600" cy="4351338"/>
          </a:xfrm>
        </p:spPr>
        <p:txBody>
          <a:bodyPr>
            <a:normAutofit/>
          </a:bodyPr>
          <a:lstStyle/>
          <a:p>
            <a:pPr rtl="0" fontAlgn="base">
              <a:buFont typeface="Arial" panose="020B0604020202020204" pitchFamily="34" charset="0"/>
              <a:buChar char="•"/>
            </a:pPr>
            <a:r>
              <a:rPr lang="en-US" b="0" i="0" u="none" strike="noStrike">
                <a:effectLst/>
              </a:rPr>
              <a:t>Vara </a:t>
            </a:r>
            <a:r>
              <a:rPr lang="en-US" b="0" i="0" u="none" strike="noStrike" err="1">
                <a:effectLst/>
              </a:rPr>
              <a:t>medveten</a:t>
            </a:r>
            <a:r>
              <a:rPr lang="en-US" b="0" i="0" u="none" strike="noStrike">
                <a:effectLst/>
              </a:rPr>
              <a:t> om era </a:t>
            </a:r>
            <a:r>
              <a:rPr lang="en-US" b="0" i="0" u="none" strike="noStrike" err="1">
                <a:effectLst/>
              </a:rPr>
              <a:t>känslor</a:t>
            </a:r>
            <a:r>
              <a:rPr lang="en-US" b="0" i="0" u="none" strike="noStrike">
                <a:effectLst/>
              </a:rPr>
              <a:t>!</a:t>
            </a:r>
            <a:r>
              <a:rPr lang="en-US" b="0" i="0">
                <a:effectLst/>
              </a:rPr>
              <a:t>​</a:t>
            </a:r>
          </a:p>
          <a:p>
            <a:pPr marL="0" indent="0" rtl="0" fontAlgn="base">
              <a:buNone/>
            </a:pPr>
            <a:endParaRPr lang="en-US" b="0" i="0">
              <a:effectLst/>
            </a:endParaRPr>
          </a:p>
          <a:p>
            <a:pPr rtl="0" fontAlgn="base">
              <a:buFont typeface="Arial" panose="020B0604020202020204" pitchFamily="34" charset="0"/>
              <a:buChar char="•"/>
            </a:pPr>
            <a:r>
              <a:rPr lang="en-US" b="0" i="0" u="none" strike="noStrike">
                <a:effectLst/>
              </a:rPr>
              <a:t>Ta </a:t>
            </a:r>
            <a:r>
              <a:rPr lang="en-US" b="0" i="0" u="none" strike="noStrike" err="1">
                <a:effectLst/>
              </a:rPr>
              <a:t>ett</a:t>
            </a:r>
            <a:r>
              <a:rPr lang="en-US" b="0" i="0" u="none" strike="noStrike">
                <a:effectLst/>
              </a:rPr>
              <a:t> </a:t>
            </a:r>
            <a:r>
              <a:rPr lang="en-US" b="0" i="0" u="none" strike="noStrike" err="1">
                <a:effectLst/>
              </a:rPr>
              <a:t>steg</a:t>
            </a:r>
            <a:r>
              <a:rPr lang="en-US" b="0" i="0" u="none" strike="noStrike">
                <a:effectLst/>
              </a:rPr>
              <a:t> </a:t>
            </a:r>
            <a:r>
              <a:rPr lang="en-US" b="0" i="0" u="none" strike="noStrike" err="1">
                <a:effectLst/>
              </a:rPr>
              <a:t>tillbaka</a:t>
            </a:r>
            <a:r>
              <a:rPr lang="en-US" b="0" i="0" u="none" strike="noStrike">
                <a:effectLst/>
              </a:rPr>
              <a:t> </a:t>
            </a:r>
            <a:r>
              <a:rPr lang="en-US" b="0" i="0" u="none" strike="noStrike" err="1">
                <a:effectLst/>
              </a:rPr>
              <a:t>och</a:t>
            </a:r>
            <a:r>
              <a:rPr lang="en-US" b="0" i="0" u="none" strike="noStrike">
                <a:effectLst/>
              </a:rPr>
              <a:t> </a:t>
            </a:r>
            <a:r>
              <a:rPr lang="en-US" b="0" i="0" u="none" strike="noStrike" err="1">
                <a:effectLst/>
              </a:rPr>
              <a:t>fundera</a:t>
            </a:r>
            <a:r>
              <a:rPr lang="en-US" b="0" i="0" u="none" strike="noStrike">
                <a:effectLst/>
              </a:rPr>
              <a:t> </a:t>
            </a:r>
            <a:r>
              <a:rPr lang="en-US" b="0" i="0" u="none" strike="noStrike" err="1">
                <a:effectLst/>
              </a:rPr>
              <a:t>på</a:t>
            </a:r>
            <a:r>
              <a:rPr lang="en-US" b="0" i="0" u="none" strike="noStrike">
                <a:effectLst/>
              </a:rPr>
              <a:t> </a:t>
            </a:r>
            <a:r>
              <a:rPr lang="en-US" b="0" i="0" u="none" strike="noStrike" err="1">
                <a:effectLst/>
              </a:rPr>
              <a:t>vad</a:t>
            </a:r>
            <a:r>
              <a:rPr lang="en-US" b="0" i="0" u="none" strike="noStrike">
                <a:effectLst/>
              </a:rPr>
              <a:t> </a:t>
            </a:r>
            <a:r>
              <a:rPr lang="en-US" b="0" i="0" u="none" strike="noStrike" err="1">
                <a:effectLst/>
              </a:rPr>
              <a:t>ditt</a:t>
            </a:r>
            <a:r>
              <a:rPr lang="en-US" b="0" i="0" u="none" strike="noStrike">
                <a:effectLst/>
              </a:rPr>
              <a:t> barn </a:t>
            </a:r>
            <a:r>
              <a:rPr lang="en-US" b="0" i="0" u="none" strike="noStrike" err="1">
                <a:effectLst/>
              </a:rPr>
              <a:t>tänker</a:t>
            </a:r>
            <a:r>
              <a:rPr lang="en-US" b="0" i="0" u="none" strike="noStrike">
                <a:effectLst/>
              </a:rPr>
              <a:t>/</a:t>
            </a:r>
            <a:r>
              <a:rPr lang="en-US" b="0" i="0" u="none" strike="noStrike" err="1">
                <a:effectLst/>
              </a:rPr>
              <a:t>känner</a:t>
            </a:r>
            <a:r>
              <a:rPr lang="en-US" b="0" i="0" u="none" strike="noStrike">
                <a:effectLst/>
              </a:rPr>
              <a:t>.</a:t>
            </a:r>
            <a:r>
              <a:rPr lang="en-US" b="0" i="0">
                <a:effectLst/>
              </a:rPr>
              <a:t>​</a:t>
            </a:r>
          </a:p>
          <a:p>
            <a:pPr marL="0" indent="0" rtl="0" fontAlgn="base">
              <a:buNone/>
            </a:pPr>
            <a:endParaRPr lang="en-US" b="0" i="0">
              <a:effectLst/>
            </a:endParaRPr>
          </a:p>
          <a:p>
            <a:pPr rtl="0" fontAlgn="base">
              <a:buFont typeface="Arial" panose="020B0604020202020204" pitchFamily="34" charset="0"/>
              <a:buChar char="•"/>
            </a:pPr>
            <a:r>
              <a:rPr lang="en-US" b="0" i="0" u="none" strike="noStrike">
                <a:effectLst/>
              </a:rPr>
              <a:t>Var </a:t>
            </a:r>
            <a:r>
              <a:rPr lang="en-US" b="0" i="0" u="none" strike="noStrike" err="1">
                <a:effectLst/>
              </a:rPr>
              <a:t>nyfiken</a:t>
            </a:r>
            <a:r>
              <a:rPr lang="en-US" b="0" i="0" u="none" strike="noStrike">
                <a:effectLst/>
              </a:rPr>
              <a:t> </a:t>
            </a:r>
            <a:r>
              <a:rPr lang="en-US" b="0" i="0" u="none" strike="noStrike" err="1">
                <a:effectLst/>
              </a:rPr>
              <a:t>och</a:t>
            </a:r>
            <a:r>
              <a:rPr lang="en-US" b="0" i="0" u="none" strike="noStrike">
                <a:effectLst/>
              </a:rPr>
              <a:t> </a:t>
            </a:r>
            <a:r>
              <a:rPr lang="en-US" b="0" i="0" u="none" strike="noStrike" err="1">
                <a:effectLst/>
              </a:rPr>
              <a:t>lyssna</a:t>
            </a:r>
            <a:r>
              <a:rPr lang="en-US" b="0" i="0" u="none" strike="noStrike">
                <a:effectLst/>
              </a:rPr>
              <a:t> </a:t>
            </a:r>
            <a:r>
              <a:rPr lang="en-US" b="0" i="0" u="none" strike="noStrike" err="1">
                <a:effectLst/>
              </a:rPr>
              <a:t>efter</a:t>
            </a:r>
            <a:r>
              <a:rPr lang="en-US" b="0" i="0" u="none" strike="noStrike">
                <a:effectLst/>
              </a:rPr>
              <a:t> </a:t>
            </a:r>
            <a:r>
              <a:rPr lang="en-US" b="0" i="0" u="none" strike="noStrike" err="1">
                <a:effectLst/>
              </a:rPr>
              <a:t>barnets</a:t>
            </a:r>
            <a:r>
              <a:rPr lang="en-US" b="0" i="0" u="none" strike="noStrike">
                <a:effectLst/>
              </a:rPr>
              <a:t> </a:t>
            </a:r>
            <a:r>
              <a:rPr lang="en-US" b="0" i="0" u="none" strike="noStrike" err="1">
                <a:effectLst/>
              </a:rPr>
              <a:t>anknytningsbehov</a:t>
            </a:r>
            <a:r>
              <a:rPr lang="en-US" b="0" i="0" u="none" strike="noStrike">
                <a:effectLst/>
              </a:rPr>
              <a:t>.</a:t>
            </a:r>
            <a:endParaRPr lang="en-US" b="0" i="0">
              <a:effectLst/>
            </a:endParaRPr>
          </a:p>
          <a:p>
            <a:endParaRPr lang="sv-SE" dirty="0"/>
          </a:p>
        </p:txBody>
      </p:sp>
      <p:pic>
        <p:nvPicPr>
          <p:cNvPr id="10" name="Bildobjekt 9">
            <a:extLst>
              <a:ext uri="{FF2B5EF4-FFF2-40B4-BE49-F238E27FC236}">
                <a16:creationId xmlns:a16="http://schemas.microsoft.com/office/drawing/2014/main" id="{D35A50EB-4C73-270D-04CC-B4EA1116BBDA}"/>
              </a:ext>
            </a:extLst>
          </p:cNvPr>
          <p:cNvPicPr>
            <a:picLocks noChangeAspect="1"/>
          </p:cNvPicPr>
          <p:nvPr/>
        </p:nvPicPr>
        <p:blipFill>
          <a:blip r:embed="rId2"/>
          <a:stretch>
            <a:fillRect/>
          </a:stretch>
        </p:blipFill>
        <p:spPr>
          <a:xfrm>
            <a:off x="6184900" y="2110010"/>
            <a:ext cx="5181600" cy="3782567"/>
          </a:xfrm>
          <a:prstGeom prst="rect">
            <a:avLst/>
          </a:prstGeom>
          <a:noFill/>
        </p:spPr>
      </p:pic>
    </p:spTree>
    <p:extLst>
      <p:ext uri="{BB962C8B-B14F-4D97-AF65-F5344CB8AC3E}">
        <p14:creationId xmlns:p14="http://schemas.microsoft.com/office/powerpoint/2010/main" val="830541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AAD2E741-8612-6953-0D2B-8DDF08301CE8}"/>
              </a:ext>
            </a:extLst>
          </p:cNvPr>
          <p:cNvSpPr>
            <a:spLocks noGrp="1"/>
          </p:cNvSpPr>
          <p:nvPr>
            <p:ph type="title"/>
          </p:nvPr>
        </p:nvSpPr>
        <p:spPr>
          <a:xfrm>
            <a:off x="838200" y="360796"/>
            <a:ext cx="10515600" cy="1021563"/>
          </a:xfrm>
        </p:spPr>
        <p:txBody>
          <a:bodyPr>
            <a:normAutofit/>
          </a:bodyPr>
          <a:lstStyle/>
          <a:p>
            <a:r>
              <a:rPr lang="sv-SE" dirty="0"/>
              <a:t>Sammanfattning av Princip 3</a:t>
            </a:r>
          </a:p>
        </p:txBody>
      </p:sp>
      <p:sp>
        <p:nvSpPr>
          <p:cNvPr id="8" name="Platshållare för innehåll 7">
            <a:extLst>
              <a:ext uri="{FF2B5EF4-FFF2-40B4-BE49-F238E27FC236}">
                <a16:creationId xmlns:a16="http://schemas.microsoft.com/office/drawing/2014/main" id="{C8386DAA-F282-ABA1-651B-6967B4E2D942}"/>
              </a:ext>
            </a:extLst>
          </p:cNvPr>
          <p:cNvSpPr>
            <a:spLocks noGrp="1"/>
          </p:cNvSpPr>
          <p:nvPr>
            <p:ph idx="1"/>
          </p:nvPr>
        </p:nvSpPr>
        <p:spPr>
          <a:xfrm>
            <a:off x="838200" y="1474470"/>
            <a:ext cx="10515600" cy="5022734"/>
          </a:xfrm>
        </p:spPr>
        <p:txBody>
          <a:bodyPr>
            <a:normAutofit fontScale="25000" lnSpcReduction="20000"/>
          </a:bodyPr>
          <a:lstStyle/>
          <a:p>
            <a:pPr algn="l" rtl="0" fontAlgn="base">
              <a:buFont typeface="Arial" panose="020B0604020202020204" pitchFamily="34" charset="0"/>
              <a:buChar char="•"/>
            </a:pPr>
            <a:endParaRPr lang="en-CA" sz="5500" b="0" i="0" u="none" strike="noStrike" dirty="0">
              <a:solidFill>
                <a:srgbClr val="000000"/>
              </a:solidFill>
              <a:effectLst/>
            </a:endParaRPr>
          </a:p>
          <a:p>
            <a:pPr algn="l" rtl="0" fontAlgn="base">
              <a:buFont typeface="Arial" panose="020B0604020202020204" pitchFamily="34" charset="0"/>
              <a:buChar char="•"/>
            </a:pPr>
            <a:r>
              <a:rPr lang="en-CA" sz="7200" b="0" i="0" u="none" strike="noStrike" dirty="0" err="1">
                <a:solidFill>
                  <a:srgbClr val="000000"/>
                </a:solidFill>
                <a:effectLst/>
              </a:rPr>
              <a:t>Konflikt</a:t>
            </a:r>
            <a:r>
              <a:rPr lang="en-CA" sz="7200" b="0" i="0" u="none" strike="noStrike" dirty="0">
                <a:solidFill>
                  <a:srgbClr val="000000"/>
                </a:solidFill>
                <a:effectLst/>
              </a:rPr>
              <a:t> </a:t>
            </a:r>
            <a:r>
              <a:rPr lang="en-CA" sz="7200" b="0" i="0" u="none" strike="noStrike" dirty="0" err="1">
                <a:solidFill>
                  <a:srgbClr val="000000"/>
                </a:solidFill>
                <a:effectLst/>
              </a:rPr>
              <a:t>ingår</a:t>
            </a:r>
            <a:r>
              <a:rPr lang="en-CA" sz="7200" b="0" i="0" u="none" strike="noStrike" dirty="0">
                <a:solidFill>
                  <a:srgbClr val="000000"/>
                </a:solidFill>
                <a:effectLst/>
              </a:rPr>
              <a:t> i </a:t>
            </a:r>
            <a:r>
              <a:rPr lang="en-CA" sz="7200" b="0" i="0" u="none" strike="noStrike" dirty="0" err="1">
                <a:solidFill>
                  <a:srgbClr val="000000"/>
                </a:solidFill>
                <a:effectLst/>
              </a:rPr>
              <a:t>nära</a:t>
            </a:r>
            <a:r>
              <a:rPr lang="en-CA" sz="7200" b="0" i="0" u="none" strike="noStrike" dirty="0">
                <a:solidFill>
                  <a:srgbClr val="000000"/>
                </a:solidFill>
                <a:effectLst/>
              </a:rPr>
              <a:t> </a:t>
            </a:r>
            <a:r>
              <a:rPr lang="en-CA" sz="7200" b="0" i="0" u="none" strike="noStrike" dirty="0" err="1">
                <a:solidFill>
                  <a:srgbClr val="000000"/>
                </a:solidFill>
                <a:effectLst/>
              </a:rPr>
              <a:t>relationer</a:t>
            </a:r>
            <a:r>
              <a:rPr lang="en-CA" sz="7200" b="0" i="0" u="none" strike="noStrike" dirty="0">
                <a:solidFill>
                  <a:srgbClr val="000000"/>
                </a:solidFill>
                <a:effectLst/>
              </a:rPr>
              <a:t>.</a:t>
            </a:r>
            <a:r>
              <a:rPr lang="sv-SE" sz="7200" b="0" i="0" dirty="0">
                <a:solidFill>
                  <a:srgbClr val="000000"/>
                </a:solidFill>
                <a:effectLst/>
              </a:rPr>
              <a:t>​</a:t>
            </a:r>
          </a:p>
          <a:p>
            <a:pPr marL="0" indent="0" algn="l" rtl="0" fontAlgn="base">
              <a:buNone/>
            </a:pPr>
            <a:endParaRPr lang="sv-SE" sz="7200" b="0" i="0" dirty="0">
              <a:solidFill>
                <a:srgbClr val="000000"/>
              </a:solidFill>
              <a:effectLst/>
            </a:endParaRPr>
          </a:p>
          <a:p>
            <a:pPr algn="l" rtl="0" fontAlgn="base">
              <a:buFont typeface="Arial" panose="020B0604020202020204" pitchFamily="34" charset="0"/>
              <a:buChar char="•"/>
            </a:pPr>
            <a:r>
              <a:rPr lang="en-CA" sz="7200" b="0" i="0" u="none" strike="noStrike" dirty="0">
                <a:solidFill>
                  <a:srgbClr val="000000"/>
                </a:solidFill>
                <a:effectLst/>
              </a:rPr>
              <a:t>Vi </a:t>
            </a:r>
            <a:r>
              <a:rPr lang="en-CA" sz="7200" b="0" i="0" u="none" strike="noStrike" dirty="0" err="1">
                <a:solidFill>
                  <a:srgbClr val="000000"/>
                </a:solidFill>
                <a:effectLst/>
              </a:rPr>
              <a:t>har</a:t>
            </a:r>
            <a:r>
              <a:rPr lang="en-CA" sz="7200" b="0" i="0" u="none" strike="noStrike" dirty="0">
                <a:solidFill>
                  <a:srgbClr val="000000"/>
                </a:solidFill>
                <a:effectLst/>
              </a:rPr>
              <a:t> </a:t>
            </a:r>
            <a:r>
              <a:rPr lang="en-CA" sz="7200" b="0" i="0" u="none" strike="noStrike" dirty="0" err="1">
                <a:solidFill>
                  <a:srgbClr val="000000"/>
                </a:solidFill>
                <a:effectLst/>
              </a:rPr>
              <a:t>alla</a:t>
            </a:r>
            <a:r>
              <a:rPr lang="en-CA" sz="7200" b="0" i="0" u="none" strike="noStrike" dirty="0">
                <a:solidFill>
                  <a:srgbClr val="000000"/>
                </a:solidFill>
                <a:effectLst/>
              </a:rPr>
              <a:t> </a:t>
            </a:r>
            <a:r>
              <a:rPr lang="en-CA" sz="7200" b="0" i="0" u="none" strike="noStrike" dirty="0" err="1">
                <a:solidFill>
                  <a:srgbClr val="000000"/>
                </a:solidFill>
                <a:effectLst/>
              </a:rPr>
              <a:t>behovet</a:t>
            </a:r>
            <a:r>
              <a:rPr lang="en-CA" sz="7200" b="0" i="0" u="none" strike="noStrike" dirty="0">
                <a:solidFill>
                  <a:srgbClr val="000000"/>
                </a:solidFill>
                <a:effectLst/>
              </a:rPr>
              <a:t> </a:t>
            </a:r>
            <a:r>
              <a:rPr lang="en-CA" sz="7200" b="0" i="0" u="none" strike="noStrike" dirty="0" err="1">
                <a:solidFill>
                  <a:srgbClr val="000000"/>
                </a:solidFill>
                <a:effectLst/>
              </a:rPr>
              <a:t>att</a:t>
            </a:r>
            <a:r>
              <a:rPr lang="en-CA" sz="7200" b="0" i="0" u="none" strike="noStrike" dirty="0">
                <a:solidFill>
                  <a:srgbClr val="000000"/>
                </a:solidFill>
                <a:effectLst/>
              </a:rPr>
              <a:t> </a:t>
            </a:r>
            <a:r>
              <a:rPr lang="en-CA" sz="7200" b="0" i="0" u="none" strike="noStrike" dirty="0" err="1">
                <a:solidFill>
                  <a:srgbClr val="000000"/>
                </a:solidFill>
                <a:effectLst/>
              </a:rPr>
              <a:t>känna</a:t>
            </a:r>
            <a:r>
              <a:rPr lang="en-CA" sz="7200" b="0" i="0" u="none" strike="noStrike" dirty="0">
                <a:solidFill>
                  <a:srgbClr val="000000"/>
                </a:solidFill>
                <a:effectLst/>
              </a:rPr>
              <a:t> samhörighet med </a:t>
            </a:r>
            <a:r>
              <a:rPr lang="en-CA" sz="7200" b="0" i="0" u="none" strike="noStrike" dirty="0" err="1">
                <a:solidFill>
                  <a:srgbClr val="000000"/>
                </a:solidFill>
                <a:effectLst/>
              </a:rPr>
              <a:t>andra</a:t>
            </a:r>
            <a:r>
              <a:rPr lang="en-CA" sz="7200" b="0" i="0" u="none" strike="noStrike" dirty="0">
                <a:solidFill>
                  <a:srgbClr val="000000"/>
                </a:solidFill>
                <a:effectLst/>
              </a:rPr>
              <a:t> </a:t>
            </a:r>
            <a:r>
              <a:rPr lang="en-CA" sz="7200" b="0" i="0" u="none" strike="noStrike" dirty="0" err="1">
                <a:solidFill>
                  <a:srgbClr val="000000"/>
                </a:solidFill>
                <a:effectLst/>
              </a:rPr>
              <a:t>och</a:t>
            </a:r>
            <a:r>
              <a:rPr lang="en-CA" sz="7200" b="0" i="0" u="none" strike="noStrike" dirty="0">
                <a:solidFill>
                  <a:srgbClr val="000000"/>
                </a:solidFill>
                <a:effectLst/>
              </a:rPr>
              <a:t> </a:t>
            </a:r>
            <a:r>
              <a:rPr lang="en-CA" sz="7200" b="0" i="0" u="none" strike="noStrike" dirty="0" err="1">
                <a:solidFill>
                  <a:srgbClr val="000000"/>
                </a:solidFill>
                <a:effectLst/>
              </a:rPr>
              <a:t>att</a:t>
            </a:r>
            <a:r>
              <a:rPr lang="en-CA" sz="7200" b="0" i="0" u="none" strike="noStrike" dirty="0">
                <a:solidFill>
                  <a:srgbClr val="000000"/>
                </a:solidFill>
                <a:effectLst/>
              </a:rPr>
              <a:t> </a:t>
            </a:r>
            <a:r>
              <a:rPr lang="en-CA" sz="7200" b="0" i="0" u="none" strike="noStrike" dirty="0" err="1">
                <a:solidFill>
                  <a:srgbClr val="000000"/>
                </a:solidFill>
                <a:effectLst/>
              </a:rPr>
              <a:t>vara</a:t>
            </a:r>
            <a:r>
              <a:rPr lang="en-CA" sz="7200" b="0" i="0" u="none" strike="noStrike" dirty="0">
                <a:solidFill>
                  <a:srgbClr val="000000"/>
                </a:solidFill>
                <a:effectLst/>
              </a:rPr>
              <a:t> </a:t>
            </a:r>
            <a:r>
              <a:rPr lang="en-CA" sz="7200" b="0" i="0" u="none" strike="noStrike" dirty="0" err="1">
                <a:solidFill>
                  <a:srgbClr val="000000"/>
                </a:solidFill>
                <a:effectLst/>
              </a:rPr>
              <a:t>självständiga</a:t>
            </a:r>
            <a:r>
              <a:rPr lang="en-CA" sz="7200" b="0" i="0" u="none" strike="noStrike" dirty="0">
                <a:solidFill>
                  <a:srgbClr val="000000"/>
                </a:solidFill>
                <a:effectLst/>
              </a:rPr>
              <a:t>.</a:t>
            </a:r>
            <a:r>
              <a:rPr lang="sv-SE" sz="7200" b="0" i="0" dirty="0">
                <a:solidFill>
                  <a:srgbClr val="000000"/>
                </a:solidFill>
                <a:effectLst/>
              </a:rPr>
              <a:t>​</a:t>
            </a:r>
          </a:p>
          <a:p>
            <a:pPr marL="0" indent="0" algn="l" rtl="0" fontAlgn="base">
              <a:buNone/>
            </a:pPr>
            <a:r>
              <a:rPr lang="sv-SE" sz="7200" b="0" i="0" dirty="0">
                <a:solidFill>
                  <a:srgbClr val="000000"/>
                </a:solidFill>
                <a:effectLst/>
              </a:rPr>
              <a:t>​</a:t>
            </a:r>
          </a:p>
          <a:p>
            <a:pPr algn="l" rtl="0" fontAlgn="base">
              <a:buFont typeface="Arial" panose="020B0604020202020204" pitchFamily="34" charset="0"/>
              <a:buChar char="•"/>
            </a:pPr>
            <a:r>
              <a:rPr lang="en-CA" sz="7200" b="0" i="0" u="none" strike="noStrike" dirty="0">
                <a:solidFill>
                  <a:srgbClr val="000000"/>
                </a:solidFill>
                <a:effectLst/>
              </a:rPr>
              <a:t>Hur ser vi </a:t>
            </a:r>
            <a:r>
              <a:rPr lang="en-CA" sz="7200" b="0" i="0" u="none" strike="noStrike" dirty="0" err="1">
                <a:solidFill>
                  <a:srgbClr val="000000"/>
                </a:solidFill>
                <a:effectLst/>
              </a:rPr>
              <a:t>på</a:t>
            </a:r>
            <a:r>
              <a:rPr lang="en-CA" sz="7200" b="0" i="0" u="none" strike="noStrike" dirty="0">
                <a:solidFill>
                  <a:srgbClr val="000000"/>
                </a:solidFill>
                <a:effectLst/>
              </a:rPr>
              <a:t> </a:t>
            </a:r>
            <a:r>
              <a:rPr lang="en-CA" sz="7200" b="0" i="0" u="none" strike="noStrike" dirty="0" err="1">
                <a:solidFill>
                  <a:srgbClr val="000000"/>
                </a:solidFill>
                <a:effectLst/>
              </a:rPr>
              <a:t>konflikter</a:t>
            </a:r>
            <a:r>
              <a:rPr lang="en-CA" sz="7200" b="0" i="0" u="none" strike="noStrike" dirty="0">
                <a:solidFill>
                  <a:srgbClr val="000000"/>
                </a:solidFill>
                <a:effectLst/>
              </a:rPr>
              <a:t>.</a:t>
            </a:r>
            <a:r>
              <a:rPr lang="sv-SE" sz="7200" b="0" i="0" dirty="0">
                <a:solidFill>
                  <a:srgbClr val="000000"/>
                </a:solidFill>
                <a:effectLst/>
              </a:rPr>
              <a:t>​</a:t>
            </a:r>
          </a:p>
          <a:p>
            <a:pPr marL="0" indent="0" algn="l" rtl="0" fontAlgn="base">
              <a:buNone/>
            </a:pPr>
            <a:r>
              <a:rPr lang="en-CA" sz="7200" b="0" i="0" u="none" strike="noStrike" dirty="0">
                <a:solidFill>
                  <a:srgbClr val="000000"/>
                </a:solidFill>
                <a:effectLst/>
              </a:rPr>
              <a:t> </a:t>
            </a:r>
            <a:r>
              <a:rPr lang="sv-SE" sz="7200" b="0" i="0" dirty="0">
                <a:solidFill>
                  <a:srgbClr val="000000"/>
                </a:solidFill>
                <a:effectLst/>
              </a:rPr>
              <a:t>​</a:t>
            </a:r>
          </a:p>
          <a:p>
            <a:pPr algn="l" rtl="0" fontAlgn="base">
              <a:buFont typeface="Arial" panose="020B0604020202020204" pitchFamily="34" charset="0"/>
              <a:buChar char="•"/>
            </a:pPr>
            <a:r>
              <a:rPr lang="en-CA" sz="7200" b="0" i="0" u="none" strike="noStrike" dirty="0">
                <a:solidFill>
                  <a:srgbClr val="000000"/>
                </a:solidFill>
                <a:effectLst/>
              </a:rPr>
              <a:t>Vi </a:t>
            </a:r>
            <a:r>
              <a:rPr lang="en-CA" sz="7200" b="0" i="0" u="none" strike="noStrike" dirty="0" err="1">
                <a:solidFill>
                  <a:srgbClr val="000000"/>
                </a:solidFill>
                <a:effectLst/>
              </a:rPr>
              <a:t>reagerar</a:t>
            </a:r>
            <a:r>
              <a:rPr lang="en-CA" sz="7200" b="0" i="0" u="none" strike="noStrike" dirty="0">
                <a:solidFill>
                  <a:srgbClr val="000000"/>
                </a:solidFill>
                <a:effectLst/>
              </a:rPr>
              <a:t> </a:t>
            </a:r>
            <a:r>
              <a:rPr lang="en-CA" sz="7200" b="0" i="0" u="none" strike="noStrike" dirty="0" err="1">
                <a:solidFill>
                  <a:srgbClr val="000000"/>
                </a:solidFill>
                <a:effectLst/>
              </a:rPr>
              <a:t>ofta</a:t>
            </a:r>
            <a:r>
              <a:rPr lang="en-CA" sz="7200" b="0" i="0" u="none" strike="noStrike" dirty="0">
                <a:solidFill>
                  <a:srgbClr val="000000"/>
                </a:solidFill>
                <a:effectLst/>
              </a:rPr>
              <a:t> </a:t>
            </a:r>
            <a:r>
              <a:rPr lang="en-CA" sz="7200" b="0" i="0" u="none" strike="noStrike" dirty="0" err="1">
                <a:solidFill>
                  <a:srgbClr val="000000"/>
                </a:solidFill>
                <a:effectLst/>
              </a:rPr>
              <a:t>automatiskt</a:t>
            </a:r>
            <a:r>
              <a:rPr lang="en-CA" sz="7200" b="0" i="0" u="none" strike="noStrike" dirty="0">
                <a:solidFill>
                  <a:srgbClr val="000000"/>
                </a:solidFill>
                <a:effectLst/>
              </a:rPr>
              <a:t> </a:t>
            </a:r>
            <a:r>
              <a:rPr lang="en-CA" sz="7200" b="0" i="0" u="none" strike="noStrike" dirty="0" err="1">
                <a:solidFill>
                  <a:srgbClr val="000000"/>
                </a:solidFill>
                <a:effectLst/>
              </a:rPr>
              <a:t>på</a:t>
            </a:r>
            <a:r>
              <a:rPr lang="en-CA" sz="7200" b="0" i="0" u="none" strike="noStrike" dirty="0">
                <a:solidFill>
                  <a:srgbClr val="000000"/>
                </a:solidFill>
                <a:effectLst/>
              </a:rPr>
              <a:t> </a:t>
            </a:r>
            <a:r>
              <a:rPr lang="en-CA" sz="7200" b="0" i="0" u="none" strike="noStrike" dirty="0" err="1">
                <a:solidFill>
                  <a:srgbClr val="000000"/>
                </a:solidFill>
                <a:effectLst/>
              </a:rPr>
              <a:t>konflikter</a:t>
            </a:r>
            <a:r>
              <a:rPr lang="en-CA" sz="7200" b="0" i="0" u="none" strike="noStrike" dirty="0">
                <a:solidFill>
                  <a:srgbClr val="000000"/>
                </a:solidFill>
                <a:effectLst/>
              </a:rPr>
              <a:t>.</a:t>
            </a:r>
            <a:r>
              <a:rPr lang="sv-SE" sz="7200" b="0" i="0" dirty="0">
                <a:solidFill>
                  <a:srgbClr val="000000"/>
                </a:solidFill>
                <a:effectLst/>
              </a:rPr>
              <a:t>​</a:t>
            </a:r>
          </a:p>
          <a:p>
            <a:pPr algn="l" rtl="0" fontAlgn="base"/>
            <a:r>
              <a:rPr lang="en-CA" sz="7200" b="0" i="0" u="none" strike="noStrike" dirty="0">
                <a:solidFill>
                  <a:srgbClr val="000000"/>
                </a:solidFill>
                <a:effectLst/>
              </a:rPr>
              <a:t> </a:t>
            </a:r>
            <a:r>
              <a:rPr lang="sv-SE" sz="7200" b="0" i="0" dirty="0">
                <a:solidFill>
                  <a:srgbClr val="000000"/>
                </a:solidFill>
                <a:effectLst/>
              </a:rPr>
              <a:t>​</a:t>
            </a:r>
          </a:p>
          <a:p>
            <a:pPr algn="l" rtl="0" fontAlgn="base">
              <a:buFont typeface="Arial" panose="020B0604020202020204" pitchFamily="34" charset="0"/>
              <a:buChar char="•"/>
            </a:pPr>
            <a:r>
              <a:rPr lang="en-CA" sz="7200" b="0" i="0" u="none" strike="noStrike" dirty="0">
                <a:solidFill>
                  <a:srgbClr val="000000"/>
                </a:solidFill>
                <a:effectLst/>
              </a:rPr>
              <a:t>Hur vi </a:t>
            </a:r>
            <a:r>
              <a:rPr lang="en-CA" sz="7200" b="0" i="0" u="none" strike="noStrike" dirty="0" err="1">
                <a:solidFill>
                  <a:srgbClr val="000000"/>
                </a:solidFill>
                <a:effectLst/>
              </a:rPr>
              <a:t>hanterar</a:t>
            </a:r>
            <a:r>
              <a:rPr lang="en-CA" sz="7200" b="0" i="0" u="none" strike="noStrike" dirty="0">
                <a:solidFill>
                  <a:srgbClr val="000000"/>
                </a:solidFill>
                <a:effectLst/>
              </a:rPr>
              <a:t> </a:t>
            </a:r>
            <a:r>
              <a:rPr lang="en-CA" sz="7200" b="0" i="0" u="none" strike="noStrike" dirty="0" err="1">
                <a:solidFill>
                  <a:srgbClr val="000000"/>
                </a:solidFill>
                <a:effectLst/>
              </a:rPr>
              <a:t>konflikter</a:t>
            </a:r>
            <a:r>
              <a:rPr lang="en-CA" sz="7200" b="0" i="0" u="none" strike="noStrike" dirty="0">
                <a:solidFill>
                  <a:srgbClr val="000000"/>
                </a:solidFill>
                <a:effectLst/>
              </a:rPr>
              <a:t> </a:t>
            </a:r>
            <a:r>
              <a:rPr lang="en-CA" sz="7200" b="0" i="0" u="none" strike="noStrike" dirty="0" err="1">
                <a:solidFill>
                  <a:srgbClr val="000000"/>
                </a:solidFill>
                <a:effectLst/>
              </a:rPr>
              <a:t>varierar</a:t>
            </a:r>
            <a:r>
              <a:rPr lang="en-CA" sz="7200" b="0" i="0" u="none" strike="noStrike" dirty="0">
                <a:solidFill>
                  <a:srgbClr val="000000"/>
                </a:solidFill>
                <a:effectLst/>
              </a:rPr>
              <a:t>.</a:t>
            </a:r>
            <a:r>
              <a:rPr lang="sv-SE" sz="7200" b="0" i="0" dirty="0">
                <a:solidFill>
                  <a:srgbClr val="000000"/>
                </a:solidFill>
                <a:effectLst/>
              </a:rPr>
              <a:t>​</a:t>
            </a:r>
          </a:p>
          <a:p>
            <a:pPr marL="0" indent="0" algn="l" rtl="0" fontAlgn="base">
              <a:buNone/>
            </a:pPr>
            <a:endParaRPr lang="sv-SE" sz="7200" b="0" i="0" dirty="0">
              <a:solidFill>
                <a:srgbClr val="000000"/>
              </a:solidFill>
              <a:effectLst/>
            </a:endParaRPr>
          </a:p>
          <a:p>
            <a:pPr algn="l" rtl="0" fontAlgn="base">
              <a:buFont typeface="Arial" panose="020B0604020202020204" pitchFamily="34" charset="0"/>
              <a:buChar char="•"/>
            </a:pPr>
            <a:r>
              <a:rPr lang="en-CA" sz="7200" b="0" i="0" u="none" strike="noStrike" dirty="0" err="1">
                <a:solidFill>
                  <a:srgbClr val="000000"/>
                </a:solidFill>
                <a:effectLst/>
              </a:rPr>
              <a:t>Att</a:t>
            </a:r>
            <a:r>
              <a:rPr lang="en-CA" sz="7200" b="0" i="0" u="none" strike="noStrike" dirty="0">
                <a:solidFill>
                  <a:srgbClr val="000000"/>
                </a:solidFill>
                <a:effectLst/>
              </a:rPr>
              <a:t> ta </a:t>
            </a:r>
            <a:r>
              <a:rPr lang="en-CA" sz="7200" b="0" i="0" u="none" strike="noStrike" dirty="0" err="1">
                <a:solidFill>
                  <a:srgbClr val="000000"/>
                </a:solidFill>
                <a:effectLst/>
              </a:rPr>
              <a:t>ett</a:t>
            </a:r>
            <a:r>
              <a:rPr lang="en-CA" sz="7200" b="0" i="0" u="none" strike="noStrike" dirty="0">
                <a:solidFill>
                  <a:srgbClr val="000000"/>
                </a:solidFill>
                <a:effectLst/>
              </a:rPr>
              <a:t> </a:t>
            </a:r>
            <a:r>
              <a:rPr lang="en-CA" sz="7200" b="0" i="0" u="none" strike="noStrike" dirty="0" err="1">
                <a:solidFill>
                  <a:srgbClr val="000000"/>
                </a:solidFill>
                <a:effectLst/>
              </a:rPr>
              <a:t>steg</a:t>
            </a:r>
            <a:r>
              <a:rPr lang="en-CA" sz="7200" b="0" i="0" u="none" strike="noStrike" dirty="0">
                <a:solidFill>
                  <a:srgbClr val="000000"/>
                </a:solidFill>
                <a:effectLst/>
              </a:rPr>
              <a:t> </a:t>
            </a:r>
            <a:r>
              <a:rPr lang="en-CA" sz="7200" b="0" i="0" u="none" strike="noStrike" dirty="0" err="1">
                <a:solidFill>
                  <a:srgbClr val="000000"/>
                </a:solidFill>
                <a:effectLst/>
              </a:rPr>
              <a:t>tillbaka</a:t>
            </a:r>
            <a:r>
              <a:rPr lang="en-CA" sz="7200" b="0" i="0" u="none" strike="noStrike" dirty="0">
                <a:solidFill>
                  <a:srgbClr val="000000"/>
                </a:solidFill>
                <a:effectLst/>
              </a:rPr>
              <a:t> </a:t>
            </a:r>
            <a:r>
              <a:rPr lang="en-CA" sz="7200" b="0" i="0" u="none" strike="noStrike" dirty="0" err="1">
                <a:solidFill>
                  <a:srgbClr val="000000"/>
                </a:solidFill>
                <a:effectLst/>
              </a:rPr>
              <a:t>är</a:t>
            </a:r>
            <a:r>
              <a:rPr lang="en-CA" sz="7200" b="0" i="0" u="none" strike="noStrike" dirty="0">
                <a:solidFill>
                  <a:srgbClr val="000000"/>
                </a:solidFill>
                <a:effectLst/>
              </a:rPr>
              <a:t> </a:t>
            </a:r>
            <a:r>
              <a:rPr lang="en-CA" sz="7200" b="0" i="0" u="none" strike="noStrike" dirty="0" err="1">
                <a:solidFill>
                  <a:srgbClr val="000000"/>
                </a:solidFill>
                <a:effectLst/>
              </a:rPr>
              <a:t>början</a:t>
            </a:r>
            <a:r>
              <a:rPr lang="en-CA" sz="7200" b="0" i="0" u="none" strike="noStrike" dirty="0">
                <a:solidFill>
                  <a:srgbClr val="000000"/>
                </a:solidFill>
                <a:effectLst/>
              </a:rPr>
              <a:t> </a:t>
            </a:r>
            <a:r>
              <a:rPr lang="en-CA" sz="7200" b="0" i="0" u="none" strike="noStrike" dirty="0" err="1">
                <a:solidFill>
                  <a:srgbClr val="000000"/>
                </a:solidFill>
                <a:effectLst/>
              </a:rPr>
              <a:t>på</a:t>
            </a:r>
            <a:r>
              <a:rPr lang="en-CA" sz="7200" b="0" i="0" u="none" strike="noStrike" dirty="0">
                <a:solidFill>
                  <a:srgbClr val="000000"/>
                </a:solidFill>
                <a:effectLst/>
              </a:rPr>
              <a:t> </a:t>
            </a:r>
            <a:r>
              <a:rPr lang="en-CA" sz="7200" b="0" i="0" u="none" strike="noStrike" dirty="0" err="1">
                <a:solidFill>
                  <a:srgbClr val="000000"/>
                </a:solidFill>
                <a:effectLst/>
              </a:rPr>
              <a:t>konflikthantering</a:t>
            </a:r>
            <a:r>
              <a:rPr lang="en-CA" sz="7200" b="0" i="0" u="none" strike="noStrike" dirty="0">
                <a:solidFill>
                  <a:srgbClr val="000000"/>
                </a:solidFill>
                <a:effectLst/>
              </a:rPr>
              <a:t>.</a:t>
            </a:r>
            <a:r>
              <a:rPr lang="sv-SE" sz="7200" b="0" i="0" dirty="0">
                <a:solidFill>
                  <a:srgbClr val="000000"/>
                </a:solidFill>
                <a:effectLst/>
              </a:rPr>
              <a:t>​</a:t>
            </a:r>
          </a:p>
          <a:p>
            <a:pPr marL="0" indent="0" algn="l" rtl="0" fontAlgn="base">
              <a:buNone/>
            </a:pPr>
            <a:r>
              <a:rPr lang="en-CA" sz="7200" b="0" i="0" u="none" strike="noStrike" dirty="0">
                <a:solidFill>
                  <a:srgbClr val="000000"/>
                </a:solidFill>
                <a:effectLst/>
              </a:rPr>
              <a:t> </a:t>
            </a:r>
            <a:r>
              <a:rPr lang="sv-SE" sz="7200" b="0" i="0" dirty="0">
                <a:solidFill>
                  <a:srgbClr val="000000"/>
                </a:solidFill>
                <a:effectLst/>
              </a:rPr>
              <a:t>​</a:t>
            </a:r>
          </a:p>
          <a:p>
            <a:pPr algn="l" rtl="0" fontAlgn="base">
              <a:buFont typeface="Arial" panose="020B0604020202020204" pitchFamily="34" charset="0"/>
              <a:buChar char="•"/>
            </a:pPr>
            <a:r>
              <a:rPr lang="en-CA" sz="7200" b="0" i="0" u="none" strike="noStrike" dirty="0">
                <a:solidFill>
                  <a:srgbClr val="000000"/>
                </a:solidFill>
                <a:effectLst/>
              </a:rPr>
              <a:t>Hur vi </a:t>
            </a:r>
            <a:r>
              <a:rPr lang="en-CA" sz="7200" b="0" i="0" u="none" strike="noStrike" dirty="0" err="1">
                <a:solidFill>
                  <a:srgbClr val="000000"/>
                </a:solidFill>
                <a:effectLst/>
              </a:rPr>
              <a:t>reagerar</a:t>
            </a:r>
            <a:r>
              <a:rPr lang="en-CA" sz="7200" b="0" i="0" u="none" strike="noStrike" dirty="0">
                <a:solidFill>
                  <a:srgbClr val="000000"/>
                </a:solidFill>
                <a:effectLst/>
              </a:rPr>
              <a:t> </a:t>
            </a:r>
            <a:r>
              <a:rPr lang="en-CA" sz="7200" b="0" i="0" u="none" strike="noStrike" dirty="0" err="1">
                <a:solidFill>
                  <a:srgbClr val="000000"/>
                </a:solidFill>
                <a:effectLst/>
              </a:rPr>
              <a:t>är</a:t>
            </a:r>
            <a:r>
              <a:rPr lang="en-CA" sz="7200" b="0" i="0" u="none" strike="noStrike" dirty="0">
                <a:solidFill>
                  <a:srgbClr val="000000"/>
                </a:solidFill>
                <a:effectLst/>
              </a:rPr>
              <a:t> </a:t>
            </a:r>
            <a:r>
              <a:rPr lang="en-CA" sz="7200" b="0" i="0" u="none" strike="noStrike" dirty="0" err="1">
                <a:solidFill>
                  <a:srgbClr val="000000"/>
                </a:solidFill>
                <a:effectLst/>
              </a:rPr>
              <a:t>lika</a:t>
            </a:r>
            <a:r>
              <a:rPr lang="en-CA" sz="7200" b="0" i="0" u="none" strike="noStrike" dirty="0">
                <a:solidFill>
                  <a:srgbClr val="000000"/>
                </a:solidFill>
                <a:effectLst/>
              </a:rPr>
              <a:t> </a:t>
            </a:r>
            <a:r>
              <a:rPr lang="en-CA" sz="7200" b="0" i="0" u="none" strike="noStrike" dirty="0" err="1">
                <a:solidFill>
                  <a:srgbClr val="000000"/>
                </a:solidFill>
                <a:effectLst/>
              </a:rPr>
              <a:t>viktigt</a:t>
            </a:r>
            <a:r>
              <a:rPr lang="en-CA" sz="7200" b="0" i="0" u="none" strike="noStrike" dirty="0">
                <a:solidFill>
                  <a:srgbClr val="000000"/>
                </a:solidFill>
                <a:effectLst/>
              </a:rPr>
              <a:t> </a:t>
            </a:r>
            <a:r>
              <a:rPr lang="en-CA" sz="7200" b="0" i="0" u="none" strike="noStrike" dirty="0" err="1">
                <a:solidFill>
                  <a:srgbClr val="000000"/>
                </a:solidFill>
                <a:effectLst/>
              </a:rPr>
              <a:t>som</a:t>
            </a:r>
            <a:r>
              <a:rPr lang="en-CA" sz="7200" b="0" i="0" u="none" strike="noStrike" dirty="0">
                <a:solidFill>
                  <a:srgbClr val="000000"/>
                </a:solidFill>
                <a:effectLst/>
              </a:rPr>
              <a:t> </a:t>
            </a:r>
            <a:r>
              <a:rPr lang="en-CA" sz="7200" b="0" i="0" u="none" strike="noStrike" dirty="0" err="1">
                <a:solidFill>
                  <a:srgbClr val="000000"/>
                </a:solidFill>
                <a:effectLst/>
              </a:rPr>
              <a:t>vad</a:t>
            </a:r>
            <a:r>
              <a:rPr lang="en-CA" sz="7200" b="0" i="0" u="none" strike="noStrike" dirty="0">
                <a:solidFill>
                  <a:srgbClr val="000000"/>
                </a:solidFill>
                <a:effectLst/>
              </a:rPr>
              <a:t> vi sager.</a:t>
            </a:r>
            <a:r>
              <a:rPr lang="sv-SE" sz="7200" b="0" i="0" dirty="0">
                <a:solidFill>
                  <a:srgbClr val="000000"/>
                </a:solidFill>
                <a:effectLst/>
              </a:rPr>
              <a:t>​</a:t>
            </a:r>
          </a:p>
          <a:p>
            <a:pPr marL="0" indent="0" algn="l" rtl="0" fontAlgn="base">
              <a:buNone/>
            </a:pPr>
            <a:r>
              <a:rPr lang="en-CA" sz="7200" b="0" i="0" u="none" strike="noStrike" dirty="0">
                <a:solidFill>
                  <a:srgbClr val="000000"/>
                </a:solidFill>
                <a:effectLst/>
              </a:rPr>
              <a:t> </a:t>
            </a:r>
            <a:r>
              <a:rPr lang="sv-SE" sz="7200" b="0" i="0" dirty="0">
                <a:solidFill>
                  <a:srgbClr val="000000"/>
                </a:solidFill>
                <a:effectLst/>
              </a:rPr>
              <a:t>​</a:t>
            </a:r>
          </a:p>
          <a:p>
            <a:pPr algn="l" rtl="0" fontAlgn="base">
              <a:buFont typeface="Arial" panose="020B0604020202020204" pitchFamily="34" charset="0"/>
              <a:buChar char="•"/>
            </a:pPr>
            <a:r>
              <a:rPr lang="en-CA" sz="7200" b="0" i="0" u="none" strike="noStrike" dirty="0" err="1">
                <a:solidFill>
                  <a:srgbClr val="000000"/>
                </a:solidFill>
                <a:effectLst/>
              </a:rPr>
              <a:t>Säkerhet</a:t>
            </a:r>
            <a:r>
              <a:rPr lang="en-CA" sz="7200" b="0" i="0" u="none" strike="noStrike" dirty="0">
                <a:solidFill>
                  <a:srgbClr val="000000"/>
                </a:solidFill>
                <a:effectLst/>
              </a:rPr>
              <a:t> </a:t>
            </a:r>
            <a:r>
              <a:rPr lang="en-CA" sz="7200" b="0" i="0" u="none" strike="noStrike" dirty="0" err="1">
                <a:solidFill>
                  <a:srgbClr val="000000"/>
                </a:solidFill>
                <a:effectLst/>
              </a:rPr>
              <a:t>måste</a:t>
            </a:r>
            <a:r>
              <a:rPr lang="en-CA" sz="7200" b="0" i="0" u="none" strike="noStrike" dirty="0">
                <a:solidFill>
                  <a:srgbClr val="000000"/>
                </a:solidFill>
                <a:effectLst/>
              </a:rPr>
              <a:t> </a:t>
            </a:r>
            <a:r>
              <a:rPr lang="en-CA" sz="7200" b="0" i="0" u="none" strike="noStrike" dirty="0" err="1">
                <a:solidFill>
                  <a:srgbClr val="000000"/>
                </a:solidFill>
                <a:effectLst/>
              </a:rPr>
              <a:t>prioriteras</a:t>
            </a:r>
            <a:r>
              <a:rPr lang="en-CA" sz="7200" b="0" i="0" u="none" strike="noStrike" dirty="0">
                <a:solidFill>
                  <a:srgbClr val="000000"/>
                </a:solidFill>
                <a:effectLst/>
              </a:rPr>
              <a:t>.</a:t>
            </a:r>
            <a:endParaRPr lang="sv-SE" sz="7200" b="0" i="0" dirty="0">
              <a:solidFill>
                <a:srgbClr val="000000"/>
              </a:solidFill>
              <a:effectLst/>
            </a:endParaRPr>
          </a:p>
          <a:p>
            <a:pPr algn="l" rtl="0" fontAlgn="base">
              <a:buFont typeface="Arial" panose="020B0604020202020204" pitchFamily="34" charset="0"/>
              <a:buChar char="•"/>
            </a:pPr>
            <a:endParaRPr lang="en-CA" sz="3400" dirty="0">
              <a:solidFill>
                <a:srgbClr val="000000"/>
              </a:solidFill>
            </a:endParaRPr>
          </a:p>
          <a:p>
            <a:endParaRPr lang="sv-SE" dirty="0"/>
          </a:p>
        </p:txBody>
      </p:sp>
    </p:spTree>
    <p:extLst>
      <p:ext uri="{BB962C8B-B14F-4D97-AF65-F5344CB8AC3E}">
        <p14:creationId xmlns:p14="http://schemas.microsoft.com/office/powerpoint/2010/main" val="620629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wrap="square" anchor="ctr">
            <a:normAutofit/>
          </a:bodyPr>
          <a:lstStyle/>
          <a:p>
            <a:r>
              <a:rPr lang="sv-SE" dirty="0"/>
              <a:t>Sammanfattning och Ta Hem Budskap</a:t>
            </a:r>
          </a:p>
        </p:txBody>
      </p:sp>
      <p:sp>
        <p:nvSpPr>
          <p:cNvPr id="3" name="Platshållare för innehåll 2"/>
          <p:cNvSpPr>
            <a:spLocks noGrp="1"/>
          </p:cNvSpPr>
          <p:nvPr>
            <p:ph idx="1"/>
          </p:nvPr>
        </p:nvSpPr>
        <p:spPr/>
        <p:txBody>
          <a:bodyPr wrap="square" anchor="t">
            <a:normAutofit fontScale="92500" lnSpcReduction="10000"/>
          </a:bodyPr>
          <a:lstStyle/>
          <a:p>
            <a:pPr marL="0" indent="0" algn="l" rtl="0" fontAlgn="base">
              <a:buNone/>
            </a:pPr>
            <a:endParaRPr lang="sv-SE" sz="2200" b="0" i="0" dirty="0">
              <a:solidFill>
                <a:srgbClr val="000000"/>
              </a:solidFill>
              <a:effectLst/>
              <a:latin typeface="Segoe UI" panose="020B0502040204020203" pitchFamily="34" charset="0"/>
            </a:endParaRPr>
          </a:p>
          <a:p>
            <a:pPr algn="l" rtl="0" fontAlgn="base">
              <a:buFont typeface="Wingdings" panose="05000000000000000000" pitchFamily="2" charset="2"/>
              <a:buChar char="v"/>
            </a:pPr>
            <a:r>
              <a:rPr lang="en-CA" sz="2200" b="0" i="0" u="none" strike="noStrike" dirty="0" err="1">
                <a:solidFill>
                  <a:srgbClr val="000000"/>
                </a:solidFill>
                <a:effectLst/>
                <a:latin typeface="Verdana" panose="020B0604030504040204" pitchFamily="34" charset="0"/>
              </a:rPr>
              <a:t>Säkerhet</a:t>
            </a:r>
            <a:r>
              <a:rPr lang="en-CA" sz="2200" b="0" i="0" u="none" strike="noStrike" dirty="0">
                <a:solidFill>
                  <a:srgbClr val="000000"/>
                </a:solidFill>
                <a:effectLst/>
                <a:latin typeface="Verdana" panose="020B0604030504040204" pitchFamily="34" charset="0"/>
              </a:rPr>
              <a:t> </a:t>
            </a:r>
            <a:r>
              <a:rPr lang="en-CA" sz="2200" b="0" i="0" u="none" strike="noStrike" dirty="0" err="1">
                <a:solidFill>
                  <a:srgbClr val="000000"/>
                </a:solidFill>
                <a:effectLst/>
                <a:latin typeface="Verdana" panose="020B0604030504040204" pitchFamily="34" charset="0"/>
              </a:rPr>
              <a:t>kommer</a:t>
            </a:r>
            <a:r>
              <a:rPr lang="en-CA" sz="2200" b="0" i="0" u="none" strike="noStrike" dirty="0">
                <a:solidFill>
                  <a:srgbClr val="000000"/>
                </a:solidFill>
                <a:effectLst/>
                <a:latin typeface="Verdana" panose="020B0604030504040204" pitchFamily="34" charset="0"/>
              </a:rPr>
              <a:t> </a:t>
            </a:r>
            <a:r>
              <a:rPr lang="en-CA" sz="2200" b="0" i="0" u="none" strike="noStrike" dirty="0" err="1">
                <a:solidFill>
                  <a:srgbClr val="000000"/>
                </a:solidFill>
                <a:effectLst/>
                <a:latin typeface="Verdana" panose="020B0604030504040204" pitchFamily="34" charset="0"/>
              </a:rPr>
              <a:t>först</a:t>
            </a:r>
            <a:r>
              <a:rPr lang="en-CA" sz="2200" b="0" i="0" u="none" strike="noStrike" dirty="0">
                <a:solidFill>
                  <a:srgbClr val="000000"/>
                </a:solidFill>
                <a:effectLst/>
                <a:latin typeface="Verdana" panose="020B0604030504040204" pitchFamily="34" charset="0"/>
              </a:rPr>
              <a:t>.</a:t>
            </a:r>
            <a:r>
              <a:rPr lang="sv-SE" sz="2200" b="0" i="0" dirty="0">
                <a:solidFill>
                  <a:srgbClr val="808080"/>
                </a:solidFill>
                <a:effectLst/>
                <a:latin typeface="Verdana" panose="020B0604030504040204" pitchFamily="34" charset="0"/>
              </a:rPr>
              <a:t>​</a:t>
            </a:r>
            <a:endParaRPr lang="sv-SE" sz="2200" b="0" i="0" dirty="0">
              <a:solidFill>
                <a:srgbClr val="000000"/>
              </a:solidFill>
              <a:effectLst/>
              <a:latin typeface="Arial" panose="020B0604020202020204" pitchFamily="34" charset="0"/>
            </a:endParaRPr>
          </a:p>
          <a:p>
            <a:pPr algn="l" rtl="0" fontAlgn="base">
              <a:buFont typeface="Wingdings" panose="05000000000000000000" pitchFamily="2" charset="2"/>
              <a:buChar char="v"/>
            </a:pPr>
            <a:endParaRPr lang="sv-SE" sz="2200" b="0" i="0" dirty="0">
              <a:solidFill>
                <a:srgbClr val="000000"/>
              </a:solidFill>
              <a:effectLst/>
              <a:latin typeface="Segoe UI" panose="020B0502040204020203" pitchFamily="34" charset="0"/>
            </a:endParaRPr>
          </a:p>
          <a:p>
            <a:pPr algn="l" rtl="0" fontAlgn="base">
              <a:buFont typeface="Wingdings" panose="05000000000000000000" pitchFamily="2" charset="2"/>
              <a:buChar char="v"/>
            </a:pPr>
            <a:r>
              <a:rPr lang="sv-SE" sz="2200" b="0" i="0" u="none" strike="noStrike" dirty="0">
                <a:solidFill>
                  <a:srgbClr val="000000"/>
                </a:solidFill>
                <a:effectLst/>
                <a:latin typeface="Verdana" panose="020B0604030504040204" pitchFamily="34" charset="0"/>
              </a:rPr>
              <a:t>Vi kan förstå konflikt men ändå sätta gränser. </a:t>
            </a:r>
            <a:r>
              <a:rPr lang="sv-SE" sz="2200" b="0" i="0" dirty="0">
                <a:solidFill>
                  <a:srgbClr val="808080"/>
                </a:solidFill>
                <a:effectLst/>
                <a:latin typeface="Verdana" panose="020B0604030504040204" pitchFamily="34" charset="0"/>
              </a:rPr>
              <a:t>​</a:t>
            </a:r>
            <a:endParaRPr lang="sv-SE" sz="2200" b="0" i="0" dirty="0">
              <a:solidFill>
                <a:srgbClr val="000000"/>
              </a:solidFill>
              <a:effectLst/>
              <a:latin typeface="Arial" panose="020B0604020202020204" pitchFamily="34" charset="0"/>
            </a:endParaRPr>
          </a:p>
          <a:p>
            <a:pPr fontAlgn="base">
              <a:buFont typeface="Wingdings" panose="05000000000000000000" pitchFamily="2" charset="2"/>
              <a:buChar char="v"/>
            </a:pPr>
            <a:endParaRPr lang="sv-SE" sz="2200" b="0" i="0" dirty="0">
              <a:solidFill>
                <a:srgbClr val="000000"/>
              </a:solidFill>
              <a:effectLst/>
              <a:latin typeface="Segoe UI" panose="020B0502040204020203" pitchFamily="34" charset="0"/>
            </a:endParaRPr>
          </a:p>
          <a:p>
            <a:pPr algn="l" rtl="0" fontAlgn="base">
              <a:buFont typeface="Wingdings" panose="05000000000000000000" pitchFamily="2" charset="2"/>
              <a:buChar char="v"/>
            </a:pPr>
            <a:r>
              <a:rPr lang="sv-SE" sz="2200" b="0" i="0" u="none" strike="noStrike" dirty="0">
                <a:solidFill>
                  <a:srgbClr val="000000"/>
                </a:solidFill>
                <a:effectLst/>
                <a:latin typeface="Verdana" panose="020B0604030504040204" pitchFamily="34" charset="0"/>
              </a:rPr>
              <a:t>Det finns många sätt att reagera på konflikter. </a:t>
            </a:r>
            <a:r>
              <a:rPr lang="sv-SE" sz="2200" b="0" i="0" dirty="0">
                <a:solidFill>
                  <a:srgbClr val="808080"/>
                </a:solidFill>
                <a:effectLst/>
                <a:latin typeface="Verdana" panose="020B0604030504040204" pitchFamily="34" charset="0"/>
              </a:rPr>
              <a:t>​</a:t>
            </a:r>
            <a:endParaRPr lang="sv-SE" sz="2200" b="0" i="0" dirty="0">
              <a:solidFill>
                <a:srgbClr val="000000"/>
              </a:solidFill>
              <a:effectLst/>
              <a:latin typeface="Arial" panose="020B0604020202020204" pitchFamily="34" charset="0"/>
            </a:endParaRPr>
          </a:p>
          <a:p>
            <a:pPr fontAlgn="base">
              <a:buFont typeface="Wingdings" panose="05000000000000000000" pitchFamily="2" charset="2"/>
              <a:buChar char="v"/>
            </a:pPr>
            <a:endParaRPr lang="sv-SE" sz="2200" b="0" i="0" dirty="0">
              <a:solidFill>
                <a:srgbClr val="000000"/>
              </a:solidFill>
              <a:effectLst/>
              <a:latin typeface="Segoe UI" panose="020B0502040204020203" pitchFamily="34" charset="0"/>
            </a:endParaRPr>
          </a:p>
          <a:p>
            <a:pPr algn="l" rtl="0" fontAlgn="base">
              <a:buFont typeface="Wingdings" panose="05000000000000000000" pitchFamily="2" charset="2"/>
              <a:buChar char="v"/>
            </a:pPr>
            <a:r>
              <a:rPr lang="sv-SE" sz="2200" b="0" i="0" u="none" strike="noStrike" dirty="0">
                <a:solidFill>
                  <a:srgbClr val="000000"/>
                </a:solidFill>
                <a:effectLst/>
                <a:latin typeface="Verdana" panose="020B0604030504040204" pitchFamily="34" charset="0"/>
              </a:rPr>
              <a:t>Börja med att ta ett steg tillbaka och tänka på barnets anknytningsbehov. </a:t>
            </a:r>
            <a:r>
              <a:rPr lang="sv-SE" sz="2200" b="0" i="0" dirty="0">
                <a:solidFill>
                  <a:srgbClr val="808080"/>
                </a:solidFill>
                <a:effectLst/>
                <a:latin typeface="Verdana" panose="020B0604030504040204" pitchFamily="34" charset="0"/>
              </a:rPr>
              <a:t>​</a:t>
            </a:r>
            <a:r>
              <a:rPr lang="sv-SE" sz="2200" b="0" i="0" u="none" strike="noStrike" dirty="0">
                <a:solidFill>
                  <a:srgbClr val="000000"/>
                </a:solidFill>
                <a:effectLst/>
                <a:latin typeface="Verdana" panose="020B0604030504040204" pitchFamily="34" charset="0"/>
              </a:rPr>
              <a:t> </a:t>
            </a:r>
            <a:r>
              <a:rPr lang="sv-SE" sz="2200" b="0" i="0" dirty="0">
                <a:solidFill>
                  <a:srgbClr val="808080"/>
                </a:solidFill>
                <a:effectLst/>
                <a:latin typeface="Verdana" panose="020B0604030504040204" pitchFamily="34" charset="0"/>
              </a:rPr>
              <a:t>​</a:t>
            </a:r>
          </a:p>
          <a:p>
            <a:pPr fontAlgn="base">
              <a:buFont typeface="Wingdings" panose="05000000000000000000" pitchFamily="2" charset="2"/>
              <a:buChar char="v"/>
            </a:pPr>
            <a:endParaRPr lang="sv-SE" sz="2200" b="0" i="0" dirty="0">
              <a:solidFill>
                <a:srgbClr val="000000"/>
              </a:solidFill>
              <a:effectLst/>
              <a:latin typeface="Segoe UI" panose="020B0502040204020203" pitchFamily="34" charset="0"/>
            </a:endParaRPr>
          </a:p>
          <a:p>
            <a:pPr algn="l" rtl="0" fontAlgn="base">
              <a:buFont typeface="Wingdings" panose="05000000000000000000" pitchFamily="2" charset="2"/>
              <a:buChar char="v"/>
            </a:pPr>
            <a:r>
              <a:rPr lang="sv-SE" sz="2200" b="0" i="0" u="none" strike="noStrike" dirty="0">
                <a:solidFill>
                  <a:srgbClr val="000000"/>
                </a:solidFill>
                <a:effectLst/>
                <a:latin typeface="Verdana" panose="020B0604030504040204" pitchFamily="34" charset="0"/>
              </a:rPr>
              <a:t>Hur vi kommunicerar är viktigt. </a:t>
            </a:r>
            <a:r>
              <a:rPr lang="sv-SE" sz="2200" b="0" i="0" dirty="0">
                <a:solidFill>
                  <a:srgbClr val="808080"/>
                </a:solidFill>
                <a:effectLst/>
                <a:latin typeface="Verdana" panose="020B0604030504040204" pitchFamily="34" charset="0"/>
              </a:rPr>
              <a:t>​</a:t>
            </a:r>
            <a:endParaRPr lang="sv-SE" sz="2200" b="0" i="0" dirty="0">
              <a:solidFill>
                <a:srgbClr val="000000"/>
              </a:solidFill>
              <a:effectLst/>
              <a:latin typeface="Arial" panose="020B0604020202020204" pitchFamily="34" charset="0"/>
            </a:endParaRPr>
          </a:p>
          <a:p>
            <a:pPr marL="0" indent="0" algn="l" rtl="0" fontAlgn="base">
              <a:buNone/>
            </a:pPr>
            <a:r>
              <a:rPr lang="sv-SE" sz="2200" b="0" i="0" u="none" strike="noStrike" dirty="0">
                <a:solidFill>
                  <a:srgbClr val="000000"/>
                </a:solidFill>
                <a:effectLst/>
                <a:latin typeface="Verdana" panose="020B0604030504040204" pitchFamily="34" charset="0"/>
              </a:rPr>
              <a:t>	- Vad vi säger och hur vi säger det.</a:t>
            </a:r>
            <a:endParaRPr lang="sv-SE" sz="2200" b="0" i="0" dirty="0">
              <a:solidFill>
                <a:srgbClr val="000000"/>
              </a:solidFill>
              <a:effectLst/>
              <a:latin typeface="Arial" panose="020B0604020202020204" pitchFamily="34" charset="0"/>
            </a:endParaRPr>
          </a:p>
          <a:p>
            <a:pPr marL="0" indent="0">
              <a:buNone/>
            </a:pPr>
            <a:endParaRPr lang="en-US" dirty="0"/>
          </a:p>
          <a:p>
            <a:pPr>
              <a:buFont typeface="Wingdings" panose="05000000000000000000" pitchFamily="2" charset="2"/>
              <a:buChar char="ü"/>
            </a:pPr>
            <a:endParaRPr lang="en-US" dirty="0"/>
          </a:p>
          <a:p>
            <a:pPr>
              <a:buFont typeface="Wingdings" panose="05000000000000000000" pitchFamily="2" charset="2"/>
              <a:buChar char="ü"/>
            </a:pPr>
            <a:endParaRPr lang="en-US" dirty="0"/>
          </a:p>
          <a:p>
            <a:endParaRPr lang="sv-SE" i="1" dirty="0"/>
          </a:p>
          <a:p>
            <a:pPr marL="0" indent="0">
              <a:buNone/>
            </a:pPr>
            <a:endParaRPr lang="sv-SE" i="1" dirty="0"/>
          </a:p>
          <a:p>
            <a:endParaRPr lang="sv-SE" i="1" dirty="0"/>
          </a:p>
        </p:txBody>
      </p:sp>
    </p:spTree>
    <p:extLst>
      <p:ext uri="{BB962C8B-B14F-4D97-AF65-F5344CB8AC3E}">
        <p14:creationId xmlns:p14="http://schemas.microsoft.com/office/powerpoint/2010/main" val="72190137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a:xfrm>
            <a:off x="838200" y="760846"/>
            <a:ext cx="10515600" cy="1021563"/>
          </a:xfrm>
        </p:spPr>
        <p:txBody>
          <a:bodyPr anchor="ctr">
            <a:normAutofit/>
          </a:bodyPr>
          <a:lstStyle/>
          <a:p>
            <a:r>
              <a:rPr lang="sv-SE"/>
              <a:t>Princip 4</a:t>
            </a:r>
            <a:br>
              <a:rPr lang="sv-SE"/>
            </a:br>
            <a:r>
              <a:rPr lang="sv-SE"/>
              <a:t>Samhörighet och Självständighet</a:t>
            </a:r>
          </a:p>
        </p:txBody>
      </p:sp>
      <p:pic>
        <p:nvPicPr>
          <p:cNvPr id="3078" name="Picture 6" descr="Bildresultat fÃ¶r liberation"/>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9936" b="19665"/>
          <a:stretch/>
        </p:blipFill>
        <p:spPr bwMode="auto">
          <a:xfrm>
            <a:off x="838200" y="1929468"/>
            <a:ext cx="10515600" cy="4219663"/>
          </a:xfrm>
          <a:prstGeom prst="rect">
            <a:avLst/>
          </a:prstGeom>
          <a:noFill/>
        </p:spPr>
      </p:pic>
    </p:spTree>
    <p:extLst>
      <p:ext uri="{BB962C8B-B14F-4D97-AF65-F5344CB8AC3E}">
        <p14:creationId xmlns:p14="http://schemas.microsoft.com/office/powerpoint/2010/main" val="3898007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2199F7D-D630-AEBD-2C40-F7264C9E0DAC}"/>
              </a:ext>
            </a:extLst>
          </p:cNvPr>
          <p:cNvSpPr>
            <a:spLocks noGrp="1"/>
          </p:cNvSpPr>
          <p:nvPr>
            <p:ph type="title"/>
          </p:nvPr>
        </p:nvSpPr>
        <p:spPr>
          <a:xfrm>
            <a:off x="838200" y="807883"/>
            <a:ext cx="10515600" cy="874451"/>
          </a:xfrm>
        </p:spPr>
        <p:txBody>
          <a:bodyPr/>
          <a:lstStyle/>
          <a:p>
            <a:r>
              <a:rPr lang="sv-SE" dirty="0"/>
              <a:t>Självständighet inkluderar samhörighet</a:t>
            </a:r>
            <a:endParaRPr lang="en-US" dirty="0"/>
          </a:p>
        </p:txBody>
      </p:sp>
      <p:pic>
        <p:nvPicPr>
          <p:cNvPr id="7" name="Google Shape;1795;p212" descr="https://amaliah-media.imgix.net/wp-content/uploads/2019/07/INSTAGRAM-POST-13.jpg?w=700&amp;fm=pjpg&amp;auto=format&amp;dpr=2&amp;q=80">
            <a:extLst>
              <a:ext uri="{FF2B5EF4-FFF2-40B4-BE49-F238E27FC236}">
                <a16:creationId xmlns:a16="http://schemas.microsoft.com/office/drawing/2014/main" id="{1B3C0CB9-3622-17C8-EDC7-9D16D5651E8D}"/>
              </a:ext>
            </a:extLst>
          </p:cNvPr>
          <p:cNvPicPr preferRelativeResize="0">
            <a:picLocks/>
          </p:cNvPicPr>
          <p:nvPr/>
        </p:nvPicPr>
        <p:blipFill rotWithShape="1">
          <a:blip r:embed="rId3"/>
          <a:srcRect b="13870"/>
          <a:stretch/>
        </p:blipFill>
        <p:spPr>
          <a:xfrm>
            <a:off x="838200" y="1825625"/>
            <a:ext cx="5181600" cy="4351338"/>
          </a:xfrm>
          <a:prstGeom prst="rect">
            <a:avLst/>
          </a:prstGeom>
          <a:noFill/>
        </p:spPr>
      </p:pic>
      <p:pic>
        <p:nvPicPr>
          <p:cNvPr id="6" name="Picture 2" descr="Bildresultat fÃ¶r festival">
            <a:extLst>
              <a:ext uri="{FF2B5EF4-FFF2-40B4-BE49-F238E27FC236}">
                <a16:creationId xmlns:a16="http://schemas.microsoft.com/office/drawing/2014/main" id="{EBB68C63-4F6E-B070-6EE0-379BA59E9AF8}"/>
              </a:ext>
            </a:extLst>
          </p:cNvPr>
          <p:cNvPicPr>
            <a:picLocks noGrp="1" noChangeAspect="1" noChangeArrowheads="1"/>
          </p:cNvPicPr>
          <p:nvPr>
            <p:ph sz="half" idx="2"/>
          </p:nvPr>
        </p:nvPicPr>
        <p:blipFill rotWithShape="1">
          <a:blip r:embed="rId4" cstate="email">
            <a:extLst>
              <a:ext uri="{28A0092B-C50C-407E-A947-70E740481C1C}">
                <a14:useLocalDpi xmlns:a14="http://schemas.microsoft.com/office/drawing/2010/main" val="0"/>
              </a:ext>
            </a:extLst>
          </a:blip>
          <a:srcRect l="4699" r="18199" b="3"/>
          <a:stretch/>
        </p:blipFill>
        <p:spPr bwMode="auto">
          <a:xfrm>
            <a:off x="6172200" y="1825625"/>
            <a:ext cx="5181600" cy="4351338"/>
          </a:xfrm>
          <a:prstGeom prst="rect">
            <a:avLst/>
          </a:prstGeom>
          <a:noFill/>
        </p:spPr>
      </p:pic>
    </p:spTree>
    <p:extLst>
      <p:ext uri="{BB962C8B-B14F-4D97-AF65-F5344CB8AC3E}">
        <p14:creationId xmlns:p14="http://schemas.microsoft.com/office/powerpoint/2010/main" val="2104395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880F241-5E85-45DB-5552-2A0F60DF30DD}"/>
              </a:ext>
            </a:extLst>
          </p:cNvPr>
          <p:cNvSpPr>
            <a:spLocks noGrp="1"/>
          </p:cNvSpPr>
          <p:nvPr>
            <p:ph type="title"/>
          </p:nvPr>
        </p:nvSpPr>
        <p:spPr>
          <a:xfrm>
            <a:off x="838200" y="807883"/>
            <a:ext cx="10515600" cy="874451"/>
          </a:xfrm>
        </p:spPr>
        <p:txBody>
          <a:bodyPr vert="horz" lIns="0" tIns="0" rIns="0" bIns="0" rtlCol="0" anchor="ctr">
            <a:normAutofit/>
          </a:bodyPr>
          <a:lstStyle/>
          <a:p>
            <a:r>
              <a:rPr lang="sv-SE" kern="1200">
                <a:latin typeface="+mj-lt"/>
                <a:ea typeface="+mj-ea"/>
                <a:cs typeface="+mj-cs"/>
              </a:rPr>
              <a:t>Hitta Balansen – Samhörighet/Självständighet</a:t>
            </a:r>
          </a:p>
        </p:txBody>
      </p:sp>
      <p:sp>
        <p:nvSpPr>
          <p:cNvPr id="6" name="textruta 5">
            <a:extLst>
              <a:ext uri="{FF2B5EF4-FFF2-40B4-BE49-F238E27FC236}">
                <a16:creationId xmlns:a16="http://schemas.microsoft.com/office/drawing/2014/main" id="{0AAB0988-F1BE-EEB2-1877-4FCD8C608573}"/>
              </a:ext>
            </a:extLst>
          </p:cNvPr>
          <p:cNvSpPr txBox="1"/>
          <p:nvPr/>
        </p:nvSpPr>
        <p:spPr>
          <a:xfrm>
            <a:off x="838200" y="1825625"/>
            <a:ext cx="5181600" cy="4351338"/>
          </a:xfrm>
          <a:prstGeom prst="rect">
            <a:avLst/>
          </a:prstGeom>
        </p:spPr>
        <p:txBody>
          <a:bodyPr vert="horz" lIns="0" tIns="0" rIns="0" bIns="0" rtlCol="0">
            <a:normAutofit/>
          </a:bodyPr>
          <a:lstStyle/>
          <a:p>
            <a:pPr marL="228600" indent="-228600" fontAlgn="base">
              <a:lnSpc>
                <a:spcPct val="90000"/>
              </a:lnSpc>
              <a:spcBef>
                <a:spcPts val="1000"/>
              </a:spcBef>
              <a:buFont typeface="Arial" panose="020B0604020202020204" pitchFamily="34" charset="0"/>
              <a:buChar char="•"/>
            </a:pPr>
            <a:r>
              <a:rPr lang="sv-SE" b="0" i="0" u="none" strike="noStrike" dirty="0">
                <a:effectLst/>
              </a:rPr>
              <a:t>Svårigheter att hitta en balans finns i alla relationer </a:t>
            </a:r>
            <a:r>
              <a:rPr lang="sv-SE" b="0" i="0" dirty="0">
                <a:effectLst/>
              </a:rPr>
              <a:t>​</a:t>
            </a:r>
          </a:p>
          <a:p>
            <a:pPr fontAlgn="base">
              <a:lnSpc>
                <a:spcPct val="90000"/>
              </a:lnSpc>
              <a:spcBef>
                <a:spcPts val="1000"/>
              </a:spcBef>
            </a:pPr>
            <a:endParaRPr lang="sv-SE" b="0" i="0" dirty="0">
              <a:effectLst/>
            </a:endParaRPr>
          </a:p>
          <a:p>
            <a:pPr marL="228600" indent="-228600" fontAlgn="base">
              <a:lnSpc>
                <a:spcPct val="90000"/>
              </a:lnSpc>
              <a:spcBef>
                <a:spcPts val="1000"/>
              </a:spcBef>
              <a:buFont typeface="Arial" panose="020B0604020202020204" pitchFamily="34" charset="0"/>
              <a:buChar char="•"/>
            </a:pPr>
            <a:r>
              <a:rPr lang="sv-SE" b="0" i="0" u="none" strike="noStrike" dirty="0">
                <a:effectLst/>
              </a:rPr>
              <a:t>Att hitta en fungerande balans är en pågående process i alla relationer </a:t>
            </a:r>
            <a:endParaRPr lang="sv-SE" b="0" i="0" dirty="0">
              <a:effectLst/>
            </a:endParaRPr>
          </a:p>
        </p:txBody>
      </p:sp>
      <p:pic>
        <p:nvPicPr>
          <p:cNvPr id="2" name="Picture 31">
            <a:extLst>
              <a:ext uri="{FF2B5EF4-FFF2-40B4-BE49-F238E27FC236}">
                <a16:creationId xmlns:a16="http://schemas.microsoft.com/office/drawing/2014/main" id="{953425AB-99C4-1B0E-41FE-837DA8A83FF3}"/>
              </a:ext>
            </a:extLst>
          </p:cNvPr>
          <p:cNvPicPr>
            <a:picLocks noGrp="1" noChangeAspect="1"/>
          </p:cNvPicPr>
          <p:nvPr>
            <p:ph type="pic" sz="quarter" idx="13"/>
          </p:nvPr>
        </p:nvPicPr>
        <p:blipFill>
          <a:blip r:embed="rId2"/>
          <a:stretch/>
        </p:blipFill>
        <p:spPr>
          <a:xfrm>
            <a:off x="6184900" y="2352044"/>
            <a:ext cx="5181600" cy="3298500"/>
          </a:xfrm>
          <a:prstGeom prst="rect">
            <a:avLst/>
          </a:prstGeom>
          <a:noFill/>
        </p:spPr>
      </p:pic>
    </p:spTree>
    <p:extLst>
      <p:ext uri="{BB962C8B-B14F-4D97-AF65-F5344CB8AC3E}">
        <p14:creationId xmlns:p14="http://schemas.microsoft.com/office/powerpoint/2010/main" val="4043955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274233" y="238125"/>
            <a:ext cx="10363200" cy="1143000"/>
          </a:xfrm>
        </p:spPr>
        <p:txBody>
          <a:bodyPr anchor="ctr">
            <a:normAutofit/>
          </a:bodyPr>
          <a:lstStyle/>
          <a:p>
            <a:r>
              <a:rPr lang="sv-SE"/>
              <a:t>Rollspel</a:t>
            </a:r>
          </a:p>
        </p:txBody>
      </p:sp>
      <p:pic>
        <p:nvPicPr>
          <p:cNvPr id="4" name="Platshållare för innehåll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9617" y="1969075"/>
            <a:ext cx="5181600" cy="3951726"/>
          </a:xfrm>
          <a:noFill/>
        </p:spPr>
      </p:pic>
    </p:spTree>
    <p:extLst>
      <p:ext uri="{BB962C8B-B14F-4D97-AF65-F5344CB8AC3E}">
        <p14:creationId xmlns:p14="http://schemas.microsoft.com/office/powerpoint/2010/main" val="9705123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E32201-194D-8B4C-6915-AE5FD8ACCC33}"/>
              </a:ext>
            </a:extLst>
          </p:cNvPr>
          <p:cNvSpPr>
            <a:spLocks noGrp="1"/>
          </p:cNvSpPr>
          <p:nvPr>
            <p:ph type="title"/>
          </p:nvPr>
        </p:nvSpPr>
        <p:spPr>
          <a:xfrm>
            <a:off x="838200" y="807883"/>
            <a:ext cx="10515600" cy="874451"/>
          </a:xfrm>
        </p:spPr>
        <p:txBody>
          <a:bodyPr anchor="ctr">
            <a:normAutofit fontScale="90000"/>
          </a:bodyPr>
          <a:lstStyle/>
          <a:p>
            <a:pPr algn="ctr"/>
            <a:r>
              <a:rPr lang="sv-SE" dirty="0"/>
              <a:t>Hur kan vi öka våra barns trygghet?</a:t>
            </a:r>
            <a:br>
              <a:rPr lang="sv-SE" dirty="0"/>
            </a:br>
            <a:r>
              <a:rPr lang="sv-SE" b="1" dirty="0"/>
              <a:t>Lyhördhet</a:t>
            </a:r>
          </a:p>
        </p:txBody>
      </p:sp>
      <p:sp>
        <p:nvSpPr>
          <p:cNvPr id="3" name="Platshållare för innehåll 2">
            <a:extLst>
              <a:ext uri="{FF2B5EF4-FFF2-40B4-BE49-F238E27FC236}">
                <a16:creationId xmlns:a16="http://schemas.microsoft.com/office/drawing/2014/main" id="{209277C4-48A1-689A-C4A7-CFBF41C96DAF}"/>
              </a:ext>
            </a:extLst>
          </p:cNvPr>
          <p:cNvSpPr>
            <a:spLocks noGrp="1"/>
          </p:cNvSpPr>
          <p:nvPr>
            <p:ph sz="half" idx="1"/>
          </p:nvPr>
        </p:nvSpPr>
        <p:spPr>
          <a:xfrm>
            <a:off x="838200" y="1825625"/>
            <a:ext cx="5181600" cy="4351338"/>
          </a:xfrm>
        </p:spPr>
        <p:txBody>
          <a:bodyPr>
            <a:normAutofit/>
          </a:bodyPr>
          <a:lstStyle/>
          <a:p>
            <a:r>
              <a:rPr lang="sv-SE" dirty="0"/>
              <a:t>Lyhördhet är vår förmåga att:</a:t>
            </a:r>
          </a:p>
          <a:p>
            <a:r>
              <a:rPr lang="sv-SE" dirty="0"/>
              <a:t>Vara uppmärksam</a:t>
            </a:r>
          </a:p>
          <a:p>
            <a:r>
              <a:rPr lang="sv-SE" dirty="0"/>
              <a:t>Vara intresserad</a:t>
            </a:r>
          </a:p>
          <a:p>
            <a:r>
              <a:rPr lang="sv-SE" dirty="0"/>
              <a:t>Ta ett steg tillbaka</a:t>
            </a:r>
          </a:p>
          <a:p>
            <a:r>
              <a:rPr lang="sv-SE" dirty="0"/>
              <a:t>Förstå vad barnets beteende betyder ur ett anknytningsperspektiv</a:t>
            </a:r>
          </a:p>
        </p:txBody>
      </p:sp>
      <p:pic>
        <p:nvPicPr>
          <p:cNvPr id="5" name="Bildobjekt 4" descr="En bild som visar person, hud, finger, nagel&#10;&#10;Automatiskt genererad beskrivning">
            <a:extLst>
              <a:ext uri="{FF2B5EF4-FFF2-40B4-BE49-F238E27FC236}">
                <a16:creationId xmlns:a16="http://schemas.microsoft.com/office/drawing/2014/main" id="{C160EE36-242F-367F-DF83-A2937E6B41E7}"/>
              </a:ext>
            </a:extLst>
          </p:cNvPr>
          <p:cNvPicPr>
            <a:picLocks noChangeAspect="1"/>
          </p:cNvPicPr>
          <p:nvPr/>
        </p:nvPicPr>
        <p:blipFill rotWithShape="1">
          <a:blip r:embed="rId3"/>
          <a:srcRect l="5874" r="15942" b="1"/>
          <a:stretch/>
        </p:blipFill>
        <p:spPr>
          <a:xfrm>
            <a:off x="6184900" y="1825625"/>
            <a:ext cx="5181600" cy="4351338"/>
          </a:xfrm>
          <a:prstGeom prst="rect">
            <a:avLst/>
          </a:prstGeom>
          <a:noFill/>
        </p:spPr>
      </p:pic>
    </p:spTree>
    <p:extLst>
      <p:ext uri="{BB962C8B-B14F-4D97-AF65-F5344CB8AC3E}">
        <p14:creationId xmlns:p14="http://schemas.microsoft.com/office/powerpoint/2010/main" val="454705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hidden="1"/>
          <p:cNvSpPr>
            <a:spLocks noGrp="1"/>
          </p:cNvSpPr>
          <p:nvPr>
            <p:ph type="sldNum" sz="quarter" idx="12"/>
          </p:nvPr>
        </p:nvSpPr>
        <p:spPr/>
        <p:txBody>
          <a:bodyPr/>
          <a:lstStyle/>
          <a:p>
            <a:pPr>
              <a:spcAft>
                <a:spcPts val="600"/>
              </a:spcAft>
            </a:pPr>
            <a:fld id="{A31C6965-A8B5-AC47-88B3-2074DD5DECFD}" type="slidenum">
              <a:rPr lang="sv-SE" smtClean="0"/>
              <a:pPr>
                <a:spcAft>
                  <a:spcPts val="600"/>
                </a:spcAft>
              </a:pPr>
              <a:t>40</a:t>
            </a:fld>
            <a:endParaRPr lang="sv-SE"/>
          </a:p>
        </p:txBody>
      </p:sp>
      <p:graphicFrame>
        <p:nvGraphicFramePr>
          <p:cNvPr id="5" name="Platshållare för innehåll 4"/>
          <p:cNvGraphicFramePr>
            <a:graphicFrameLocks noGrp="1"/>
          </p:cNvGraphicFramePr>
          <p:nvPr>
            <p:ph idx="1"/>
          </p:nvPr>
        </p:nvGraphicFramePr>
        <p:xfrm>
          <a:off x="838200" y="1929468"/>
          <a:ext cx="10515600" cy="4219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1318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329F237C-1EE3-0C1E-F3EC-E988FABADD4D}"/>
              </a:ext>
            </a:extLst>
          </p:cNvPr>
          <p:cNvSpPr txBox="1"/>
          <p:nvPr/>
        </p:nvSpPr>
        <p:spPr>
          <a:xfrm>
            <a:off x="838200" y="807883"/>
            <a:ext cx="10515600" cy="874451"/>
          </a:xfrm>
          <a:prstGeom prst="rect">
            <a:avLst/>
          </a:prstGeom>
        </p:spPr>
        <p:txBody>
          <a:bodyPr vert="horz" lIns="0" tIns="0" rIns="0" bIns="0" rtlCol="0" anchor="ctr">
            <a:normAutofit/>
          </a:bodyPr>
          <a:lstStyle/>
          <a:p>
            <a:pPr>
              <a:lnSpc>
                <a:spcPct val="90000"/>
              </a:lnSpc>
              <a:spcBef>
                <a:spcPct val="0"/>
              </a:spcBef>
              <a:spcAft>
                <a:spcPts val="600"/>
              </a:spcAft>
            </a:pPr>
            <a:r>
              <a:rPr lang="sv-SE" sz="3200" kern="1200">
                <a:latin typeface="+mj-lt"/>
                <a:ea typeface="+mj-ea"/>
                <a:cs typeface="+mj-cs"/>
              </a:rPr>
              <a:t>Spelar vuxna någon roll i tonårsutvecklingen?</a:t>
            </a:r>
          </a:p>
        </p:txBody>
      </p:sp>
      <p:sp>
        <p:nvSpPr>
          <p:cNvPr id="9" name="textruta 8">
            <a:extLst>
              <a:ext uri="{FF2B5EF4-FFF2-40B4-BE49-F238E27FC236}">
                <a16:creationId xmlns:a16="http://schemas.microsoft.com/office/drawing/2014/main" id="{74D991BE-E0D7-E600-767B-A196AF04269A}"/>
              </a:ext>
            </a:extLst>
          </p:cNvPr>
          <p:cNvSpPr txBox="1"/>
          <p:nvPr/>
        </p:nvSpPr>
        <p:spPr>
          <a:xfrm>
            <a:off x="838200" y="1825625"/>
            <a:ext cx="5181600" cy="4351338"/>
          </a:xfrm>
          <a:prstGeom prst="rect">
            <a:avLst/>
          </a:prstGeom>
        </p:spPr>
        <p:txBody>
          <a:bodyPr vert="horz" lIns="0" tIns="0" rIns="0" bIns="0" rtlCol="0">
            <a:normAutofit/>
          </a:bodyPr>
          <a:lstStyle/>
          <a:p>
            <a:pPr>
              <a:lnSpc>
                <a:spcPct val="90000"/>
              </a:lnSpc>
              <a:spcAft>
                <a:spcPts val="600"/>
              </a:spcAft>
            </a:pPr>
            <a:r>
              <a:rPr lang="sv-SE" b="1" dirty="0"/>
              <a:t>Säker Hamn </a:t>
            </a:r>
            <a:endParaRPr lang="sv-SE" dirty="0"/>
          </a:p>
          <a:p>
            <a:pPr indent="-228600">
              <a:lnSpc>
                <a:spcPct val="90000"/>
              </a:lnSpc>
              <a:spcAft>
                <a:spcPts val="600"/>
              </a:spcAft>
              <a:buFont typeface="Arial" panose="020B0604020202020204" pitchFamily="34" charset="0"/>
              <a:buChar char="•"/>
            </a:pPr>
            <a:r>
              <a:rPr lang="sv-SE" dirty="0"/>
              <a:t>En vuxen som ”har rygg” på tonåringen oberoende av hur ofta och hur högt budskapet är att de inte behöver det… </a:t>
            </a:r>
          </a:p>
          <a:p>
            <a:pPr indent="-228600">
              <a:lnSpc>
                <a:spcPct val="90000"/>
              </a:lnSpc>
              <a:spcAft>
                <a:spcPts val="600"/>
              </a:spcAft>
              <a:buFont typeface="Arial" panose="020B0604020202020204" pitchFamily="34" charset="0"/>
              <a:buChar char="•"/>
            </a:pPr>
            <a:endParaRPr lang="sv-SE" b="1" dirty="0"/>
          </a:p>
          <a:p>
            <a:pPr>
              <a:lnSpc>
                <a:spcPct val="90000"/>
              </a:lnSpc>
              <a:spcAft>
                <a:spcPts val="600"/>
              </a:spcAft>
            </a:pPr>
            <a:r>
              <a:rPr lang="sv-SE" b="1" dirty="0"/>
              <a:t>Trygg Bas </a:t>
            </a:r>
            <a:endParaRPr lang="sv-SE" dirty="0"/>
          </a:p>
          <a:p>
            <a:pPr indent="-228600">
              <a:lnSpc>
                <a:spcPct val="90000"/>
              </a:lnSpc>
              <a:spcAft>
                <a:spcPts val="600"/>
              </a:spcAft>
              <a:buFont typeface="Arial" panose="020B0604020202020204" pitchFamily="34" charset="0"/>
              <a:buChar char="•"/>
            </a:pPr>
            <a:r>
              <a:rPr lang="sv-SE" dirty="0"/>
              <a:t>Någon som vägleder snarare än kontrollerar</a:t>
            </a:r>
          </a:p>
        </p:txBody>
      </p:sp>
      <p:pic>
        <p:nvPicPr>
          <p:cNvPr id="5" name="Bildobjekt 4">
            <a:extLst>
              <a:ext uri="{FF2B5EF4-FFF2-40B4-BE49-F238E27FC236}">
                <a16:creationId xmlns:a16="http://schemas.microsoft.com/office/drawing/2014/main" id="{C823BE54-A5C5-2452-46E2-91B56893D97D}"/>
              </a:ext>
            </a:extLst>
          </p:cNvPr>
          <p:cNvPicPr>
            <a:picLocks noChangeAspect="1"/>
          </p:cNvPicPr>
          <p:nvPr/>
        </p:nvPicPr>
        <p:blipFill rotWithShape="1">
          <a:blip r:embed="rId3"/>
          <a:srcRect l="8352" r="12375" b="-2"/>
          <a:stretch/>
        </p:blipFill>
        <p:spPr>
          <a:xfrm>
            <a:off x="6872389" y="1825625"/>
            <a:ext cx="3806622" cy="4351338"/>
          </a:xfrm>
          <a:prstGeom prst="rect">
            <a:avLst/>
          </a:prstGeom>
          <a:noFill/>
          <a:effectLst/>
        </p:spPr>
      </p:pic>
      <p:sp>
        <p:nvSpPr>
          <p:cNvPr id="11" name="textruta 10">
            <a:extLst>
              <a:ext uri="{FF2B5EF4-FFF2-40B4-BE49-F238E27FC236}">
                <a16:creationId xmlns:a16="http://schemas.microsoft.com/office/drawing/2014/main" id="{078B8EBB-AB1D-650C-E172-924073187391}"/>
              </a:ext>
            </a:extLst>
          </p:cNvPr>
          <p:cNvSpPr txBox="1"/>
          <p:nvPr/>
        </p:nvSpPr>
        <p:spPr>
          <a:xfrm>
            <a:off x="1002957" y="6269903"/>
            <a:ext cx="7540710" cy="307777"/>
          </a:xfrm>
          <a:prstGeom prst="rect">
            <a:avLst/>
          </a:prstGeom>
          <a:noFill/>
        </p:spPr>
        <p:txBody>
          <a:bodyPr wrap="square">
            <a:spAutoFit/>
          </a:bodyPr>
          <a:lstStyle/>
          <a:p>
            <a:pPr>
              <a:spcAft>
                <a:spcPts val="600"/>
              </a:spcAft>
            </a:pPr>
            <a:r>
              <a:rPr lang="sv-SE" sz="1400"/>
              <a:t>Mary </a:t>
            </a:r>
            <a:r>
              <a:rPr lang="sv-SE" sz="1400" err="1"/>
              <a:t>Ainsworth</a:t>
            </a:r>
            <a:r>
              <a:rPr lang="sv-SE" sz="1400"/>
              <a:t>, 1968 in </a:t>
            </a:r>
            <a:r>
              <a:rPr lang="sv-SE" sz="1400" err="1"/>
              <a:t>Maternal</a:t>
            </a:r>
            <a:r>
              <a:rPr lang="sv-SE" sz="1400"/>
              <a:t> </a:t>
            </a:r>
            <a:r>
              <a:rPr lang="sv-SE" sz="1400" err="1"/>
              <a:t>Sensitivity</a:t>
            </a:r>
            <a:r>
              <a:rPr lang="sv-SE" sz="1400"/>
              <a:t> </a:t>
            </a:r>
            <a:r>
              <a:rPr lang="sv-SE" sz="1400" err="1"/>
              <a:t>Scales</a:t>
            </a:r>
            <a:r>
              <a:rPr lang="sv-SE" sz="1400"/>
              <a:t> </a:t>
            </a:r>
          </a:p>
        </p:txBody>
      </p:sp>
      <p:pic>
        <p:nvPicPr>
          <p:cNvPr id="12" name="Google Shape;379;p58">
            <a:extLst>
              <a:ext uri="{FF2B5EF4-FFF2-40B4-BE49-F238E27FC236}">
                <a16:creationId xmlns:a16="http://schemas.microsoft.com/office/drawing/2014/main" id="{FFFC1C04-8882-87DB-7287-619C4DF0084A}"/>
              </a:ext>
            </a:extLst>
          </p:cNvPr>
          <p:cNvPicPr preferRelativeResize="0"/>
          <p:nvPr/>
        </p:nvPicPr>
        <p:blipFill rotWithShape="1">
          <a:blip r:embed="rId4">
            <a:alphaModFix/>
          </a:blip>
          <a:srcRect/>
          <a:stretch/>
        </p:blipFill>
        <p:spPr>
          <a:xfrm>
            <a:off x="10472066" y="6176963"/>
            <a:ext cx="1433954" cy="608988"/>
          </a:xfrm>
          <a:prstGeom prst="rect">
            <a:avLst/>
          </a:prstGeom>
          <a:noFill/>
          <a:ln>
            <a:noFill/>
          </a:ln>
        </p:spPr>
      </p:pic>
    </p:spTree>
    <p:extLst>
      <p:ext uri="{BB962C8B-B14F-4D97-AF65-F5344CB8AC3E}">
        <p14:creationId xmlns:p14="http://schemas.microsoft.com/office/powerpoint/2010/main" val="2964098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607D11DD-26C3-6F97-5496-1085BAB47414}"/>
              </a:ext>
            </a:extLst>
          </p:cNvPr>
          <p:cNvSpPr>
            <a:spLocks noGrp="1"/>
          </p:cNvSpPr>
          <p:nvPr>
            <p:ph type="title"/>
          </p:nvPr>
        </p:nvSpPr>
        <p:spPr>
          <a:xfrm>
            <a:off x="838200" y="807883"/>
            <a:ext cx="10515600" cy="874451"/>
          </a:xfrm>
        </p:spPr>
        <p:txBody>
          <a:bodyPr anchor="ctr">
            <a:normAutofit/>
          </a:bodyPr>
          <a:lstStyle/>
          <a:p>
            <a:r>
              <a:rPr lang="sv-SE" sz="3000" b="1" dirty="0">
                <a:effectLst/>
              </a:rPr>
              <a:t>Sammanfattningsvis</a:t>
            </a:r>
            <a:br>
              <a:rPr lang="sv-SE" sz="3000" dirty="0">
                <a:effectLst/>
              </a:rPr>
            </a:br>
            <a:endParaRPr lang="sv-SE" sz="3000" dirty="0"/>
          </a:p>
        </p:txBody>
      </p:sp>
      <p:sp>
        <p:nvSpPr>
          <p:cNvPr id="6" name="Platshållare för innehåll 5">
            <a:extLst>
              <a:ext uri="{FF2B5EF4-FFF2-40B4-BE49-F238E27FC236}">
                <a16:creationId xmlns:a16="http://schemas.microsoft.com/office/drawing/2014/main" id="{809946C8-E29F-6391-FB52-C914860E18F7}"/>
              </a:ext>
            </a:extLst>
          </p:cNvPr>
          <p:cNvSpPr>
            <a:spLocks noGrp="1"/>
          </p:cNvSpPr>
          <p:nvPr>
            <p:ph sz="half" idx="1"/>
          </p:nvPr>
        </p:nvSpPr>
        <p:spPr>
          <a:xfrm>
            <a:off x="838200" y="1825625"/>
            <a:ext cx="5181600" cy="4351338"/>
          </a:xfrm>
        </p:spPr>
        <p:txBody>
          <a:bodyPr>
            <a:normAutofit fontScale="77500" lnSpcReduction="20000"/>
          </a:bodyPr>
          <a:lstStyle/>
          <a:p>
            <a:pPr marL="0" indent="0" rtl="0" fontAlgn="base">
              <a:buNone/>
            </a:pPr>
            <a:endParaRPr lang="sv-SE" b="0" i="0" u="none" strike="noStrike" dirty="0">
              <a:effectLst/>
            </a:endParaRPr>
          </a:p>
          <a:p>
            <a:pPr algn="l" rtl="0" fontAlgn="base">
              <a:buFont typeface="Arial" panose="020B0604020202020204" pitchFamily="34" charset="0"/>
              <a:buChar char="•"/>
            </a:pPr>
            <a:r>
              <a:rPr lang="sv-SE" sz="2100" b="0" i="0" u="none" strike="noStrike" dirty="0">
                <a:solidFill>
                  <a:srgbClr val="000000"/>
                </a:solidFill>
                <a:effectLst/>
                <a:latin typeface="Verdana" panose="020B0604030504040204" pitchFamily="34" charset="0"/>
              </a:rPr>
              <a:t>Att balansera mellan självständighet och samhörighet är en del i våra relationer och i allt växande.</a:t>
            </a:r>
            <a:r>
              <a:rPr lang="sv-SE" sz="2100" b="0" i="0" dirty="0">
                <a:solidFill>
                  <a:srgbClr val="000000"/>
                </a:solidFill>
                <a:effectLst/>
                <a:latin typeface="Verdana" panose="020B0604030504040204" pitchFamily="34" charset="0"/>
              </a:rPr>
              <a:t>​</a:t>
            </a:r>
          </a:p>
          <a:p>
            <a:pPr marL="0" indent="0" algn="l" rtl="0" fontAlgn="base">
              <a:buNone/>
            </a:pPr>
            <a:endParaRPr lang="sv-SE" sz="2100" b="0" i="0" dirty="0">
              <a:solidFill>
                <a:srgbClr val="000000"/>
              </a:solidFill>
              <a:effectLst/>
              <a:latin typeface="Verdana" panose="020B0604030504040204" pitchFamily="34" charset="0"/>
            </a:endParaRPr>
          </a:p>
          <a:p>
            <a:pPr fontAlgn="base"/>
            <a:r>
              <a:rPr lang="sv-SE" sz="2100" b="0" i="0" u="none" strike="noStrike" dirty="0">
                <a:effectLst/>
              </a:rPr>
              <a:t>När tonåringar utvecklar nya relationer, kan vi oroa oss eller känna en känsla av förlust.</a:t>
            </a:r>
            <a:r>
              <a:rPr lang="sv-SE" sz="2100" b="0" i="0" dirty="0">
                <a:effectLst/>
              </a:rPr>
              <a:t>​</a:t>
            </a:r>
          </a:p>
          <a:p>
            <a:pPr marL="0" indent="0" rtl="0" fontAlgn="base">
              <a:buNone/>
            </a:pPr>
            <a:r>
              <a:rPr lang="sv-SE" sz="2100" b="0" i="0" dirty="0">
                <a:effectLst/>
              </a:rPr>
              <a:t>​</a:t>
            </a:r>
          </a:p>
          <a:p>
            <a:pPr rtl="0" fontAlgn="base">
              <a:buFont typeface="Arial" panose="020B0604020202020204" pitchFamily="34" charset="0"/>
              <a:buChar char="•"/>
            </a:pPr>
            <a:r>
              <a:rPr lang="sv-SE" sz="2100" b="0" i="0" u="none" strike="noStrike" dirty="0">
                <a:effectLst/>
              </a:rPr>
              <a:t>Hur vi uttrycker dessa känslor kan påverka vår relation</a:t>
            </a:r>
            <a:r>
              <a:rPr lang="sv-SE" sz="2100" b="0" i="0" dirty="0">
                <a:solidFill>
                  <a:srgbClr val="000000"/>
                </a:solidFill>
                <a:effectLst/>
                <a:latin typeface="Calibri" panose="020F0502020204030204" pitchFamily="34" charset="0"/>
              </a:rPr>
              <a:t>​</a:t>
            </a:r>
          </a:p>
          <a:p>
            <a:pPr rtl="0" fontAlgn="base">
              <a:buFont typeface="Arial" panose="020B0604020202020204" pitchFamily="34" charset="0"/>
              <a:buChar char="•"/>
            </a:pPr>
            <a:endParaRPr lang="sv-SE" sz="21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sv-SE" sz="2100" b="0" i="0" u="none" strike="noStrike" dirty="0">
                <a:solidFill>
                  <a:srgbClr val="000000"/>
                </a:solidFill>
                <a:effectLst/>
                <a:latin typeface="Verdana" panose="020B0604030504040204" pitchFamily="34" charset="0"/>
              </a:rPr>
              <a:t>Att kommunicera att vi respekterar våra barn och att vi finns där som Säker Hamn och Trygg Bas.</a:t>
            </a:r>
            <a:r>
              <a:rPr lang="sv-SE" sz="2100" b="0" i="0" dirty="0">
                <a:solidFill>
                  <a:srgbClr val="000000"/>
                </a:solidFill>
                <a:effectLst/>
                <a:latin typeface="Verdana" panose="020B0604030504040204" pitchFamily="34" charset="0"/>
              </a:rPr>
              <a:t>​</a:t>
            </a:r>
            <a:endParaRPr lang="sv-SE" sz="2100" b="0" i="0" dirty="0">
              <a:solidFill>
                <a:srgbClr val="000000"/>
              </a:solidFill>
              <a:effectLst/>
              <a:latin typeface="Arial" panose="020B0604020202020204" pitchFamily="34" charset="0"/>
            </a:endParaRPr>
          </a:p>
          <a:p>
            <a:pPr marL="0" indent="0" algn="l" rtl="0" fontAlgn="base">
              <a:buNone/>
            </a:pPr>
            <a:endParaRPr lang="sv-SE" sz="21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sv-SE" sz="2100" b="0" i="0" u="none" strike="noStrike" dirty="0">
                <a:solidFill>
                  <a:srgbClr val="000000"/>
                </a:solidFill>
                <a:effectLst/>
                <a:latin typeface="Verdana" panose="020B0604030504040204" pitchFamily="34" charset="0"/>
              </a:rPr>
              <a:t>Vad och hur vi svarar våra barn skapar relation och kan bygga broar</a:t>
            </a:r>
            <a:endParaRPr lang="sv-SE" sz="2100" b="0" i="0" dirty="0">
              <a:solidFill>
                <a:srgbClr val="000000"/>
              </a:solidFill>
              <a:effectLst/>
              <a:latin typeface="Arial" panose="020B0604020202020204" pitchFamily="34" charset="0"/>
            </a:endParaRPr>
          </a:p>
          <a:p>
            <a:pPr rtl="0" fontAlgn="base">
              <a:buFont typeface="Arial" panose="020B0604020202020204" pitchFamily="34" charset="0"/>
              <a:buChar char="•"/>
            </a:pPr>
            <a:endParaRPr lang="sv-SE" b="0" i="0" dirty="0">
              <a:effectLst/>
            </a:endParaRPr>
          </a:p>
          <a:p>
            <a:endParaRPr lang="sv-SE" dirty="0"/>
          </a:p>
        </p:txBody>
      </p:sp>
      <p:pic>
        <p:nvPicPr>
          <p:cNvPr id="14" name="Bildobjekt 13">
            <a:extLst>
              <a:ext uri="{FF2B5EF4-FFF2-40B4-BE49-F238E27FC236}">
                <a16:creationId xmlns:a16="http://schemas.microsoft.com/office/drawing/2014/main" id="{90EF0332-55A5-8749-A0AA-112071DECD61}"/>
              </a:ext>
            </a:extLst>
          </p:cNvPr>
          <p:cNvPicPr>
            <a:picLocks noChangeAspect="1"/>
          </p:cNvPicPr>
          <p:nvPr/>
        </p:nvPicPr>
        <p:blipFill rotWithShape="1">
          <a:blip r:embed="rId2"/>
          <a:srcRect l="7913" r="13925"/>
          <a:stretch/>
        </p:blipFill>
        <p:spPr>
          <a:xfrm>
            <a:off x="6172200" y="1825625"/>
            <a:ext cx="5181600" cy="4351338"/>
          </a:xfrm>
          <a:prstGeom prst="rect">
            <a:avLst/>
          </a:prstGeom>
          <a:noFill/>
        </p:spPr>
      </p:pic>
    </p:spTree>
    <p:extLst>
      <p:ext uri="{BB962C8B-B14F-4D97-AF65-F5344CB8AC3E}">
        <p14:creationId xmlns:p14="http://schemas.microsoft.com/office/powerpoint/2010/main" val="4141459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F1FA75D-E714-8593-C3F5-E19A38C3E26F}"/>
              </a:ext>
            </a:extLst>
          </p:cNvPr>
          <p:cNvSpPr>
            <a:spLocks noGrp="1"/>
          </p:cNvSpPr>
          <p:nvPr>
            <p:ph type="title"/>
          </p:nvPr>
        </p:nvSpPr>
        <p:spPr>
          <a:xfrm>
            <a:off x="838200" y="551840"/>
            <a:ext cx="10515600" cy="1021563"/>
          </a:xfrm>
        </p:spPr>
        <p:txBody>
          <a:bodyPr/>
          <a:lstStyle/>
          <a:p>
            <a:r>
              <a:rPr lang="sv-SE" dirty="0"/>
              <a:t>Ta-Hem-Budskap</a:t>
            </a:r>
          </a:p>
        </p:txBody>
      </p:sp>
      <p:sp>
        <p:nvSpPr>
          <p:cNvPr id="5" name="Platshållare för innehåll 4">
            <a:extLst>
              <a:ext uri="{FF2B5EF4-FFF2-40B4-BE49-F238E27FC236}">
                <a16:creationId xmlns:a16="http://schemas.microsoft.com/office/drawing/2014/main" id="{586F4920-CBFB-CF63-E96B-A9CCAB843B81}"/>
              </a:ext>
            </a:extLst>
          </p:cNvPr>
          <p:cNvSpPr>
            <a:spLocks noGrp="1"/>
          </p:cNvSpPr>
          <p:nvPr>
            <p:ph idx="1"/>
          </p:nvPr>
        </p:nvSpPr>
        <p:spPr>
          <a:xfrm>
            <a:off x="838200" y="1536091"/>
            <a:ext cx="10515600" cy="4219663"/>
          </a:xfrm>
        </p:spPr>
        <p:txBody>
          <a:bodyPr/>
          <a:lstStyle/>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Tonåringar behöver vårt stöd. Vi behöver fortsätta att visa att vi finns där även om vi blir avvisade.</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Vi kan ha starka känslor/oro för tonåringars självständighetssökande.</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Att balansera samhörighet och självständighet kan vara svårt..</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sv-SE" b="0" i="0" dirty="0">
              <a:solidFill>
                <a:srgbClr val="000000"/>
              </a:solidFill>
              <a:effectLst/>
              <a:latin typeface="Arial" panose="020B0604020202020204" pitchFamily="34" charset="0"/>
            </a:endParaRPr>
          </a:p>
          <a:p>
            <a:pPr marL="0" indent="0" algn="l" rtl="0" fontAlgn="base">
              <a:buNone/>
            </a:pPr>
            <a:r>
              <a:rPr lang="sv-SE" sz="1800" b="1" i="0" u="sng" dirty="0">
                <a:solidFill>
                  <a:srgbClr val="000000"/>
                </a:solidFill>
                <a:effectLst/>
                <a:latin typeface="Verdana" panose="020B0604030504040204" pitchFamily="34" charset="0"/>
              </a:rPr>
              <a:t>För att hålla dörren öppen kan vi prova</a:t>
            </a:r>
            <a:r>
              <a:rPr lang="sv-SE" sz="1800" b="0" i="0" u="sng" dirty="0">
                <a:solidFill>
                  <a:srgbClr val="000000"/>
                </a:solidFill>
                <a:effectLst/>
                <a:latin typeface="Verdana" panose="020B0604030504040204" pitchFamily="34" charset="0"/>
              </a:rPr>
              <a:t>:</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Ta ett steg tillbaka och fundera på barnets behov.</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Använd det vi säger &amp; hur vi säger det för att tydliggöra att vi är på samma sida.</a:t>
            </a:r>
            <a:r>
              <a:rPr lang="en-US" sz="1800" b="0" i="0" dirty="0">
                <a:solidFill>
                  <a:srgbClr val="000000"/>
                </a:solidFill>
                <a:effectLst/>
                <a:latin typeface="Verdana" panose="020B0604030504040204" pitchFamily="34" charset="0"/>
              </a:rPr>
              <a:t>​</a:t>
            </a:r>
            <a:r>
              <a:rPr lang="sv-SE" sz="1800" b="0" i="0" dirty="0">
                <a:solidFill>
                  <a:srgbClr val="000000"/>
                </a:solidFill>
                <a:effectLst/>
                <a:latin typeface="Calibri" panose="020F050202020403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Det gäller alla relationer!</a:t>
            </a:r>
            <a:r>
              <a:rPr lang="en-US" sz="1800" b="0" i="0" dirty="0">
                <a:solidFill>
                  <a:srgbClr val="000000"/>
                </a:solidFill>
                <a:effectLst/>
                <a:latin typeface="Verdana" panose="020B0604030504040204" pitchFamily="34" charset="0"/>
              </a:rPr>
              <a:t>​</a:t>
            </a:r>
            <a:endParaRPr lang="en-US" b="0" i="0" dirty="0">
              <a:solidFill>
                <a:srgbClr val="000000"/>
              </a:solidFill>
              <a:effectLst/>
              <a:latin typeface="Arial" panose="020B0604020202020204" pitchFamily="34" charset="0"/>
            </a:endParaRPr>
          </a:p>
          <a:p>
            <a:pPr marL="0" indent="0">
              <a:buNone/>
            </a:pPr>
            <a:endParaRPr lang="sv-SE" dirty="0"/>
          </a:p>
        </p:txBody>
      </p:sp>
      <p:pic>
        <p:nvPicPr>
          <p:cNvPr id="2" name="Platshållare för innehåll 6" descr="En bild som visar text, dörr, Rektangel, Dörrhandtag&#10;&#10;Automatiskt genererad beskrivning">
            <a:extLst>
              <a:ext uri="{FF2B5EF4-FFF2-40B4-BE49-F238E27FC236}">
                <a16:creationId xmlns:a16="http://schemas.microsoft.com/office/drawing/2014/main" id="{0616A1D0-1D70-F908-334C-36F833316341}"/>
              </a:ext>
            </a:extLst>
          </p:cNvPr>
          <p:cNvPicPr>
            <a:picLocks noChangeAspect="1"/>
          </p:cNvPicPr>
          <p:nvPr/>
        </p:nvPicPr>
        <p:blipFill>
          <a:blip r:embed="rId2"/>
          <a:stretch>
            <a:fillRect/>
          </a:stretch>
        </p:blipFill>
        <p:spPr>
          <a:xfrm>
            <a:off x="8536072" y="4787612"/>
            <a:ext cx="2817728" cy="1936285"/>
          </a:xfrm>
          <a:prstGeom prst="rect">
            <a:avLst/>
          </a:prstGeom>
          <a:noFill/>
        </p:spPr>
      </p:pic>
    </p:spTree>
    <p:extLst>
      <p:ext uri="{BB962C8B-B14F-4D97-AF65-F5344CB8AC3E}">
        <p14:creationId xmlns:p14="http://schemas.microsoft.com/office/powerpoint/2010/main" val="4283696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ildresultat fÃ¶r hjÃ¤rta empati"/>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17101" r="20010" b="-1"/>
          <a:stretch/>
        </p:blipFill>
        <p:spPr bwMode="auto">
          <a:xfrm>
            <a:off x="1" y="10"/>
            <a:ext cx="6095999" cy="6857990"/>
          </a:xfrm>
          <a:prstGeom prst="rect">
            <a:avLst/>
          </a:prstGeom>
          <a:noFill/>
        </p:spPr>
      </p:pic>
      <p:sp>
        <p:nvSpPr>
          <p:cNvPr id="26626" name="Rectangle 2"/>
          <p:cNvSpPr>
            <a:spLocks noGrp="1" noChangeArrowheads="1"/>
          </p:cNvSpPr>
          <p:nvPr>
            <p:ph type="title"/>
          </p:nvPr>
        </p:nvSpPr>
        <p:spPr>
          <a:xfrm>
            <a:off x="6480368" y="741275"/>
            <a:ext cx="5353052" cy="1129164"/>
          </a:xfrm>
        </p:spPr>
        <p:txBody>
          <a:bodyPr anchor="ctr">
            <a:normAutofit/>
          </a:bodyPr>
          <a:lstStyle/>
          <a:p>
            <a:r>
              <a:rPr lang="sv-SE"/>
              <a:t> Princip 5     </a:t>
            </a:r>
          </a:p>
        </p:txBody>
      </p:sp>
      <p:sp>
        <p:nvSpPr>
          <p:cNvPr id="26627" name="Rectangle 3"/>
          <p:cNvSpPr>
            <a:spLocks noGrp="1" noChangeArrowheads="1"/>
          </p:cNvSpPr>
          <p:nvPr>
            <p:ph type="body" sz="quarter" idx="14"/>
          </p:nvPr>
        </p:nvSpPr>
        <p:spPr>
          <a:xfrm>
            <a:off x="6480367" y="1984652"/>
            <a:ext cx="5353051" cy="4371172"/>
          </a:xfrm>
        </p:spPr>
        <p:txBody>
          <a:bodyPr>
            <a:normAutofit/>
          </a:bodyPr>
          <a:lstStyle/>
          <a:p>
            <a:r>
              <a:rPr lang="sv-SE"/>
              <a:t>Empati – anknytningens hjärtslag</a:t>
            </a:r>
          </a:p>
          <a:p>
            <a:endParaRPr lang="sv-SE"/>
          </a:p>
          <a:p>
            <a:r>
              <a:rPr lang="sv-SE"/>
              <a:t>Förståelse, växande och förändring börjar med empati</a:t>
            </a:r>
          </a:p>
        </p:txBody>
      </p:sp>
    </p:spTree>
    <p:extLst>
      <p:ext uri="{BB962C8B-B14F-4D97-AF65-F5344CB8AC3E}">
        <p14:creationId xmlns:p14="http://schemas.microsoft.com/office/powerpoint/2010/main" val="2595349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röd, frukt, Alla hjärtans dag&#10;&#10;Automatiskt genererad beskrivning">
            <a:extLst>
              <a:ext uri="{FF2B5EF4-FFF2-40B4-BE49-F238E27FC236}">
                <a16:creationId xmlns:a16="http://schemas.microsoft.com/office/drawing/2014/main" id="{3B0187AE-2675-3253-A767-1493D60E4B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7638" y="0"/>
            <a:ext cx="5709285" cy="6858000"/>
          </a:xfrm>
          <a:prstGeom prst="rect">
            <a:avLst/>
          </a:prstGeom>
          <a:noFill/>
          <a:ln>
            <a:noFill/>
          </a:ln>
        </p:spPr>
      </p:pic>
      <p:sp>
        <p:nvSpPr>
          <p:cNvPr id="10" name="textruta 9">
            <a:extLst>
              <a:ext uri="{FF2B5EF4-FFF2-40B4-BE49-F238E27FC236}">
                <a16:creationId xmlns:a16="http://schemas.microsoft.com/office/drawing/2014/main" id="{BD23F565-9C22-D5C3-F59B-CF2AB7A451FD}"/>
              </a:ext>
            </a:extLst>
          </p:cNvPr>
          <p:cNvSpPr txBox="1"/>
          <p:nvPr/>
        </p:nvSpPr>
        <p:spPr>
          <a:xfrm>
            <a:off x="6480368" y="741275"/>
            <a:ext cx="5353052" cy="1129164"/>
          </a:xfrm>
          <a:prstGeom prst="rect">
            <a:avLst/>
          </a:prstGeom>
        </p:spPr>
        <p:txBody>
          <a:bodyPr spcFirstLastPara="1" vert="horz" lIns="0" tIns="0" rIns="0" bIns="0" rtlCol="0" anchor="ctr" anchorCtr="0">
            <a:normAutofit/>
          </a:bodyPr>
          <a:lstStyle/>
          <a:p>
            <a:pPr>
              <a:lnSpc>
                <a:spcPct val="90000"/>
              </a:lnSpc>
              <a:spcBef>
                <a:spcPct val="0"/>
              </a:spcBef>
              <a:spcAft>
                <a:spcPts val="600"/>
              </a:spcAft>
              <a:buClr>
                <a:schemeClr val="dk1"/>
              </a:buClr>
              <a:buSzPts val="1800"/>
            </a:pPr>
            <a:r>
              <a:rPr lang="en-US" sz="900" b="0" i="0" u="none" strike="noStrike" dirty="0">
                <a:effectLst/>
                <a:latin typeface="+mj-lt"/>
                <a:ea typeface="+mj-ea"/>
                <a:cs typeface="+mj-cs"/>
              </a:rPr>
              <a:t>.</a:t>
            </a:r>
            <a:endParaRPr lang="en-US" sz="900" dirty="0">
              <a:latin typeface="+mj-lt"/>
              <a:ea typeface="+mj-ea"/>
              <a:cs typeface="+mj-cs"/>
            </a:endParaRPr>
          </a:p>
        </p:txBody>
      </p:sp>
      <p:sp>
        <p:nvSpPr>
          <p:cNvPr id="12" name="textruta 11">
            <a:extLst>
              <a:ext uri="{FF2B5EF4-FFF2-40B4-BE49-F238E27FC236}">
                <a16:creationId xmlns:a16="http://schemas.microsoft.com/office/drawing/2014/main" id="{B1C3A6A1-3014-56A5-ACBC-D2A2226FFF6F}"/>
              </a:ext>
            </a:extLst>
          </p:cNvPr>
          <p:cNvSpPr txBox="1"/>
          <p:nvPr/>
        </p:nvSpPr>
        <p:spPr>
          <a:xfrm>
            <a:off x="6183187" y="1243414"/>
            <a:ext cx="5353051" cy="4371172"/>
          </a:xfrm>
          <a:prstGeom prst="rect">
            <a:avLst/>
          </a:prstGeom>
        </p:spPr>
        <p:txBody>
          <a:bodyPr spcFirstLastPara="1" vert="horz" lIns="0" tIns="0" rIns="0" bIns="0" rtlCol="0" anchorCtr="0">
            <a:normAutofit fontScale="92500" lnSpcReduction="20000"/>
          </a:bodyPr>
          <a:lstStyle/>
          <a:p>
            <a:pPr fontAlgn="base">
              <a:lnSpc>
                <a:spcPct val="90000"/>
              </a:lnSpc>
              <a:spcBef>
                <a:spcPts val="1000"/>
              </a:spcBef>
              <a:buClr>
                <a:schemeClr val="dk1"/>
              </a:buClr>
              <a:buSzPts val="1500"/>
            </a:pPr>
            <a:r>
              <a:rPr lang="sv-SE" sz="2200" b="0" i="0" u="none" strike="noStrike" kern="1200" dirty="0">
                <a:effectLst/>
                <a:latin typeface="+mn-lt"/>
                <a:ea typeface="+mn-ea"/>
                <a:cs typeface="+mn-cs"/>
              </a:rPr>
              <a:t>Empati är ... </a:t>
            </a:r>
            <a:r>
              <a:rPr lang="sv-SE" sz="2200" b="0" i="0" kern="1200" dirty="0">
                <a:effectLst/>
                <a:latin typeface="+mn-lt"/>
                <a:ea typeface="+mn-ea"/>
                <a:cs typeface="+mn-cs"/>
              </a:rPr>
              <a:t>​</a:t>
            </a:r>
          </a:p>
          <a:p>
            <a:pPr fontAlgn="base">
              <a:lnSpc>
                <a:spcPct val="90000"/>
              </a:lnSpc>
              <a:spcBef>
                <a:spcPts val="1000"/>
              </a:spcBef>
              <a:buClr>
                <a:schemeClr val="dk1"/>
              </a:buClr>
              <a:buSzPts val="1500"/>
            </a:pPr>
            <a:r>
              <a:rPr lang="sv-SE" sz="2200" b="0" i="0" u="none" strike="noStrike" kern="1200" dirty="0">
                <a:effectLst/>
                <a:latin typeface="+mn-lt"/>
                <a:ea typeface="+mn-ea"/>
                <a:cs typeface="+mn-cs"/>
              </a:rPr>
              <a:t> </a:t>
            </a:r>
            <a:r>
              <a:rPr lang="sv-SE" sz="2200" b="0" i="0" kern="1200" dirty="0">
                <a:effectLst/>
                <a:latin typeface="+mn-lt"/>
                <a:ea typeface="+mn-ea"/>
                <a:cs typeface="+mn-cs"/>
              </a:rPr>
              <a:t>​</a:t>
            </a:r>
          </a:p>
          <a:p>
            <a:pPr fontAlgn="base">
              <a:lnSpc>
                <a:spcPct val="90000"/>
              </a:lnSpc>
              <a:spcBef>
                <a:spcPts val="1000"/>
              </a:spcBef>
              <a:buClr>
                <a:schemeClr val="dk1"/>
              </a:buClr>
              <a:buSzPts val="1500"/>
            </a:pPr>
            <a:r>
              <a:rPr lang="sv-SE" sz="2200" b="0" i="0" u="none" strike="noStrike" kern="1200" dirty="0">
                <a:effectLst/>
                <a:latin typeface="+mn-lt"/>
                <a:ea typeface="+mn-ea"/>
                <a:cs typeface="+mn-cs"/>
              </a:rPr>
              <a:t>När man ”kliver ur” sina egna skor och i någon annans skor. </a:t>
            </a:r>
            <a:r>
              <a:rPr lang="sv-SE" sz="2200" b="0" i="0" kern="1200" dirty="0">
                <a:effectLst/>
                <a:latin typeface="+mn-lt"/>
                <a:ea typeface="+mn-ea"/>
                <a:cs typeface="+mn-cs"/>
              </a:rPr>
              <a:t>​</a:t>
            </a:r>
          </a:p>
          <a:p>
            <a:pPr fontAlgn="base">
              <a:lnSpc>
                <a:spcPct val="90000"/>
              </a:lnSpc>
              <a:spcBef>
                <a:spcPts val="1000"/>
              </a:spcBef>
              <a:buClr>
                <a:schemeClr val="dk1"/>
              </a:buClr>
              <a:buSzPts val="1500"/>
            </a:pPr>
            <a:r>
              <a:rPr lang="sv-SE" sz="2200" b="0" i="0" u="none" strike="noStrike" kern="1200" dirty="0">
                <a:effectLst/>
                <a:latin typeface="+mn-lt"/>
                <a:ea typeface="+mn-ea"/>
                <a:cs typeface="+mn-cs"/>
              </a:rPr>
              <a:t> </a:t>
            </a:r>
            <a:r>
              <a:rPr lang="sv-SE" sz="2200" b="0" i="0" kern="1200" dirty="0">
                <a:effectLst/>
                <a:latin typeface="+mn-lt"/>
                <a:ea typeface="+mn-ea"/>
                <a:cs typeface="+mn-cs"/>
              </a:rPr>
              <a:t>​</a:t>
            </a:r>
          </a:p>
          <a:p>
            <a:pPr fontAlgn="base">
              <a:lnSpc>
                <a:spcPct val="90000"/>
              </a:lnSpc>
              <a:spcBef>
                <a:spcPts val="1000"/>
              </a:spcBef>
              <a:buClr>
                <a:schemeClr val="dk1"/>
              </a:buClr>
              <a:buSzPts val="1500"/>
            </a:pPr>
            <a:r>
              <a:rPr lang="sv-SE" sz="2200" b="0" i="0" u="none" strike="noStrike" kern="1200" dirty="0">
                <a:effectLst/>
                <a:latin typeface="+mn-lt"/>
                <a:ea typeface="+mn-ea"/>
                <a:cs typeface="+mn-cs"/>
              </a:rPr>
              <a:t>Att man är öppen för en annan persons tolkningar och upplevelser. </a:t>
            </a:r>
            <a:r>
              <a:rPr lang="sv-SE" sz="2200" b="0" i="0" kern="1200" dirty="0">
                <a:effectLst/>
                <a:latin typeface="+mn-lt"/>
                <a:ea typeface="+mn-ea"/>
                <a:cs typeface="+mn-cs"/>
              </a:rPr>
              <a:t>​</a:t>
            </a:r>
          </a:p>
          <a:p>
            <a:pPr fontAlgn="base">
              <a:lnSpc>
                <a:spcPct val="90000"/>
              </a:lnSpc>
              <a:spcBef>
                <a:spcPts val="1000"/>
              </a:spcBef>
              <a:buClr>
                <a:schemeClr val="dk1"/>
              </a:buClr>
              <a:buSzPts val="1500"/>
            </a:pPr>
            <a:r>
              <a:rPr lang="sv-SE" sz="2200" b="0" i="0" u="none" strike="noStrike" kern="1200" dirty="0">
                <a:effectLst/>
                <a:latin typeface="+mn-lt"/>
                <a:ea typeface="+mn-ea"/>
                <a:cs typeface="+mn-cs"/>
              </a:rPr>
              <a:t> </a:t>
            </a:r>
            <a:r>
              <a:rPr lang="sv-SE" sz="2200" b="0" i="0" kern="1200" dirty="0">
                <a:effectLst/>
                <a:latin typeface="+mn-lt"/>
                <a:ea typeface="+mn-ea"/>
                <a:cs typeface="+mn-cs"/>
              </a:rPr>
              <a:t>​</a:t>
            </a:r>
          </a:p>
          <a:p>
            <a:pPr fontAlgn="base">
              <a:lnSpc>
                <a:spcPct val="90000"/>
              </a:lnSpc>
              <a:spcBef>
                <a:spcPts val="1000"/>
              </a:spcBef>
              <a:buClr>
                <a:schemeClr val="dk1"/>
              </a:buClr>
              <a:buSzPts val="1500"/>
            </a:pPr>
            <a:r>
              <a:rPr lang="sv-SE" sz="2200" b="0" i="0" u="none" strike="noStrike" kern="1200" dirty="0">
                <a:effectLst/>
                <a:latin typeface="+mn-lt"/>
                <a:ea typeface="+mn-ea"/>
                <a:cs typeface="+mn-cs"/>
              </a:rPr>
              <a:t>Att visa nyfikenhet och genuint intresse för en annan person. </a:t>
            </a:r>
            <a:r>
              <a:rPr lang="sv-SE" sz="2200" b="0" i="0" kern="1200" dirty="0">
                <a:effectLst/>
                <a:latin typeface="+mn-lt"/>
                <a:ea typeface="+mn-ea"/>
                <a:cs typeface="+mn-cs"/>
              </a:rPr>
              <a:t>​</a:t>
            </a:r>
          </a:p>
          <a:p>
            <a:pPr fontAlgn="base">
              <a:lnSpc>
                <a:spcPct val="90000"/>
              </a:lnSpc>
              <a:spcBef>
                <a:spcPts val="1000"/>
              </a:spcBef>
              <a:buClr>
                <a:schemeClr val="dk1"/>
              </a:buClr>
              <a:buSzPts val="1500"/>
            </a:pPr>
            <a:r>
              <a:rPr lang="sv-SE" sz="1400" b="0" i="0" u="none" strike="noStrike" kern="1200" dirty="0">
                <a:effectLst/>
                <a:latin typeface="+mn-lt"/>
                <a:ea typeface="+mn-ea"/>
                <a:cs typeface="+mn-cs"/>
              </a:rPr>
              <a:t> </a:t>
            </a:r>
            <a:r>
              <a:rPr lang="sv-SE" sz="1400" b="0" i="0" kern="1200" dirty="0">
                <a:effectLst/>
                <a:latin typeface="+mn-lt"/>
                <a:ea typeface="+mn-ea"/>
                <a:cs typeface="+mn-cs"/>
              </a:rPr>
              <a:t>​</a:t>
            </a:r>
          </a:p>
          <a:p>
            <a:pPr fontAlgn="base">
              <a:lnSpc>
                <a:spcPct val="90000"/>
              </a:lnSpc>
              <a:spcBef>
                <a:spcPts val="1000"/>
              </a:spcBef>
              <a:buClr>
                <a:schemeClr val="dk1"/>
              </a:buClr>
              <a:buSzPts val="1500"/>
            </a:pPr>
            <a:endParaRPr lang="sv-SE" sz="1400" b="1" i="0" u="none" strike="noStrike" kern="1200" dirty="0">
              <a:effectLst/>
              <a:latin typeface="+mn-lt"/>
              <a:ea typeface="+mn-ea"/>
              <a:cs typeface="+mn-cs"/>
            </a:endParaRPr>
          </a:p>
          <a:p>
            <a:pPr fontAlgn="base">
              <a:lnSpc>
                <a:spcPct val="90000"/>
              </a:lnSpc>
              <a:spcBef>
                <a:spcPts val="1000"/>
              </a:spcBef>
              <a:buClr>
                <a:schemeClr val="dk1"/>
              </a:buClr>
              <a:buSzPts val="1500"/>
            </a:pPr>
            <a:endParaRPr lang="sv-SE" sz="1400" b="1" kern="1200" dirty="0">
              <a:latin typeface="+mn-lt"/>
              <a:ea typeface="+mn-ea"/>
              <a:cs typeface="+mn-cs"/>
            </a:endParaRPr>
          </a:p>
          <a:p>
            <a:pPr algn="ctr" fontAlgn="base">
              <a:lnSpc>
                <a:spcPct val="90000"/>
              </a:lnSpc>
              <a:spcBef>
                <a:spcPts val="1000"/>
              </a:spcBef>
              <a:buClr>
                <a:schemeClr val="dk1"/>
              </a:buClr>
              <a:buSzPts val="1500"/>
            </a:pPr>
            <a:r>
              <a:rPr lang="sv-SE" sz="1900" b="1" i="0" u="none" strike="noStrike" kern="1200" dirty="0">
                <a:effectLst/>
                <a:latin typeface="+mn-lt"/>
                <a:ea typeface="+mn-ea"/>
                <a:cs typeface="+mn-cs"/>
              </a:rPr>
              <a:t>! </a:t>
            </a:r>
            <a:r>
              <a:rPr lang="sv-SE" sz="1900" b="1" i="0" kern="1200" dirty="0">
                <a:effectLst/>
                <a:latin typeface="+mn-lt"/>
                <a:ea typeface="+mn-ea"/>
                <a:cs typeface="+mn-cs"/>
              </a:rPr>
              <a:t>​</a:t>
            </a:r>
          </a:p>
        </p:txBody>
      </p:sp>
      <p:sp>
        <p:nvSpPr>
          <p:cNvPr id="14" name="textruta 13">
            <a:extLst>
              <a:ext uri="{FF2B5EF4-FFF2-40B4-BE49-F238E27FC236}">
                <a16:creationId xmlns:a16="http://schemas.microsoft.com/office/drawing/2014/main" id="{35E179CB-0BF3-C0C4-3484-8B9D43E36F8A}"/>
              </a:ext>
            </a:extLst>
          </p:cNvPr>
          <p:cNvSpPr txBox="1"/>
          <p:nvPr/>
        </p:nvSpPr>
        <p:spPr>
          <a:xfrm>
            <a:off x="1223011" y="1611288"/>
            <a:ext cx="3143250" cy="2394502"/>
          </a:xfrm>
          <a:prstGeom prst="rect">
            <a:avLst/>
          </a:prstGeom>
          <a:noFill/>
        </p:spPr>
        <p:txBody>
          <a:bodyPr wrap="square">
            <a:spAutoFit/>
          </a:bodyPr>
          <a:lstStyle/>
          <a:p>
            <a:pPr>
              <a:lnSpc>
                <a:spcPct val="90000"/>
              </a:lnSpc>
              <a:spcBef>
                <a:spcPct val="0"/>
              </a:spcBef>
              <a:spcAft>
                <a:spcPts val="600"/>
              </a:spcAft>
              <a:buClr>
                <a:schemeClr val="dk1"/>
              </a:buClr>
              <a:buSzPts val="1800"/>
            </a:pPr>
            <a:r>
              <a:rPr lang="en-US" sz="2400" b="0" i="0" u="none" strike="noStrike" dirty="0" err="1">
                <a:effectLst/>
                <a:latin typeface="Bookman Old Style" panose="02050604050505020204" pitchFamily="18" charset="0"/>
                <a:ea typeface="+mj-ea"/>
                <a:cs typeface="+mj-cs"/>
              </a:rPr>
              <a:t>Empati</a:t>
            </a:r>
            <a:r>
              <a:rPr lang="en-US" sz="2400" b="0" i="0" u="none" strike="noStrike" dirty="0">
                <a:effectLst/>
                <a:latin typeface="Bookman Old Style" panose="02050604050505020204" pitchFamily="18" charset="0"/>
                <a:ea typeface="+mj-ea"/>
                <a:cs typeface="+mj-cs"/>
              </a:rPr>
              <a:t> </a:t>
            </a:r>
            <a:r>
              <a:rPr lang="en-US" sz="2400" b="0" i="0" u="none" strike="noStrike" dirty="0" err="1">
                <a:effectLst/>
                <a:latin typeface="Bookman Old Style" panose="02050604050505020204" pitchFamily="18" charset="0"/>
                <a:ea typeface="+mj-ea"/>
                <a:cs typeface="+mj-cs"/>
              </a:rPr>
              <a:t>är</a:t>
            </a:r>
            <a:r>
              <a:rPr lang="en-US" sz="2400" b="0" i="0" u="none" strike="noStrike" dirty="0">
                <a:effectLst/>
                <a:latin typeface="Bookman Old Style" panose="02050604050505020204" pitchFamily="18" charset="0"/>
                <a:ea typeface="+mj-ea"/>
                <a:cs typeface="+mj-cs"/>
              </a:rPr>
              <a:t> </a:t>
            </a:r>
            <a:r>
              <a:rPr lang="en-US" sz="2400" b="0" i="0" u="none" strike="noStrike" dirty="0" err="1">
                <a:effectLst/>
                <a:latin typeface="Bookman Old Style" panose="02050604050505020204" pitchFamily="18" charset="0"/>
                <a:ea typeface="+mj-ea"/>
                <a:cs typeface="+mj-cs"/>
              </a:rPr>
              <a:t>att</a:t>
            </a:r>
            <a:r>
              <a:rPr lang="en-US" sz="2400" b="0" i="0" u="none" strike="noStrike" dirty="0">
                <a:effectLst/>
                <a:latin typeface="Bookman Old Style" panose="02050604050505020204" pitchFamily="18" charset="0"/>
                <a:ea typeface="+mj-ea"/>
                <a:cs typeface="+mj-cs"/>
              </a:rPr>
              <a:t> </a:t>
            </a:r>
          </a:p>
          <a:p>
            <a:pPr>
              <a:lnSpc>
                <a:spcPct val="90000"/>
              </a:lnSpc>
              <a:spcBef>
                <a:spcPct val="0"/>
              </a:spcBef>
              <a:spcAft>
                <a:spcPts val="600"/>
              </a:spcAft>
              <a:buClr>
                <a:schemeClr val="dk1"/>
              </a:buClr>
              <a:buSzPts val="1800"/>
            </a:pPr>
            <a:r>
              <a:rPr lang="en-US" sz="2400" b="0" i="0" u="none" strike="noStrike" dirty="0" err="1">
                <a:effectLst/>
                <a:latin typeface="Bookman Old Style" panose="02050604050505020204" pitchFamily="18" charset="0"/>
                <a:ea typeface="+mj-ea"/>
                <a:cs typeface="+mj-cs"/>
              </a:rPr>
              <a:t>uppleva</a:t>
            </a:r>
            <a:r>
              <a:rPr lang="en-US" sz="2400" b="0" i="0" u="none" strike="noStrike" dirty="0">
                <a:effectLst/>
                <a:latin typeface="Bookman Old Style" panose="02050604050505020204" pitchFamily="18" charset="0"/>
                <a:ea typeface="+mj-ea"/>
                <a:cs typeface="+mj-cs"/>
              </a:rPr>
              <a:t> </a:t>
            </a:r>
            <a:r>
              <a:rPr lang="en-US" sz="2400" b="0" i="0" u="none" strike="noStrike" dirty="0" err="1">
                <a:effectLst/>
                <a:latin typeface="Bookman Old Style" panose="02050604050505020204" pitchFamily="18" charset="0"/>
                <a:ea typeface="+mj-ea"/>
                <a:cs typeface="+mj-cs"/>
              </a:rPr>
              <a:t>en</a:t>
            </a:r>
            <a:r>
              <a:rPr lang="en-US" sz="2400" b="0" i="0" u="none" strike="noStrike" dirty="0">
                <a:effectLst/>
                <a:latin typeface="Bookman Old Style" panose="02050604050505020204" pitchFamily="18" charset="0"/>
                <a:ea typeface="+mj-ea"/>
                <a:cs typeface="+mj-cs"/>
              </a:rPr>
              <a:t> </a:t>
            </a:r>
          </a:p>
          <a:p>
            <a:pPr>
              <a:lnSpc>
                <a:spcPct val="90000"/>
              </a:lnSpc>
              <a:spcBef>
                <a:spcPct val="0"/>
              </a:spcBef>
              <a:spcAft>
                <a:spcPts val="600"/>
              </a:spcAft>
              <a:buClr>
                <a:schemeClr val="dk1"/>
              </a:buClr>
              <a:buSzPts val="1800"/>
            </a:pPr>
            <a:r>
              <a:rPr lang="en-US" sz="2400" b="0" i="0" u="none" strike="noStrike" dirty="0" err="1">
                <a:effectLst/>
                <a:latin typeface="Bookman Old Style" panose="02050604050505020204" pitchFamily="18" charset="0"/>
                <a:ea typeface="+mj-ea"/>
                <a:cs typeface="+mj-cs"/>
              </a:rPr>
              <a:t>annan</a:t>
            </a:r>
            <a:r>
              <a:rPr lang="en-US" sz="2400" b="0" i="0" u="none" strike="noStrike" dirty="0">
                <a:effectLst/>
                <a:latin typeface="Bookman Old Style" panose="02050604050505020204" pitchFamily="18" charset="0"/>
                <a:ea typeface="+mj-ea"/>
                <a:cs typeface="+mj-cs"/>
              </a:rPr>
              <a:t> persons </a:t>
            </a:r>
          </a:p>
          <a:p>
            <a:pPr>
              <a:lnSpc>
                <a:spcPct val="90000"/>
              </a:lnSpc>
              <a:spcBef>
                <a:spcPct val="0"/>
              </a:spcBef>
              <a:spcAft>
                <a:spcPts val="600"/>
              </a:spcAft>
              <a:buClr>
                <a:schemeClr val="dk1"/>
              </a:buClr>
              <a:buSzPts val="1800"/>
            </a:pPr>
            <a:r>
              <a:rPr lang="en-US" sz="2400" b="0" i="0" u="none" strike="noStrike" dirty="0" err="1">
                <a:effectLst/>
                <a:latin typeface="Bookman Old Style" panose="02050604050505020204" pitchFamily="18" charset="0"/>
                <a:ea typeface="+mj-ea"/>
                <a:cs typeface="+mj-cs"/>
              </a:rPr>
              <a:t>känslor</a:t>
            </a:r>
            <a:r>
              <a:rPr lang="en-US" sz="2400" b="0" i="0" u="none" strike="noStrike" dirty="0">
                <a:effectLst/>
                <a:latin typeface="Bookman Old Style" panose="02050604050505020204" pitchFamily="18" charset="0"/>
                <a:ea typeface="+mj-ea"/>
                <a:cs typeface="+mj-cs"/>
              </a:rPr>
              <a:t> </a:t>
            </a:r>
            <a:r>
              <a:rPr lang="en-US" sz="2400" b="0" i="0" u="none" strike="noStrike" dirty="0" err="1">
                <a:effectLst/>
                <a:latin typeface="Bookman Old Style" panose="02050604050505020204" pitchFamily="18" charset="0"/>
                <a:ea typeface="+mj-ea"/>
                <a:cs typeface="+mj-cs"/>
              </a:rPr>
              <a:t>som</a:t>
            </a:r>
            <a:r>
              <a:rPr lang="en-US" sz="2400" b="0" i="0" u="none" strike="noStrike" dirty="0">
                <a:effectLst/>
                <a:latin typeface="Bookman Old Style" panose="02050604050505020204" pitchFamily="18" charset="0"/>
                <a:ea typeface="+mj-ea"/>
                <a:cs typeface="+mj-cs"/>
              </a:rPr>
              <a:t> </a:t>
            </a:r>
          </a:p>
          <a:p>
            <a:pPr>
              <a:lnSpc>
                <a:spcPct val="90000"/>
              </a:lnSpc>
              <a:spcBef>
                <a:spcPct val="0"/>
              </a:spcBef>
              <a:spcAft>
                <a:spcPts val="600"/>
              </a:spcAft>
              <a:buClr>
                <a:schemeClr val="dk1"/>
              </a:buClr>
              <a:buSzPts val="1800"/>
            </a:pPr>
            <a:r>
              <a:rPr lang="en-US" sz="2400" b="0" i="0" u="none" strike="noStrike" dirty="0">
                <a:effectLst/>
                <a:latin typeface="Bookman Old Style" panose="02050604050505020204" pitchFamily="18" charset="0"/>
                <a:ea typeface="+mj-ea"/>
                <a:cs typeface="+mj-cs"/>
              </a:rPr>
              <a:t>om de </a:t>
            </a:r>
            <a:r>
              <a:rPr lang="en-US" sz="2400" b="0" i="0" u="none" strike="noStrike" dirty="0" err="1">
                <a:effectLst/>
                <a:latin typeface="Bookman Old Style" panose="02050604050505020204" pitchFamily="18" charset="0"/>
                <a:ea typeface="+mj-ea"/>
                <a:cs typeface="+mj-cs"/>
              </a:rPr>
              <a:t>vore</a:t>
            </a:r>
            <a:r>
              <a:rPr lang="en-US" sz="2400" b="0" i="0" u="none" strike="noStrike" dirty="0">
                <a:effectLst/>
                <a:latin typeface="Bookman Old Style" panose="02050604050505020204" pitchFamily="18" charset="0"/>
                <a:ea typeface="+mj-ea"/>
                <a:cs typeface="+mj-cs"/>
              </a:rPr>
              <a:t> </a:t>
            </a:r>
            <a:r>
              <a:rPr lang="en-US" sz="2400" b="0" i="0" u="none" strike="noStrike" dirty="0" err="1">
                <a:effectLst/>
                <a:latin typeface="Bookman Old Style" panose="02050604050505020204" pitchFamily="18" charset="0"/>
                <a:ea typeface="+mj-ea"/>
                <a:cs typeface="+mj-cs"/>
              </a:rPr>
              <a:t>ens</a:t>
            </a:r>
            <a:r>
              <a:rPr lang="en-US" sz="2400" b="0" i="0" u="none" strike="noStrike" dirty="0">
                <a:effectLst/>
                <a:latin typeface="Bookman Old Style" panose="02050604050505020204" pitchFamily="18" charset="0"/>
                <a:ea typeface="+mj-ea"/>
                <a:cs typeface="+mj-cs"/>
              </a:rPr>
              <a:t> </a:t>
            </a:r>
            <a:r>
              <a:rPr lang="en-US" sz="2400" b="0" i="0" u="none" strike="noStrike" dirty="0" err="1">
                <a:effectLst/>
                <a:latin typeface="Bookman Old Style" panose="02050604050505020204" pitchFamily="18" charset="0"/>
                <a:ea typeface="+mj-ea"/>
                <a:cs typeface="+mj-cs"/>
              </a:rPr>
              <a:t>egna</a:t>
            </a:r>
            <a:endParaRPr lang="sv-SE" sz="2400" dirty="0">
              <a:latin typeface="Bookman Old Style" panose="02050604050505020204" pitchFamily="18" charset="0"/>
            </a:endParaRPr>
          </a:p>
        </p:txBody>
      </p:sp>
    </p:spTree>
    <p:extLst>
      <p:ext uri="{BB962C8B-B14F-4D97-AF65-F5344CB8AC3E}">
        <p14:creationId xmlns:p14="http://schemas.microsoft.com/office/powerpoint/2010/main" val="3562652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2C7D07B-698E-3546-F9C8-3E25A9CC0A61}"/>
              </a:ext>
            </a:extLst>
          </p:cNvPr>
          <p:cNvPicPr>
            <a:picLocks noChangeAspect="1"/>
          </p:cNvPicPr>
          <p:nvPr/>
        </p:nvPicPr>
        <p:blipFill>
          <a:blip r:embed="rId3"/>
          <a:stretch>
            <a:fillRect/>
          </a:stretch>
        </p:blipFill>
        <p:spPr>
          <a:xfrm>
            <a:off x="2778125" y="1928813"/>
            <a:ext cx="3275013" cy="2084388"/>
          </a:xfrm>
          <a:prstGeom prst="rect">
            <a:avLst/>
          </a:prstGeom>
        </p:spPr>
      </p:pic>
      <p:pic>
        <p:nvPicPr>
          <p:cNvPr id="7" name="Platshållare för innehåll 6">
            <a:extLst>
              <a:ext uri="{FF2B5EF4-FFF2-40B4-BE49-F238E27FC236}">
                <a16:creationId xmlns:a16="http://schemas.microsoft.com/office/drawing/2014/main" id="{BE245EBF-552B-0C24-EDDD-56ECAF9A3909}"/>
              </a:ext>
            </a:extLst>
          </p:cNvPr>
          <p:cNvPicPr>
            <a:picLocks noGrp="1" noChangeAspect="1"/>
          </p:cNvPicPr>
          <p:nvPr>
            <p:ph idx="1"/>
          </p:nvPr>
        </p:nvPicPr>
        <p:blipFill>
          <a:blip r:embed="rId4"/>
          <a:stretch>
            <a:fillRect/>
          </a:stretch>
        </p:blipFill>
        <p:spPr>
          <a:xfrm>
            <a:off x="6103938" y="1928813"/>
            <a:ext cx="3308350" cy="2084388"/>
          </a:xfrm>
        </p:spPr>
      </p:pic>
      <p:pic>
        <p:nvPicPr>
          <p:cNvPr id="11" name="Bildobjekt 10">
            <a:extLst>
              <a:ext uri="{FF2B5EF4-FFF2-40B4-BE49-F238E27FC236}">
                <a16:creationId xmlns:a16="http://schemas.microsoft.com/office/drawing/2014/main" id="{890DA2E0-51FE-7BB2-13C3-213ECCD74167}"/>
              </a:ext>
            </a:extLst>
          </p:cNvPr>
          <p:cNvPicPr>
            <a:picLocks noChangeAspect="1"/>
          </p:cNvPicPr>
          <p:nvPr/>
        </p:nvPicPr>
        <p:blipFill>
          <a:blip r:embed="rId5"/>
          <a:stretch>
            <a:fillRect/>
          </a:stretch>
        </p:blipFill>
        <p:spPr>
          <a:xfrm>
            <a:off x="2778125" y="4065588"/>
            <a:ext cx="3275013" cy="2082800"/>
          </a:xfrm>
          <a:prstGeom prst="rect">
            <a:avLst/>
          </a:prstGeom>
        </p:spPr>
      </p:pic>
      <p:pic>
        <p:nvPicPr>
          <p:cNvPr id="13" name="Bildobjekt 12">
            <a:extLst>
              <a:ext uri="{FF2B5EF4-FFF2-40B4-BE49-F238E27FC236}">
                <a16:creationId xmlns:a16="http://schemas.microsoft.com/office/drawing/2014/main" id="{EECC9B7C-E950-59F1-F90C-8E55D2DB0243}"/>
              </a:ext>
            </a:extLst>
          </p:cNvPr>
          <p:cNvPicPr>
            <a:picLocks noChangeAspect="1"/>
          </p:cNvPicPr>
          <p:nvPr/>
        </p:nvPicPr>
        <p:blipFill>
          <a:blip r:embed="rId6"/>
          <a:stretch>
            <a:fillRect/>
          </a:stretch>
        </p:blipFill>
        <p:spPr>
          <a:xfrm>
            <a:off x="6103938" y="4065588"/>
            <a:ext cx="3308350" cy="2082800"/>
          </a:xfrm>
          <a:prstGeom prst="rect">
            <a:avLst/>
          </a:prstGeom>
        </p:spPr>
      </p:pic>
      <p:sp>
        <p:nvSpPr>
          <p:cNvPr id="4" name="Rubrik 3">
            <a:extLst>
              <a:ext uri="{FF2B5EF4-FFF2-40B4-BE49-F238E27FC236}">
                <a16:creationId xmlns:a16="http://schemas.microsoft.com/office/drawing/2014/main" id="{AF8C1BC1-8BF5-8F6E-1927-02C0B015D9A4}"/>
              </a:ext>
            </a:extLst>
          </p:cNvPr>
          <p:cNvSpPr>
            <a:spLocks noGrp="1"/>
          </p:cNvSpPr>
          <p:nvPr>
            <p:ph type="title"/>
          </p:nvPr>
        </p:nvSpPr>
        <p:spPr>
          <a:xfrm>
            <a:off x="838200" y="760846"/>
            <a:ext cx="10515600" cy="1021563"/>
          </a:xfrm>
        </p:spPr>
        <p:txBody>
          <a:bodyPr anchor="ctr">
            <a:normAutofit/>
          </a:bodyPr>
          <a:lstStyle/>
          <a:p>
            <a:r>
              <a:rPr lang="sv-SE" dirty="0"/>
              <a:t>Empati är en färdighet</a:t>
            </a:r>
          </a:p>
        </p:txBody>
      </p:sp>
    </p:spTree>
    <p:extLst>
      <p:ext uri="{BB962C8B-B14F-4D97-AF65-F5344CB8AC3E}">
        <p14:creationId xmlns:p14="http://schemas.microsoft.com/office/powerpoint/2010/main" val="697504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274233" y="238125"/>
            <a:ext cx="10363200" cy="1143000"/>
          </a:xfrm>
        </p:spPr>
        <p:txBody>
          <a:bodyPr anchor="ctr">
            <a:normAutofit/>
          </a:bodyPr>
          <a:lstStyle/>
          <a:p>
            <a:r>
              <a:rPr lang="sv-SE"/>
              <a:t>Rollspel</a:t>
            </a:r>
          </a:p>
        </p:txBody>
      </p:sp>
      <p:pic>
        <p:nvPicPr>
          <p:cNvPr id="4" name="Platshållare för innehåll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9617" y="1969075"/>
            <a:ext cx="5181600" cy="3951726"/>
          </a:xfrm>
          <a:noFill/>
        </p:spPr>
      </p:pic>
    </p:spTree>
    <p:extLst>
      <p:ext uri="{BB962C8B-B14F-4D97-AF65-F5344CB8AC3E}">
        <p14:creationId xmlns:p14="http://schemas.microsoft.com/office/powerpoint/2010/main" val="26739621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4EA7B36F-0C54-843E-571F-A8F1A696C4B6}"/>
              </a:ext>
            </a:extLst>
          </p:cNvPr>
          <p:cNvSpPr>
            <a:spLocks noGrp="1"/>
          </p:cNvSpPr>
          <p:nvPr>
            <p:ph type="title"/>
          </p:nvPr>
        </p:nvSpPr>
        <p:spPr/>
        <p:txBody>
          <a:bodyPr/>
          <a:lstStyle/>
          <a:p>
            <a:r>
              <a:rPr lang="sv-SE" dirty="0"/>
              <a:t>Muntliga reflektionsfrågor</a:t>
            </a:r>
          </a:p>
        </p:txBody>
      </p:sp>
      <p:sp>
        <p:nvSpPr>
          <p:cNvPr id="6" name="Platshållare för innehåll 5">
            <a:extLst>
              <a:ext uri="{FF2B5EF4-FFF2-40B4-BE49-F238E27FC236}">
                <a16:creationId xmlns:a16="http://schemas.microsoft.com/office/drawing/2014/main" id="{44F7F535-8F6B-AD8A-F4EE-EA159827406D}"/>
              </a:ext>
            </a:extLst>
          </p:cNvPr>
          <p:cNvSpPr>
            <a:spLocks noGrp="1"/>
          </p:cNvSpPr>
          <p:nvPr>
            <p:ph idx="1"/>
          </p:nvPr>
        </p:nvSpPr>
        <p:spPr/>
        <p:txBody>
          <a:bodyPr>
            <a:normAutofit/>
          </a:bodyPr>
          <a:lstStyle/>
          <a:p>
            <a:pPr algn="l" rtl="0" fontAlgn="base"/>
            <a:r>
              <a:rPr lang="en-CA" sz="1800" b="0" i="0" u="none" strike="noStrike" dirty="0">
                <a:solidFill>
                  <a:srgbClr val="000000"/>
                </a:solidFill>
                <a:effectLst/>
                <a:latin typeface="Verdana" panose="020B0604030504040204" pitchFamily="34" charset="0"/>
              </a:rPr>
              <a:t>-Vad </a:t>
            </a:r>
            <a:r>
              <a:rPr lang="en-CA" sz="1800" b="0" i="0" u="none" strike="noStrike" dirty="0" err="1">
                <a:solidFill>
                  <a:srgbClr val="000000"/>
                </a:solidFill>
                <a:effectLst/>
                <a:latin typeface="Verdana" panose="020B0604030504040204" pitchFamily="34" charset="0"/>
              </a:rPr>
              <a:t>kände</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barnet</a:t>
            </a:r>
            <a:r>
              <a:rPr lang="en-CA" sz="1800" b="0" i="0" u="none" strike="noStrike" dirty="0">
                <a:solidFill>
                  <a:srgbClr val="000000"/>
                </a:solidFill>
                <a:effectLst/>
                <a:latin typeface="Verdana" panose="020B0604030504040204" pitchFamily="34" charset="0"/>
              </a:rPr>
              <a:t>?</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marL="0" indent="0" algn="l" rtl="0" fontAlgn="base">
              <a:buNone/>
            </a:pPr>
            <a:endParaRPr lang="sv-SE" b="0" i="0" dirty="0">
              <a:solidFill>
                <a:srgbClr val="000000"/>
              </a:solidFill>
              <a:effectLst/>
              <a:latin typeface="Segoe UI" panose="020B0502040204020203" pitchFamily="34" charset="0"/>
            </a:endParaRPr>
          </a:p>
          <a:p>
            <a:pPr algn="l" rtl="0" fontAlgn="base"/>
            <a:r>
              <a:rPr lang="en-CA" sz="1800" b="0" i="0" u="none" strike="noStrike" dirty="0">
                <a:solidFill>
                  <a:srgbClr val="000000"/>
                </a:solidFill>
                <a:effectLst/>
                <a:latin typeface="Verdana" panose="020B0604030504040204" pitchFamily="34" charset="0"/>
              </a:rPr>
              <a:t>-Vad </a:t>
            </a:r>
            <a:r>
              <a:rPr lang="en-CA" sz="1800" b="0" i="0" u="none" strike="noStrike" dirty="0" err="1">
                <a:solidFill>
                  <a:srgbClr val="000000"/>
                </a:solidFill>
                <a:effectLst/>
                <a:latin typeface="Verdana" panose="020B0604030504040204" pitchFamily="34" charset="0"/>
              </a:rPr>
              <a:t>kände</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föräldern</a:t>
            </a:r>
            <a:r>
              <a:rPr lang="en-CA" sz="1800" b="0" i="0" u="none" strike="noStrike" dirty="0">
                <a:solidFill>
                  <a:srgbClr val="000000"/>
                </a:solidFill>
                <a:effectLst/>
                <a:latin typeface="Verdana" panose="020B0604030504040204" pitchFamily="34" charset="0"/>
              </a:rPr>
              <a:t>?</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r>
              <a:rPr lang="sv-SE" sz="1800" b="0" i="0" u="none" strike="noStrike" dirty="0">
                <a:solidFill>
                  <a:srgbClr val="000000"/>
                </a:solidFill>
                <a:effectLst/>
                <a:latin typeface="Verdana" panose="020B0604030504040204" pitchFamily="34" charset="0"/>
              </a:rPr>
              <a:t>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r>
              <a:rPr lang="sv-SE" sz="1800" b="0" i="0" u="none" strike="noStrike" dirty="0">
                <a:solidFill>
                  <a:srgbClr val="000000"/>
                </a:solidFill>
                <a:effectLst/>
                <a:latin typeface="Verdana" panose="020B0604030504040204" pitchFamily="34" charset="0"/>
              </a:rPr>
              <a:t>-Hur kunde ni se vad föräldern kände?</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r>
              <a:rPr lang="sv-SE" sz="1800" b="0" i="0" u="none" strike="noStrike" dirty="0">
                <a:solidFill>
                  <a:srgbClr val="000000"/>
                </a:solidFill>
                <a:effectLst/>
                <a:latin typeface="Verdana" panose="020B0604030504040204" pitchFamily="34" charset="0"/>
              </a:rPr>
              <a:t>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r>
              <a:rPr lang="sv-SE" sz="1800" b="0" i="0" u="none" strike="noStrike" dirty="0">
                <a:solidFill>
                  <a:srgbClr val="000000"/>
                </a:solidFill>
                <a:effectLst/>
                <a:latin typeface="Verdana" panose="020B0604030504040204" pitchFamily="34" charset="0"/>
              </a:rPr>
              <a:t>-Kunde föräldern se barnets behov?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r>
              <a:rPr lang="sv-SE" sz="1800" b="0" i="0" u="none" strike="noStrike" dirty="0">
                <a:solidFill>
                  <a:srgbClr val="000000"/>
                </a:solidFill>
                <a:effectLst/>
                <a:latin typeface="Verdana" panose="020B0604030504040204" pitchFamily="34" charset="0"/>
              </a:rPr>
              <a:t>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r>
              <a:rPr lang="sv-SE" sz="1800" b="0" i="0" u="none" strike="noStrike" dirty="0">
                <a:solidFill>
                  <a:srgbClr val="000000"/>
                </a:solidFill>
                <a:effectLst/>
                <a:latin typeface="Verdana" panose="020B0604030504040204" pitchFamily="34" charset="0"/>
              </a:rPr>
              <a:t>-Vad betydde det här för relationen mellan barnet och föräldern? Lämnades dörren ”öppen” för att prata vidare om det som hände? </a:t>
            </a:r>
            <a:endParaRPr lang="sv-SE" b="0" i="0" dirty="0">
              <a:solidFill>
                <a:srgbClr val="000000"/>
              </a:solidFill>
              <a:effectLst/>
              <a:latin typeface="Segoe UI" panose="020B0502040204020203" pitchFamily="34" charset="0"/>
            </a:endParaRPr>
          </a:p>
          <a:p>
            <a:endParaRPr lang="sv-SE" dirty="0"/>
          </a:p>
        </p:txBody>
      </p:sp>
    </p:spTree>
    <p:extLst>
      <p:ext uri="{BB962C8B-B14F-4D97-AF65-F5344CB8AC3E}">
        <p14:creationId xmlns:p14="http://schemas.microsoft.com/office/powerpoint/2010/main" val="29874797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82B6FA9-0884-B3AB-E19B-89A1D6EDB6A2}"/>
              </a:ext>
            </a:extLst>
          </p:cNvPr>
          <p:cNvSpPr>
            <a:spLocks noGrp="1"/>
          </p:cNvSpPr>
          <p:nvPr>
            <p:ph type="title"/>
          </p:nvPr>
        </p:nvSpPr>
        <p:spPr/>
        <p:txBody>
          <a:bodyPr/>
          <a:lstStyle/>
          <a:p>
            <a:r>
              <a:rPr lang="sv-SE" dirty="0"/>
              <a:t>Empati och konflikt</a:t>
            </a:r>
          </a:p>
        </p:txBody>
      </p:sp>
      <p:sp>
        <p:nvSpPr>
          <p:cNvPr id="5" name="Platshållare för innehåll 4">
            <a:extLst>
              <a:ext uri="{FF2B5EF4-FFF2-40B4-BE49-F238E27FC236}">
                <a16:creationId xmlns:a16="http://schemas.microsoft.com/office/drawing/2014/main" id="{EF3A4318-ADC6-4D28-7CA4-3982650D13CB}"/>
              </a:ext>
            </a:extLst>
          </p:cNvPr>
          <p:cNvSpPr>
            <a:spLocks noGrp="1"/>
          </p:cNvSpPr>
          <p:nvPr>
            <p:ph idx="1"/>
          </p:nvPr>
        </p:nvSpPr>
        <p:spPr/>
        <p:txBody>
          <a:bodyPr/>
          <a:lstStyle/>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Förstå vikten av att lugna ner konflikten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Empati handlar INTE om att lösa problem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Att använda empati utan att föreslå lösningar eller försöka hjälpa vårt barn kan ha en kraftfull inverkan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 För att ditt barn ska kunna ta emot empati behöver du kunna anpassa ”styrkan”, ditt sätt att visa empati utifrån barnet. Vissa barn har svårt att våga visa sig sårbara och ta emot empati.</a:t>
            </a:r>
            <a:endParaRPr lang="sv-SE" b="0" i="0" dirty="0">
              <a:solidFill>
                <a:srgbClr val="000000"/>
              </a:solidFill>
              <a:effectLst/>
              <a:latin typeface="Arial" panose="020B0604020202020204" pitchFamily="34" charset="0"/>
            </a:endParaRPr>
          </a:p>
          <a:p>
            <a:pPr marL="0" indent="0" algn="ctr">
              <a:buNone/>
            </a:pPr>
            <a:endParaRPr lang="sv-SE" sz="2400" dirty="0"/>
          </a:p>
          <a:p>
            <a:pPr marL="0" indent="0" algn="ctr">
              <a:buNone/>
            </a:pPr>
            <a:r>
              <a:rPr lang="sv-SE" sz="2400" b="1" i="0" u="none" strike="noStrike" dirty="0">
                <a:solidFill>
                  <a:srgbClr val="C00000"/>
                </a:solidFill>
                <a:effectLst/>
                <a:latin typeface="Verdana" panose="020B0604030504040204" pitchFamily="34" charset="0"/>
              </a:rPr>
              <a:t>Att ta ett steg tillbaka, vara nyfiken och </a:t>
            </a:r>
          </a:p>
          <a:p>
            <a:pPr marL="0" indent="0" algn="ctr">
              <a:buNone/>
            </a:pPr>
            <a:r>
              <a:rPr lang="sv-SE" sz="2400" b="1" i="0" u="none" strike="noStrike" dirty="0">
                <a:solidFill>
                  <a:srgbClr val="C00000"/>
                </a:solidFill>
                <a:effectLst/>
                <a:latin typeface="Verdana" panose="020B0604030504040204" pitchFamily="34" charset="0"/>
              </a:rPr>
              <a:t>visa medkänsla kommer att vara betydelsefullt.</a:t>
            </a:r>
            <a:endParaRPr lang="sv-SE" sz="2400" b="1" dirty="0"/>
          </a:p>
        </p:txBody>
      </p:sp>
    </p:spTree>
    <p:extLst>
      <p:ext uri="{BB962C8B-B14F-4D97-AF65-F5344CB8AC3E}">
        <p14:creationId xmlns:p14="http://schemas.microsoft.com/office/powerpoint/2010/main" val="1811491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6E77ECDE-9C5E-A6FF-652C-375504E021B1}"/>
              </a:ext>
            </a:extLst>
          </p:cNvPr>
          <p:cNvSpPr>
            <a:spLocks noGrp="1"/>
          </p:cNvSpPr>
          <p:nvPr>
            <p:ph type="title"/>
          </p:nvPr>
        </p:nvSpPr>
        <p:spPr/>
        <p:txBody>
          <a:bodyPr/>
          <a:lstStyle/>
          <a:p>
            <a:pPr algn="ctr"/>
            <a:r>
              <a:rPr lang="sv-SE" dirty="0"/>
              <a:t>Hur kan vi öka våra barns trygghet?</a:t>
            </a:r>
            <a:br>
              <a:rPr lang="sv-SE" dirty="0"/>
            </a:br>
            <a:r>
              <a:rPr lang="sv-SE" b="1" dirty="0"/>
              <a:t>Säker Hamn och Trygg Bas</a:t>
            </a:r>
          </a:p>
        </p:txBody>
      </p:sp>
      <p:sp>
        <p:nvSpPr>
          <p:cNvPr id="7" name="Platshållare för innehåll 6">
            <a:extLst>
              <a:ext uri="{FF2B5EF4-FFF2-40B4-BE49-F238E27FC236}">
                <a16:creationId xmlns:a16="http://schemas.microsoft.com/office/drawing/2014/main" id="{BCCFA7D8-250B-A11A-DE18-04E36BC8550F}"/>
              </a:ext>
            </a:extLst>
          </p:cNvPr>
          <p:cNvSpPr>
            <a:spLocks noGrp="1"/>
          </p:cNvSpPr>
          <p:nvPr>
            <p:ph idx="1"/>
          </p:nvPr>
        </p:nvSpPr>
        <p:spPr>
          <a:xfrm>
            <a:off x="1673452" y="2430363"/>
            <a:ext cx="3053895" cy="2710543"/>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Verdana"/>
                <a:ea typeface="+mn-ea"/>
                <a:cs typeface="+mn-cs"/>
              </a:rPr>
              <a:t>Säker</a:t>
            </a:r>
          </a:p>
          <a:p>
            <a:pPr marL="0" marR="0" lvl="0" indent="0" algn="ctr" defTabSz="457200" rtl="0" eaLnBrk="1" fontAlgn="auto" latinLnBrk="0" hangingPunct="1">
              <a:lnSpc>
                <a:spcPct val="100000"/>
              </a:lnSpc>
              <a:spcBef>
                <a:spcPts val="0"/>
              </a:spcBef>
              <a:spcAft>
                <a:spcPts val="0"/>
              </a:spcAft>
              <a:buClrTx/>
              <a:buSzTx/>
              <a:buFontTx/>
              <a:buNone/>
              <a:tabLst/>
              <a:defRPr/>
            </a:pPr>
            <a:r>
              <a:rPr lang="sv-SE" sz="2400" b="1" dirty="0">
                <a:solidFill>
                  <a:prstClr val="black"/>
                </a:solidFill>
                <a:latin typeface="Verdana"/>
              </a:rPr>
              <a:t>Hamn</a:t>
            </a:r>
            <a:endParaRPr kumimoji="0" lang="sv-SE" sz="2400" b="1" i="0" u="none" strike="noStrike" kern="1200" cap="none" spc="0" normalizeH="0" baseline="0" noProof="0" dirty="0">
              <a:ln>
                <a:noFill/>
              </a:ln>
              <a:solidFill>
                <a:prstClr val="black"/>
              </a:solidFill>
              <a:effectLst/>
              <a:uLnTx/>
              <a:uFillTx/>
              <a:latin typeface="Verdana"/>
              <a:ea typeface="+mn-ea"/>
              <a:cs typeface="+mn-cs"/>
            </a:endParaRPr>
          </a:p>
        </p:txBody>
      </p:sp>
      <p:sp>
        <p:nvSpPr>
          <p:cNvPr id="8" name="Ellips 7">
            <a:extLst>
              <a:ext uri="{FF2B5EF4-FFF2-40B4-BE49-F238E27FC236}">
                <a16:creationId xmlns:a16="http://schemas.microsoft.com/office/drawing/2014/main" id="{17D622FF-3A82-A252-F0F9-9540AF36608C}"/>
              </a:ext>
            </a:extLst>
          </p:cNvPr>
          <p:cNvSpPr/>
          <p:nvPr/>
        </p:nvSpPr>
        <p:spPr>
          <a:xfrm>
            <a:off x="7331076" y="2430363"/>
            <a:ext cx="2803524" cy="2612572"/>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Verdana"/>
                <a:ea typeface="+mn-ea"/>
                <a:cs typeface="+mn-cs"/>
              </a:rPr>
              <a:t>Trygg</a:t>
            </a:r>
          </a:p>
          <a:p>
            <a:pPr marL="0" marR="0" lvl="0" indent="0" algn="ctr" defTabSz="457200" rtl="0" eaLnBrk="1" fontAlgn="auto" latinLnBrk="0" hangingPunct="1">
              <a:lnSpc>
                <a:spcPct val="100000"/>
              </a:lnSpc>
              <a:spcBef>
                <a:spcPts val="0"/>
              </a:spcBef>
              <a:spcAft>
                <a:spcPts val="0"/>
              </a:spcAft>
              <a:buClrTx/>
              <a:buSzTx/>
              <a:buFontTx/>
              <a:buNone/>
              <a:tabLst/>
              <a:defRPr/>
            </a:pPr>
            <a:r>
              <a:rPr lang="sv-SE" sz="2400" b="1" dirty="0">
                <a:solidFill>
                  <a:prstClr val="black"/>
                </a:solidFill>
                <a:latin typeface="Verdana"/>
              </a:rPr>
              <a:t>Bas</a:t>
            </a:r>
            <a:endParaRPr kumimoji="0" lang="sv-SE" sz="2400" b="1" i="0" u="none" strike="noStrike" kern="1200" cap="none" spc="0" normalizeH="0" baseline="0" noProof="0" dirty="0">
              <a:ln>
                <a:noFill/>
              </a:ln>
              <a:solidFill>
                <a:prstClr val="black"/>
              </a:solidFill>
              <a:effectLst/>
              <a:uLnTx/>
              <a:uFillTx/>
              <a:latin typeface="Verdana"/>
              <a:ea typeface="+mn-ea"/>
              <a:cs typeface="+mn-cs"/>
            </a:endParaRPr>
          </a:p>
        </p:txBody>
      </p:sp>
      <p:sp>
        <p:nvSpPr>
          <p:cNvPr id="9" name="Vänster-höger 5">
            <a:extLst>
              <a:ext uri="{FF2B5EF4-FFF2-40B4-BE49-F238E27FC236}">
                <a16:creationId xmlns:a16="http://schemas.microsoft.com/office/drawing/2014/main" id="{37C9AC3A-6029-0E11-93CF-AFCD88323457}"/>
              </a:ext>
            </a:extLst>
          </p:cNvPr>
          <p:cNvSpPr/>
          <p:nvPr/>
        </p:nvSpPr>
        <p:spPr>
          <a:xfrm>
            <a:off x="4626429" y="3293403"/>
            <a:ext cx="2704647" cy="886492"/>
          </a:xfrm>
          <a:prstGeom prst="lef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Verdana"/>
              <a:ea typeface="+mn-ea"/>
              <a:cs typeface="+mn-cs"/>
            </a:endParaRPr>
          </a:p>
        </p:txBody>
      </p:sp>
      <p:sp>
        <p:nvSpPr>
          <p:cNvPr id="10" name="textruta 9">
            <a:extLst>
              <a:ext uri="{FF2B5EF4-FFF2-40B4-BE49-F238E27FC236}">
                <a16:creationId xmlns:a16="http://schemas.microsoft.com/office/drawing/2014/main" id="{B659D41B-018E-68F3-FAB8-D96B1C16D845}"/>
              </a:ext>
            </a:extLst>
          </p:cNvPr>
          <p:cNvSpPr txBox="1"/>
          <p:nvPr/>
        </p:nvSpPr>
        <p:spPr>
          <a:xfrm>
            <a:off x="729343" y="5367723"/>
            <a:ext cx="4724400" cy="646331"/>
          </a:xfrm>
          <a:prstGeom prst="rect">
            <a:avLst/>
          </a:prstGeom>
          <a:noFill/>
          <a:ln>
            <a:noFill/>
          </a:ln>
        </p:spPr>
        <p:txBody>
          <a:bodyPr wrap="square" rtlCol="0">
            <a:spAutoFit/>
          </a:bodyPr>
          <a:lstStyle/>
          <a:p>
            <a:r>
              <a:rPr lang="sv-SE" dirty="0"/>
              <a:t>En lugnande miljö som ger skydd och tröst och som dämpar barnets ror</a:t>
            </a:r>
          </a:p>
        </p:txBody>
      </p:sp>
      <p:sp>
        <p:nvSpPr>
          <p:cNvPr id="11" name="textruta 10">
            <a:extLst>
              <a:ext uri="{FF2B5EF4-FFF2-40B4-BE49-F238E27FC236}">
                <a16:creationId xmlns:a16="http://schemas.microsoft.com/office/drawing/2014/main" id="{F17939DA-B5E9-5336-AB49-3CE800895F8C}"/>
              </a:ext>
            </a:extLst>
          </p:cNvPr>
          <p:cNvSpPr txBox="1"/>
          <p:nvPr/>
        </p:nvSpPr>
        <p:spPr>
          <a:xfrm>
            <a:off x="6466115" y="5164909"/>
            <a:ext cx="4800599" cy="1200329"/>
          </a:xfrm>
          <a:prstGeom prst="rect">
            <a:avLst/>
          </a:prstGeom>
          <a:noFill/>
        </p:spPr>
        <p:txBody>
          <a:bodyPr wrap="square" rtlCol="0">
            <a:spAutoFit/>
          </a:bodyPr>
          <a:lstStyle/>
          <a:p>
            <a:r>
              <a:rPr lang="sv-SE" dirty="0"/>
              <a:t>En trygg plats att utgå ifrån för att utforska – en försäkran om att någon ”klok och stark” alltid finns där om man behöver det.</a:t>
            </a:r>
          </a:p>
        </p:txBody>
      </p:sp>
    </p:spTree>
    <p:extLst>
      <p:ext uri="{BB962C8B-B14F-4D97-AF65-F5344CB8AC3E}">
        <p14:creationId xmlns:p14="http://schemas.microsoft.com/office/powerpoint/2010/main" val="2433635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5DBC50D-0DD7-D209-D300-E9C3125173C8}"/>
              </a:ext>
            </a:extLst>
          </p:cNvPr>
          <p:cNvSpPr>
            <a:spLocks noGrp="1"/>
          </p:cNvSpPr>
          <p:nvPr>
            <p:ph type="title"/>
          </p:nvPr>
        </p:nvSpPr>
        <p:spPr/>
        <p:txBody>
          <a:bodyPr/>
          <a:lstStyle/>
          <a:p>
            <a:r>
              <a:rPr lang="sv-SE" dirty="0"/>
              <a:t>Sammanfattning </a:t>
            </a:r>
          </a:p>
        </p:txBody>
      </p:sp>
      <p:sp>
        <p:nvSpPr>
          <p:cNvPr id="5" name="Platshållare för innehåll 4">
            <a:extLst>
              <a:ext uri="{FF2B5EF4-FFF2-40B4-BE49-F238E27FC236}">
                <a16:creationId xmlns:a16="http://schemas.microsoft.com/office/drawing/2014/main" id="{E0C4C2B2-5CC5-89BF-9D5A-418496043152}"/>
              </a:ext>
            </a:extLst>
          </p:cNvPr>
          <p:cNvSpPr>
            <a:spLocks noGrp="1"/>
          </p:cNvSpPr>
          <p:nvPr>
            <p:ph idx="1"/>
          </p:nvPr>
        </p:nvSpPr>
        <p:spPr/>
        <p:txBody>
          <a:bodyPr>
            <a:normAutofit/>
          </a:bodyPr>
          <a:lstStyle/>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Empati hjälper oss och våra barn att känna samhörighet.</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Empati handlar inte om att lösa själv problemet</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marL="0" indent="0" algn="l" rtl="0" fontAlgn="base">
              <a:buNone/>
            </a:pP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Att kliva ur sina egna skor och för en stund ställa sig i någon annans.</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marL="0" indent="0" algn="l" rtl="0" fontAlgn="base">
              <a:buNone/>
            </a:pP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Empati handlar inte om att ge upp sina egna perspektiv eller känslor eller att acceptera vilket beteende som helst.</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Vi kan också använda empati i vårt dagliga samspel med andra, när situationen är problematiska. Det är ett bra sätt att stärka relationen.</a:t>
            </a:r>
            <a:endParaRPr lang="sv-SE" b="0" i="0" dirty="0">
              <a:solidFill>
                <a:srgbClr val="000000"/>
              </a:solidFill>
              <a:effectLst/>
              <a:latin typeface="Arial" panose="020B0604020202020204" pitchFamily="34" charset="0"/>
            </a:endParaRPr>
          </a:p>
          <a:p>
            <a:endParaRPr lang="sv-SE" dirty="0"/>
          </a:p>
        </p:txBody>
      </p:sp>
    </p:spTree>
    <p:extLst>
      <p:ext uri="{BB962C8B-B14F-4D97-AF65-F5344CB8AC3E}">
        <p14:creationId xmlns:p14="http://schemas.microsoft.com/office/powerpoint/2010/main" val="1305134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826EDCC-284C-5B0B-1F39-6A92AE67AE8D}"/>
              </a:ext>
            </a:extLst>
          </p:cNvPr>
          <p:cNvSpPr>
            <a:spLocks noGrp="1"/>
          </p:cNvSpPr>
          <p:nvPr>
            <p:ph type="title"/>
          </p:nvPr>
        </p:nvSpPr>
        <p:spPr/>
        <p:txBody>
          <a:bodyPr/>
          <a:lstStyle/>
          <a:p>
            <a:r>
              <a:rPr lang="sv-SE" dirty="0"/>
              <a:t>Ta-Hem-Budskap</a:t>
            </a:r>
          </a:p>
        </p:txBody>
      </p:sp>
      <p:sp>
        <p:nvSpPr>
          <p:cNvPr id="5" name="Platshållare för innehåll 4">
            <a:extLst>
              <a:ext uri="{FF2B5EF4-FFF2-40B4-BE49-F238E27FC236}">
                <a16:creationId xmlns:a16="http://schemas.microsoft.com/office/drawing/2014/main" id="{2B8914C1-9B4B-2B9E-A0BF-FDA0BAB0549D}"/>
              </a:ext>
            </a:extLst>
          </p:cNvPr>
          <p:cNvSpPr>
            <a:spLocks noGrp="1"/>
          </p:cNvSpPr>
          <p:nvPr>
            <p:ph idx="1"/>
          </p:nvPr>
        </p:nvSpPr>
        <p:spPr/>
        <p:txBody>
          <a:bodyPr/>
          <a:lstStyle/>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Empati är viktigt och hjälper dig att behålla en god kontakt med ditt barn/tonåring</a:t>
            </a:r>
            <a:r>
              <a:rPr lang="en-US" sz="1800" b="0" i="0" dirty="0">
                <a:solidFill>
                  <a:srgbClr val="000000"/>
                </a:solidFill>
                <a:effectLst/>
                <a:latin typeface="Verdana" panose="020B0604030504040204" pitchFamily="34" charset="0"/>
              </a:rPr>
              <a:t>​</a:t>
            </a:r>
            <a:endParaRPr lang="en-US"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Empati löser inte alltid problemet, men hjälper dig att förstå ditt barn/tonåring</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Empati handlar om att acceptera andras känslor, och visa att du tar deras erfarenhet på allvar</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Empati kan användas i det dagliga livet, även när saker och ting inte är ett problem</a:t>
            </a:r>
            <a:endParaRPr lang="sv-SE" b="0" i="0" dirty="0">
              <a:solidFill>
                <a:srgbClr val="000000"/>
              </a:solidFill>
              <a:effectLst/>
              <a:latin typeface="Arial" panose="020B0604020202020204" pitchFamily="34" charset="0"/>
            </a:endParaRPr>
          </a:p>
          <a:p>
            <a:endParaRPr lang="sv-SE" dirty="0"/>
          </a:p>
        </p:txBody>
      </p:sp>
      <p:pic>
        <p:nvPicPr>
          <p:cNvPr id="7" name="Bildobjekt 6" descr="En bild som visar rita, illustration, Tecknade serier, tecknad serie&#10;&#10;Automatiskt genererad beskrivning">
            <a:extLst>
              <a:ext uri="{FF2B5EF4-FFF2-40B4-BE49-F238E27FC236}">
                <a16:creationId xmlns:a16="http://schemas.microsoft.com/office/drawing/2014/main" id="{C7D0B19E-5FE6-A6C7-6BA3-2FD975ED955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43900" y="3646435"/>
            <a:ext cx="3489960" cy="2858314"/>
          </a:xfrm>
          <a:prstGeom prst="rect">
            <a:avLst/>
          </a:prstGeom>
        </p:spPr>
      </p:pic>
    </p:spTree>
    <p:extLst>
      <p:ext uri="{BB962C8B-B14F-4D97-AF65-F5344CB8AC3E}">
        <p14:creationId xmlns:p14="http://schemas.microsoft.com/office/powerpoint/2010/main" val="1273845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6096000" y="292908"/>
            <a:ext cx="6096000" cy="6272184"/>
          </a:xfrm>
          <a:prstGeom prst="rect">
            <a:avLst/>
          </a:prstGeom>
          <a:noFill/>
        </p:spPr>
      </p:pic>
      <p:sp>
        <p:nvSpPr>
          <p:cNvPr id="2" name="Rubrik 1"/>
          <p:cNvSpPr>
            <a:spLocks noGrp="1"/>
          </p:cNvSpPr>
          <p:nvPr>
            <p:ph type="title"/>
          </p:nvPr>
        </p:nvSpPr>
        <p:spPr>
          <a:xfrm>
            <a:off x="389648" y="928706"/>
            <a:ext cx="5353052" cy="1129164"/>
          </a:xfrm>
        </p:spPr>
        <p:txBody>
          <a:bodyPr anchor="ctr">
            <a:normAutofit fontScale="90000"/>
          </a:bodyPr>
          <a:lstStyle/>
          <a:p>
            <a:r>
              <a:rPr lang="sv-SE" dirty="0"/>
              <a:t>Princip 6 </a:t>
            </a:r>
            <a:br>
              <a:rPr lang="sv-SE" dirty="0"/>
            </a:br>
            <a:r>
              <a:rPr lang="sv-SE" dirty="0"/>
              <a:t>Att balansera behov</a:t>
            </a:r>
            <a:br>
              <a:rPr lang="sv-SE" dirty="0"/>
            </a:br>
            <a:endParaRPr lang="sv-SE" dirty="0"/>
          </a:p>
        </p:txBody>
      </p:sp>
    </p:spTree>
    <p:extLst>
      <p:ext uri="{BB962C8B-B14F-4D97-AF65-F5344CB8AC3E}">
        <p14:creationId xmlns:p14="http://schemas.microsoft.com/office/powerpoint/2010/main" val="335761831"/>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EA7C14E-B852-901D-450B-B78C9FC925E6}"/>
              </a:ext>
            </a:extLst>
          </p:cNvPr>
          <p:cNvSpPr>
            <a:spLocks noGrp="1"/>
          </p:cNvSpPr>
          <p:nvPr>
            <p:ph type="title"/>
          </p:nvPr>
        </p:nvSpPr>
        <p:spPr/>
        <p:txBody>
          <a:bodyPr/>
          <a:lstStyle/>
          <a:p>
            <a:r>
              <a:rPr lang="sv-SE" dirty="0"/>
              <a:t>Balansera behov</a:t>
            </a:r>
          </a:p>
        </p:txBody>
      </p:sp>
      <p:pic>
        <p:nvPicPr>
          <p:cNvPr id="2050" name="Picture 2">
            <a:extLst>
              <a:ext uri="{FF2B5EF4-FFF2-40B4-BE49-F238E27FC236}">
                <a16:creationId xmlns:a16="http://schemas.microsoft.com/office/drawing/2014/main" id="{88FBDC01-6971-0C09-F78D-43CB5A5108D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921817" y="2519204"/>
            <a:ext cx="4010025" cy="25527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ruta 11">
            <a:extLst>
              <a:ext uri="{FF2B5EF4-FFF2-40B4-BE49-F238E27FC236}">
                <a16:creationId xmlns:a16="http://schemas.microsoft.com/office/drawing/2014/main" id="{E4C76EEE-A8CE-FC5D-BB56-CD43785474D7}"/>
              </a:ext>
            </a:extLst>
          </p:cNvPr>
          <p:cNvSpPr txBox="1"/>
          <p:nvPr/>
        </p:nvSpPr>
        <p:spPr>
          <a:xfrm>
            <a:off x="838199" y="2274838"/>
            <a:ext cx="5715159" cy="2308324"/>
          </a:xfrm>
          <a:prstGeom prst="rect">
            <a:avLst/>
          </a:prstGeom>
          <a:noFill/>
        </p:spPr>
        <p:txBody>
          <a:bodyPr wrap="square">
            <a:spAutoFit/>
          </a:bodyPr>
          <a:lstStyle/>
          <a:p>
            <a:r>
              <a:rPr lang="sv-SE" sz="1800" b="0" i="0" u="none" strike="noStrike" dirty="0">
                <a:solidFill>
                  <a:srgbClr val="000000"/>
                </a:solidFill>
                <a:effectLst/>
                <a:latin typeface="Verdana" panose="020B0604030504040204" pitchFamily="34" charset="0"/>
              </a:rPr>
              <a:t>Hur ser "balansen" ut i vuxna relationer? </a:t>
            </a:r>
            <a:endParaRPr lang="en-CA" sz="1800" b="0" i="0" u="none" strike="noStrike" dirty="0">
              <a:solidFill>
                <a:srgbClr val="000000"/>
              </a:solidFill>
              <a:effectLst/>
              <a:latin typeface="Verdana" panose="020B0604030504040204" pitchFamily="34" charset="0"/>
            </a:endParaRPr>
          </a:p>
          <a:p>
            <a:endParaRPr lang="en-CA" dirty="0">
              <a:solidFill>
                <a:srgbClr val="000000"/>
              </a:solidFill>
              <a:latin typeface="Verdana" panose="020B0604030504040204"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Hur ser balansen ut mellan en vuxen och en baby?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r>
              <a:rPr lang="sv-SE" sz="1800" b="0" i="0" u="none" strike="noStrike" dirty="0">
                <a:solidFill>
                  <a:srgbClr val="6AA84F"/>
                </a:solidFill>
                <a:effectLst/>
                <a:latin typeface="Verdana" panose="020B0604030504040204" pitchFamily="34" charset="0"/>
              </a:rPr>
              <a:t> </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r>
              <a:rPr lang="sv-SE" sz="1800" b="0" i="0" u="none" strike="noStrike" dirty="0">
                <a:solidFill>
                  <a:srgbClr val="6AA84F"/>
                </a:solidFill>
                <a:effectLst/>
                <a:latin typeface="Verdana" panose="020B0604030504040204" pitchFamily="34" charset="0"/>
              </a:rPr>
              <a:t> </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Hur ser balansen ut mellan en vuxen och en tonåring? </a:t>
            </a:r>
            <a:endParaRPr lang="sv-SE"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05482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3A42FBD4-BAD5-3DAA-C17F-7A36491B9AE0}"/>
              </a:ext>
            </a:extLst>
          </p:cNvPr>
          <p:cNvSpPr>
            <a:spLocks noGrp="1"/>
          </p:cNvSpPr>
          <p:nvPr>
            <p:ph type="title"/>
          </p:nvPr>
        </p:nvSpPr>
        <p:spPr/>
        <p:txBody>
          <a:bodyPr>
            <a:normAutofit/>
          </a:bodyPr>
          <a:lstStyle/>
          <a:p>
            <a:r>
              <a:rPr lang="sv-SE" sz="2800" i="0" u="none" strike="noStrike" dirty="0">
                <a:solidFill>
                  <a:srgbClr val="000000"/>
                </a:solidFill>
                <a:effectLst/>
                <a:cs typeface="Tunga" panose="020B0502040204020203" pitchFamily="34" charset="0"/>
              </a:rPr>
              <a:t>Hur hjälper vi våra tonåringar att lära sig att balansera behov och förstå att andra också har behov? </a:t>
            </a:r>
            <a:endParaRPr lang="sv-SE" sz="4400" dirty="0">
              <a:cs typeface="Tunga" panose="020B0502040204020203" pitchFamily="34" charset="0"/>
            </a:endParaRPr>
          </a:p>
        </p:txBody>
      </p:sp>
      <p:sp>
        <p:nvSpPr>
          <p:cNvPr id="6" name="Platshållare för innehåll 5">
            <a:extLst>
              <a:ext uri="{FF2B5EF4-FFF2-40B4-BE49-F238E27FC236}">
                <a16:creationId xmlns:a16="http://schemas.microsoft.com/office/drawing/2014/main" id="{6D91E292-1726-11F7-E17B-54EE6EBB67CF}"/>
              </a:ext>
            </a:extLst>
          </p:cNvPr>
          <p:cNvSpPr>
            <a:spLocks noGrp="1"/>
          </p:cNvSpPr>
          <p:nvPr>
            <p:ph idx="1"/>
          </p:nvPr>
        </p:nvSpPr>
        <p:spPr/>
        <p:txBody>
          <a:bodyPr>
            <a:normAutofit/>
          </a:bodyPr>
          <a:lstStyle/>
          <a:p>
            <a:pPr algn="l" rtl="0" fontAlgn="base">
              <a:buFont typeface="Wingdings" panose="05000000000000000000" pitchFamily="2" charset="2"/>
              <a:buChar char="v"/>
            </a:pPr>
            <a:r>
              <a:rPr lang="sv-SE" sz="1800" b="1" i="0" u="none" strike="noStrike" dirty="0">
                <a:solidFill>
                  <a:schemeClr val="accent2"/>
                </a:solidFill>
                <a:effectLst/>
                <a:latin typeface="Verdana" panose="020B0604030504040204" pitchFamily="34" charset="0"/>
              </a:rPr>
              <a:t>Medvetenhet och empati</a:t>
            </a:r>
            <a:r>
              <a:rPr lang="sv-SE" sz="1800" b="0" i="0" u="none" strike="noStrike" dirty="0">
                <a:solidFill>
                  <a:schemeClr val="accent2"/>
                </a:solidFill>
                <a:effectLst/>
                <a:latin typeface="Verdana" panose="020B0604030504040204" pitchFamily="34" charset="0"/>
              </a:rPr>
              <a:t> </a:t>
            </a:r>
            <a:r>
              <a:rPr lang="sv-SE" sz="1800" b="0" i="0" u="none" strike="noStrike" dirty="0">
                <a:solidFill>
                  <a:srgbClr val="000000"/>
                </a:solidFill>
                <a:effectLst/>
                <a:latin typeface="Verdana" panose="020B0604030504040204" pitchFamily="34" charset="0"/>
              </a:rPr>
              <a:t>för både våra egna behov och deras behov.</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1" i="0" u="none" strike="noStrike" dirty="0">
                <a:solidFill>
                  <a:schemeClr val="accent2"/>
                </a:solidFill>
                <a:effectLst/>
                <a:latin typeface="Verdana" panose="020B0604030504040204" pitchFamily="34" charset="0"/>
              </a:rPr>
              <a:t>Förståelse</a:t>
            </a:r>
            <a:r>
              <a:rPr lang="sv-SE" sz="1800" b="0" i="0" u="none" strike="noStrike" dirty="0">
                <a:solidFill>
                  <a:schemeClr val="accent2"/>
                </a:solidFill>
                <a:effectLst/>
                <a:latin typeface="Verdana" panose="020B0604030504040204" pitchFamily="34" charset="0"/>
              </a:rPr>
              <a:t> </a:t>
            </a:r>
            <a:r>
              <a:rPr lang="sv-SE" sz="1800" b="0" i="0" u="none" strike="noStrike" dirty="0">
                <a:solidFill>
                  <a:srgbClr val="000000"/>
                </a:solidFill>
                <a:effectLst/>
                <a:latin typeface="Verdana" panose="020B0604030504040204" pitchFamily="34" charset="0"/>
              </a:rPr>
              <a:t>för tonåringars utveckling.</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marL="0" indent="0" algn="l" rtl="0" fontAlgn="base">
              <a:buNone/>
            </a:pP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1" i="0" u="none" strike="noStrike" dirty="0">
                <a:solidFill>
                  <a:schemeClr val="accent2"/>
                </a:solidFill>
                <a:effectLst/>
                <a:latin typeface="Verdana" panose="020B0604030504040204" pitchFamily="34" charset="0"/>
              </a:rPr>
              <a:t>Ta ett steg tillbaka</a:t>
            </a:r>
            <a:r>
              <a:rPr lang="sv-SE" sz="1800" b="0" i="0" u="none" strike="noStrike" dirty="0">
                <a:solidFill>
                  <a:srgbClr val="4F81BD"/>
                </a:solidFill>
                <a:effectLst/>
                <a:latin typeface="Verdana" panose="020B0604030504040204" pitchFamily="34" charset="0"/>
              </a:rPr>
              <a:t>, </a:t>
            </a:r>
            <a:r>
              <a:rPr lang="sv-SE" sz="1800" b="0" i="0" u="none" strike="noStrike" dirty="0">
                <a:solidFill>
                  <a:srgbClr val="000000"/>
                </a:solidFill>
                <a:effectLst/>
                <a:latin typeface="Verdana" panose="020B0604030504040204" pitchFamily="34" charset="0"/>
              </a:rPr>
              <a:t>se att konflikt kan vara ett tecken på att det är en obalans kring behov.</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1" i="0" u="none" strike="noStrike" dirty="0">
                <a:solidFill>
                  <a:schemeClr val="accent2"/>
                </a:solidFill>
                <a:effectLst/>
                <a:latin typeface="Verdana" panose="020B0604030504040204" pitchFamily="34" charset="0"/>
              </a:rPr>
              <a:t>Balans är en process</a:t>
            </a:r>
            <a:r>
              <a:rPr lang="sv-SE" sz="1800" b="0" i="0" u="none" strike="noStrike" dirty="0">
                <a:solidFill>
                  <a:schemeClr val="accent2"/>
                </a:solidFill>
                <a:effectLst/>
                <a:latin typeface="Verdana" panose="020B0604030504040204" pitchFamily="34" charset="0"/>
              </a:rPr>
              <a:t> </a:t>
            </a:r>
            <a:r>
              <a:rPr lang="sv-SE" sz="1800" b="0" i="0" u="none" strike="noStrike" dirty="0">
                <a:solidFill>
                  <a:srgbClr val="000000"/>
                </a:solidFill>
                <a:effectLst/>
                <a:latin typeface="Verdana" panose="020B0604030504040204" pitchFamily="34" charset="0"/>
              </a:rPr>
              <a:t>och den behöver inte vara perfekt.</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marL="0" indent="0" algn="l" rtl="0" fontAlgn="base">
              <a:buNone/>
            </a:pPr>
            <a:r>
              <a:rPr lang="sv-SE" sz="1800" b="1" i="0" u="none" strike="noStrike" dirty="0">
                <a:solidFill>
                  <a:srgbClr val="000000"/>
                </a:solidFill>
                <a:effectLst/>
                <a:latin typeface="Verdana" panose="020B0604030504040204" pitchFamily="34" charset="0"/>
              </a:rPr>
              <a:t>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marL="0" indent="0" algn="ctr" rtl="0" fontAlgn="base">
              <a:buNone/>
            </a:pPr>
            <a:r>
              <a:rPr lang="sv-SE" sz="1800" b="0" i="0" u="none" strike="noStrike" dirty="0">
                <a:solidFill>
                  <a:srgbClr val="000000"/>
                </a:solidFill>
                <a:effectLst/>
                <a:latin typeface="Verdana" panose="020B0604030504040204" pitchFamily="34" charset="0"/>
              </a:rPr>
              <a:t>Våra tonåringars behov väger fortfarande tyngre än våra, men inte lika mycket som för det lilla barnet:</a:t>
            </a:r>
            <a:r>
              <a:rPr lang="sv-SE" sz="1800" b="0" i="0" dirty="0">
                <a:solidFill>
                  <a:srgbClr val="808080"/>
                </a:solidFill>
                <a:effectLst/>
                <a:latin typeface="Verdana" panose="020B0604030504040204" pitchFamily="34" charset="0"/>
              </a:rPr>
              <a:t>​</a:t>
            </a:r>
            <a:r>
              <a:rPr lang="sv-SE" sz="1800" b="0" i="0" u="none" strike="noStrike" dirty="0">
                <a:solidFill>
                  <a:srgbClr val="000000"/>
                </a:solidFill>
                <a:effectLst/>
                <a:latin typeface="Verdana" panose="020B0604030504040204" pitchFamily="34" charset="0"/>
              </a:rPr>
              <a:t>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marL="0" indent="0" algn="ctr" rtl="0" fontAlgn="base">
              <a:buNone/>
            </a:pPr>
            <a:r>
              <a:rPr lang="sv-SE" sz="1800" b="1" i="0" u="none" strike="noStrike" dirty="0">
                <a:solidFill>
                  <a:schemeClr val="accent2"/>
                </a:solidFill>
                <a:effectLst/>
                <a:latin typeface="Verdana" panose="020B0604030504040204" pitchFamily="34" charset="0"/>
              </a:rPr>
              <a:t>Att hitta en balans kan ibland kännas som en berg- och dalbana.</a:t>
            </a:r>
            <a:endParaRPr lang="sv-SE" b="1" i="0" dirty="0">
              <a:solidFill>
                <a:schemeClr val="accent2"/>
              </a:solidFill>
              <a:effectLst/>
              <a:latin typeface="Arial" panose="020B0604020202020204" pitchFamily="34" charset="0"/>
            </a:endParaRPr>
          </a:p>
          <a:p>
            <a:endParaRPr lang="sv-SE" dirty="0"/>
          </a:p>
        </p:txBody>
      </p:sp>
    </p:spTree>
    <p:extLst>
      <p:ext uri="{BB962C8B-B14F-4D97-AF65-F5344CB8AC3E}">
        <p14:creationId xmlns:p14="http://schemas.microsoft.com/office/powerpoint/2010/main" val="4500690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EF9AFA3-2971-DA40-C830-380EAC0AB54E}"/>
              </a:ext>
            </a:extLst>
          </p:cNvPr>
          <p:cNvSpPr>
            <a:spLocks noGrp="1"/>
          </p:cNvSpPr>
          <p:nvPr>
            <p:ph type="title"/>
          </p:nvPr>
        </p:nvSpPr>
        <p:spPr>
          <a:xfrm>
            <a:off x="838200" y="807883"/>
            <a:ext cx="10515600" cy="874451"/>
          </a:xfrm>
        </p:spPr>
        <p:txBody>
          <a:bodyPr anchor="ctr">
            <a:normAutofit/>
          </a:bodyPr>
          <a:lstStyle/>
          <a:p>
            <a:r>
              <a:rPr lang="sv-SE" dirty="0"/>
              <a:t>Nyckeln till förhandling med tonåringar</a:t>
            </a:r>
          </a:p>
        </p:txBody>
      </p:sp>
      <p:sp>
        <p:nvSpPr>
          <p:cNvPr id="5" name="Platshållare för innehåll 4">
            <a:extLst>
              <a:ext uri="{FF2B5EF4-FFF2-40B4-BE49-F238E27FC236}">
                <a16:creationId xmlns:a16="http://schemas.microsoft.com/office/drawing/2014/main" id="{F0F836CD-4125-7A4D-F1A5-E945412DF99C}"/>
              </a:ext>
            </a:extLst>
          </p:cNvPr>
          <p:cNvSpPr>
            <a:spLocks noGrp="1"/>
          </p:cNvSpPr>
          <p:nvPr>
            <p:ph sz="half" idx="1"/>
          </p:nvPr>
        </p:nvSpPr>
        <p:spPr>
          <a:xfrm>
            <a:off x="838200" y="1825625"/>
            <a:ext cx="5181600" cy="4351338"/>
          </a:xfrm>
        </p:spPr>
        <p:txBody>
          <a:bodyPr>
            <a:normAutofit/>
          </a:bodyPr>
          <a:lstStyle/>
          <a:p>
            <a:pPr rtl="0" fontAlgn="base">
              <a:buFont typeface="Wingdings" panose="05000000000000000000" pitchFamily="2" charset="2"/>
              <a:buChar char="v"/>
            </a:pPr>
            <a:r>
              <a:rPr lang="sv-SE" b="0" i="0" u="none" strike="noStrike" dirty="0">
                <a:effectLst/>
              </a:rPr>
              <a:t>Förhandling, genom att förhandla med barnet om balansen kring våra olika behov på ett empatiskt sätt. </a:t>
            </a:r>
            <a:r>
              <a:rPr lang="sv-SE" b="0" i="0" dirty="0">
                <a:effectLst/>
              </a:rPr>
              <a:t>​</a:t>
            </a:r>
          </a:p>
          <a:p>
            <a:pPr rtl="0" fontAlgn="base">
              <a:buFont typeface="Wingdings" panose="05000000000000000000" pitchFamily="2" charset="2"/>
              <a:buChar char="v"/>
            </a:pPr>
            <a:r>
              <a:rPr lang="sv-SE" b="0" i="0" u="none" strike="noStrike" dirty="0">
                <a:effectLst/>
              </a:rPr>
              <a:t>Erkänna och respektera våra egna anknytningsbehov. </a:t>
            </a:r>
            <a:endParaRPr lang="en-US" b="0" i="0" dirty="0">
              <a:effectLst/>
            </a:endParaRPr>
          </a:p>
          <a:p>
            <a:pPr rtl="0" fontAlgn="base">
              <a:buFont typeface="Wingdings" panose="05000000000000000000" pitchFamily="2" charset="2"/>
              <a:buChar char="v"/>
            </a:pPr>
            <a:r>
              <a:rPr lang="sv-SE" b="0" i="0" u="none" strike="noStrike" dirty="0">
                <a:effectLst/>
              </a:rPr>
              <a:t>När vi balanserar behov med våra tonåringar så väger tonåringens behov fortfarande mer, men inte alltid.</a:t>
            </a:r>
            <a:r>
              <a:rPr lang="sv-SE" b="0" i="0" dirty="0">
                <a:effectLst/>
              </a:rPr>
              <a:t>​</a:t>
            </a:r>
          </a:p>
          <a:p>
            <a:pPr rtl="0" fontAlgn="base">
              <a:buFont typeface="Wingdings" panose="05000000000000000000" pitchFamily="2" charset="2"/>
              <a:buChar char="v"/>
            </a:pPr>
            <a:r>
              <a:rPr lang="sv-SE" b="0" i="0" u="none" strike="noStrike" dirty="0">
                <a:effectLst/>
              </a:rPr>
              <a:t>Att hitta balansen kan kännas som att åka berg och dalbana.</a:t>
            </a:r>
            <a:endParaRPr lang="sv-SE" b="0" i="0" dirty="0">
              <a:effectLst/>
            </a:endParaRPr>
          </a:p>
          <a:p>
            <a:pPr marL="0" indent="0">
              <a:buNone/>
            </a:pPr>
            <a:endParaRPr lang="sv-SE" dirty="0"/>
          </a:p>
        </p:txBody>
      </p:sp>
      <p:pic>
        <p:nvPicPr>
          <p:cNvPr id="7" name="Bildobjekt 6" descr="En bild som visar bestick, lås, hänglås, metall&#10;&#10;Automatiskt genererad beskrivning">
            <a:extLst>
              <a:ext uri="{FF2B5EF4-FFF2-40B4-BE49-F238E27FC236}">
                <a16:creationId xmlns:a16="http://schemas.microsoft.com/office/drawing/2014/main" id="{E4361020-D006-525A-7E0A-238307D3F95D}"/>
              </a:ext>
            </a:extLst>
          </p:cNvPr>
          <p:cNvPicPr>
            <a:picLocks noChangeAspect="1"/>
          </p:cNvPicPr>
          <p:nvPr/>
        </p:nvPicPr>
        <p:blipFill>
          <a:blip r:embed="rId2"/>
          <a:stretch>
            <a:fillRect/>
          </a:stretch>
        </p:blipFill>
        <p:spPr>
          <a:xfrm>
            <a:off x="6376259" y="1825625"/>
            <a:ext cx="4773482" cy="4351338"/>
          </a:xfrm>
          <a:prstGeom prst="rect">
            <a:avLst/>
          </a:prstGeom>
          <a:noFill/>
        </p:spPr>
      </p:pic>
    </p:spTree>
    <p:extLst>
      <p:ext uri="{BB962C8B-B14F-4D97-AF65-F5344CB8AC3E}">
        <p14:creationId xmlns:p14="http://schemas.microsoft.com/office/powerpoint/2010/main" val="4656697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0950FA7-7DD4-74B7-49AE-1048CC54C7A2}"/>
              </a:ext>
            </a:extLst>
          </p:cNvPr>
          <p:cNvSpPr>
            <a:spLocks noGrp="1"/>
          </p:cNvSpPr>
          <p:nvPr>
            <p:ph type="title"/>
          </p:nvPr>
        </p:nvSpPr>
        <p:spPr/>
        <p:txBody>
          <a:bodyPr>
            <a:normAutofit/>
          </a:bodyPr>
          <a:lstStyle/>
          <a:p>
            <a:r>
              <a:rPr lang="sv-SE" i="0" u="none" strike="noStrike" dirty="0">
                <a:effectLst/>
              </a:rPr>
              <a:t>Att förmedla och förhandla om behov i relationer</a:t>
            </a:r>
            <a:endParaRPr lang="sv-SE" sz="4800" dirty="0"/>
          </a:p>
        </p:txBody>
      </p:sp>
      <p:pic>
        <p:nvPicPr>
          <p:cNvPr id="7" name="Bildobjekt 6" descr="En bild som visar tecknad serie, konst&#10;&#10;Automatiskt genererad beskrivning">
            <a:extLst>
              <a:ext uri="{FF2B5EF4-FFF2-40B4-BE49-F238E27FC236}">
                <a16:creationId xmlns:a16="http://schemas.microsoft.com/office/drawing/2014/main" id="{EFDCC3FA-9D61-2372-F425-41B3B1BF766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62948" y="1863356"/>
            <a:ext cx="4652214" cy="3536312"/>
          </a:xfrm>
          <a:prstGeom prst="rect">
            <a:avLst/>
          </a:prstGeom>
        </p:spPr>
      </p:pic>
      <p:sp>
        <p:nvSpPr>
          <p:cNvPr id="3" name="textruta 2">
            <a:extLst>
              <a:ext uri="{FF2B5EF4-FFF2-40B4-BE49-F238E27FC236}">
                <a16:creationId xmlns:a16="http://schemas.microsoft.com/office/drawing/2014/main" id="{7DF73D96-E6E8-1143-A07C-DEC4DA174B24}"/>
              </a:ext>
            </a:extLst>
          </p:cNvPr>
          <p:cNvSpPr txBox="1"/>
          <p:nvPr/>
        </p:nvSpPr>
        <p:spPr>
          <a:xfrm>
            <a:off x="838200" y="2151727"/>
            <a:ext cx="6093822" cy="2554545"/>
          </a:xfrm>
          <a:prstGeom prst="rect">
            <a:avLst/>
          </a:prstGeom>
          <a:noFill/>
        </p:spPr>
        <p:txBody>
          <a:bodyPr wrap="square">
            <a:spAutoFit/>
          </a:bodyPr>
          <a:lstStyle/>
          <a:p>
            <a:pPr marL="342900" indent="-342900" algn="l" rtl="0" fontAlgn="base">
              <a:buFont typeface="Wingdings" panose="05000000000000000000" pitchFamily="2" charset="2"/>
              <a:buChar char="v"/>
            </a:pPr>
            <a:r>
              <a:rPr lang="sv-SE" sz="2000" b="0" i="0" u="none" strike="noStrike" dirty="0">
                <a:solidFill>
                  <a:srgbClr val="000000"/>
                </a:solidFill>
                <a:effectLst/>
                <a:latin typeface="Verdana" panose="020B0604030504040204" pitchFamily="34" charset="0"/>
              </a:rPr>
              <a:t>Ibland verkar det som andra inte vill lyssna på våra behov.</a:t>
            </a:r>
            <a:r>
              <a:rPr lang="sv-SE" sz="2000" b="0" i="0" dirty="0">
                <a:solidFill>
                  <a:srgbClr val="000000"/>
                </a:solidFill>
                <a:effectLst/>
                <a:latin typeface="Verdana" panose="020B0604030504040204" pitchFamily="34" charset="0"/>
              </a:rPr>
              <a:t>​</a:t>
            </a:r>
            <a:endParaRPr lang="sv-SE" sz="2000" b="0" i="0" dirty="0">
              <a:solidFill>
                <a:srgbClr val="000000"/>
              </a:solidFill>
              <a:effectLst/>
              <a:latin typeface="Arial" panose="020B0604020202020204" pitchFamily="34" charset="0"/>
            </a:endParaRPr>
          </a:p>
          <a:p>
            <a:pPr algn="l" rtl="0" fontAlgn="base"/>
            <a:endParaRPr lang="sv-SE" sz="2000" b="0" i="0" dirty="0">
              <a:solidFill>
                <a:srgbClr val="000000"/>
              </a:solidFill>
              <a:effectLst/>
              <a:latin typeface="Arial" panose="020B0604020202020204" pitchFamily="34" charset="0"/>
            </a:endParaRPr>
          </a:p>
          <a:p>
            <a:pPr marL="342900" indent="-342900" algn="l" rtl="0" fontAlgn="base">
              <a:buFont typeface="Wingdings" panose="05000000000000000000" pitchFamily="2" charset="2"/>
              <a:buChar char="v"/>
            </a:pPr>
            <a:r>
              <a:rPr lang="sv-SE" sz="2000" b="0" i="0" u="none" strike="noStrike" dirty="0">
                <a:solidFill>
                  <a:srgbClr val="000000"/>
                </a:solidFill>
                <a:effectLst/>
                <a:latin typeface="Verdana" panose="020B0604030504040204" pitchFamily="34" charset="0"/>
              </a:rPr>
              <a:t>Ibland känner vi att det enda vi gör är att tillgodose andra personers behov.</a:t>
            </a:r>
            <a:r>
              <a:rPr lang="sv-SE" sz="2000" b="0" i="0" dirty="0">
                <a:solidFill>
                  <a:srgbClr val="000000"/>
                </a:solidFill>
                <a:effectLst/>
                <a:latin typeface="Verdana" panose="020B0604030504040204" pitchFamily="34" charset="0"/>
              </a:rPr>
              <a:t>​</a:t>
            </a:r>
            <a:endParaRPr lang="sv-SE" sz="2000" b="0" i="0" dirty="0">
              <a:solidFill>
                <a:srgbClr val="000000"/>
              </a:solidFill>
              <a:effectLst/>
              <a:latin typeface="Arial" panose="020B0604020202020204" pitchFamily="34" charset="0"/>
            </a:endParaRPr>
          </a:p>
          <a:p>
            <a:pPr marL="342900" indent="-342900" algn="l" rtl="0" fontAlgn="base">
              <a:buFont typeface="Wingdings" panose="05000000000000000000" pitchFamily="2" charset="2"/>
              <a:buChar char="v"/>
            </a:pPr>
            <a:endParaRPr lang="sv-SE" sz="2000" b="0" i="0" dirty="0">
              <a:solidFill>
                <a:srgbClr val="000000"/>
              </a:solidFill>
              <a:effectLst/>
              <a:latin typeface="Arial" panose="020B0604020202020204" pitchFamily="34" charset="0"/>
            </a:endParaRPr>
          </a:p>
          <a:p>
            <a:pPr marL="342900" indent="-342900" algn="l" rtl="0" fontAlgn="base">
              <a:buFont typeface="Wingdings" panose="05000000000000000000" pitchFamily="2" charset="2"/>
              <a:buChar char="v"/>
            </a:pPr>
            <a:r>
              <a:rPr lang="sv-SE" sz="2000" b="0" i="0" u="none" strike="noStrike" dirty="0">
                <a:solidFill>
                  <a:srgbClr val="000000"/>
                </a:solidFill>
                <a:effectLst/>
                <a:latin typeface="Verdana" panose="020B0604030504040204" pitchFamily="34" charset="0"/>
              </a:rPr>
              <a:t>Ibland har vi skuldkänslor över att uttrycka våra behov</a:t>
            </a:r>
            <a:endParaRPr lang="sv-SE" sz="20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1470491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93E39-FC60-AAE3-711D-3F8443DFD9B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EA4C0CC-21B7-1607-07F3-A0ADE6667D03}"/>
              </a:ext>
            </a:extLst>
          </p:cNvPr>
          <p:cNvSpPr>
            <a:spLocks noGrp="1"/>
          </p:cNvSpPr>
          <p:nvPr>
            <p:ph type="title"/>
          </p:nvPr>
        </p:nvSpPr>
        <p:spPr>
          <a:xfrm>
            <a:off x="1274233" y="238125"/>
            <a:ext cx="10363200" cy="1143000"/>
          </a:xfrm>
        </p:spPr>
        <p:txBody>
          <a:bodyPr anchor="ctr">
            <a:normAutofit/>
          </a:bodyPr>
          <a:lstStyle/>
          <a:p>
            <a:br>
              <a:rPr lang="sv-SE" dirty="0"/>
            </a:br>
            <a:r>
              <a:rPr lang="sv-SE" dirty="0"/>
              <a:t>Rollspel</a:t>
            </a:r>
          </a:p>
        </p:txBody>
      </p:sp>
      <p:pic>
        <p:nvPicPr>
          <p:cNvPr id="4" name="Platshållare för innehåll 3">
            <a:extLst>
              <a:ext uri="{FF2B5EF4-FFF2-40B4-BE49-F238E27FC236}">
                <a16:creationId xmlns:a16="http://schemas.microsoft.com/office/drawing/2014/main" id="{291398A4-BBA7-DFDB-B2C8-A5618BA8C37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9617" y="1969075"/>
            <a:ext cx="5181600" cy="3951726"/>
          </a:xfrm>
          <a:noFill/>
        </p:spPr>
      </p:pic>
    </p:spTree>
    <p:extLst>
      <p:ext uri="{BB962C8B-B14F-4D97-AF65-F5344CB8AC3E}">
        <p14:creationId xmlns:p14="http://schemas.microsoft.com/office/powerpoint/2010/main" val="1774934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BCAA85-2F49-1FCA-0FBD-A887C6D93FCD}"/>
              </a:ext>
            </a:extLst>
          </p:cNvPr>
          <p:cNvSpPr>
            <a:spLocks noGrp="1"/>
          </p:cNvSpPr>
          <p:nvPr>
            <p:ph type="title"/>
          </p:nvPr>
        </p:nvSpPr>
        <p:spPr/>
        <p:txBody>
          <a:bodyPr/>
          <a:lstStyle/>
          <a:p>
            <a:r>
              <a:rPr lang="sv-SE" i="0" u="none" strike="noStrike" dirty="0">
                <a:effectLst/>
              </a:rPr>
              <a:t>Hur man använder empati för att utrycka sina behov: </a:t>
            </a:r>
            <a:endParaRPr lang="sv-SE" dirty="0"/>
          </a:p>
        </p:txBody>
      </p:sp>
      <p:sp>
        <p:nvSpPr>
          <p:cNvPr id="5" name="Platshållare för innehåll 4">
            <a:extLst>
              <a:ext uri="{FF2B5EF4-FFF2-40B4-BE49-F238E27FC236}">
                <a16:creationId xmlns:a16="http://schemas.microsoft.com/office/drawing/2014/main" id="{8FC997BC-D6BB-0600-D870-CEFA14F9BE94}"/>
              </a:ext>
            </a:extLst>
          </p:cNvPr>
          <p:cNvSpPr>
            <a:spLocks noGrp="1"/>
          </p:cNvSpPr>
          <p:nvPr>
            <p:ph idx="1"/>
          </p:nvPr>
        </p:nvSpPr>
        <p:spPr/>
        <p:txBody>
          <a:bodyPr/>
          <a:lstStyle/>
          <a:p>
            <a:pPr algn="l" rtl="0" fontAlgn="base">
              <a:buFont typeface="Wingdings" panose="05000000000000000000" pitchFamily="2" charset="2"/>
              <a:buChar char="v"/>
            </a:pPr>
            <a:r>
              <a:rPr lang="sv-SE" sz="2000" b="0" i="0" u="none" strike="noStrike" dirty="0">
                <a:solidFill>
                  <a:srgbClr val="000000"/>
                </a:solidFill>
                <a:effectLst/>
                <a:latin typeface="Verdana" panose="020B0604030504040204" pitchFamily="34" charset="0"/>
              </a:rPr>
              <a:t>Uttryck empati för den andra personens behov</a:t>
            </a:r>
            <a:r>
              <a:rPr lang="sv-SE" sz="2000" dirty="0">
                <a:solidFill>
                  <a:srgbClr val="000000"/>
                </a:solidFill>
                <a:latin typeface="Verdana" panose="020B0604030504040204" pitchFamily="34" charset="0"/>
              </a:rPr>
              <a:t> först </a:t>
            </a:r>
            <a:r>
              <a:rPr lang="sv-SE" sz="2000" b="1" dirty="0">
                <a:solidFill>
                  <a:schemeClr val="accent2"/>
                </a:solidFill>
                <a:latin typeface="Verdana" panose="020B0604030504040204" pitchFamily="34" charset="0"/>
              </a:rPr>
              <a:t>innan</a:t>
            </a:r>
            <a:r>
              <a:rPr lang="sv-SE" sz="2000" dirty="0">
                <a:solidFill>
                  <a:srgbClr val="000000"/>
                </a:solidFill>
                <a:latin typeface="Verdana" panose="020B0604030504040204" pitchFamily="34" charset="0"/>
              </a:rPr>
              <a:t> du uttrycker</a:t>
            </a:r>
            <a:r>
              <a:rPr lang="sv-SE" sz="2000" b="0" i="0" u="none" strike="noStrike" dirty="0">
                <a:solidFill>
                  <a:srgbClr val="000000"/>
                </a:solidFill>
                <a:effectLst/>
                <a:latin typeface="Verdana" panose="020B0604030504040204" pitchFamily="34" charset="0"/>
              </a:rPr>
              <a:t> dina egna behov.</a:t>
            </a:r>
            <a:r>
              <a:rPr lang="en-US" sz="2000" b="0" i="0" dirty="0">
                <a:solidFill>
                  <a:srgbClr val="000000"/>
                </a:solidFill>
                <a:effectLst/>
                <a:latin typeface="Verdana" panose="020B0604030504040204" pitchFamily="34" charset="0"/>
              </a:rPr>
              <a:t>​</a:t>
            </a:r>
            <a:endParaRPr lang="en-US" sz="2000" b="0" i="0" dirty="0">
              <a:solidFill>
                <a:srgbClr val="000000"/>
              </a:solidFill>
              <a:effectLst/>
              <a:latin typeface="Arial" panose="020B0604020202020204" pitchFamily="34" charset="0"/>
            </a:endParaRPr>
          </a:p>
          <a:p>
            <a:pPr marL="0" indent="0" algn="l" rtl="0" fontAlgn="base">
              <a:buNone/>
            </a:pPr>
            <a:endParaRPr lang="sv-SE" sz="2000"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2000" b="0" i="0" u="none" strike="noStrike" dirty="0">
                <a:solidFill>
                  <a:srgbClr val="000000"/>
                </a:solidFill>
                <a:effectLst/>
                <a:latin typeface="Verdana" panose="020B0604030504040204" pitchFamily="34" charset="0"/>
              </a:rPr>
              <a:t>Ta ett steg tillbaka från känslor av att känna sig utnyttjad.</a:t>
            </a:r>
            <a:r>
              <a:rPr lang="en-US" sz="2000" b="0" i="0" dirty="0">
                <a:solidFill>
                  <a:srgbClr val="000000"/>
                </a:solidFill>
                <a:effectLst/>
                <a:latin typeface="Verdana" panose="020B0604030504040204" pitchFamily="34" charset="0"/>
              </a:rPr>
              <a:t>​</a:t>
            </a:r>
            <a:endParaRPr lang="en-US" sz="2000" b="0" i="0" dirty="0">
              <a:solidFill>
                <a:srgbClr val="000000"/>
              </a:solidFill>
              <a:effectLst/>
              <a:latin typeface="Arial" panose="020B0604020202020204" pitchFamily="34" charset="0"/>
            </a:endParaRPr>
          </a:p>
          <a:p>
            <a:pPr marL="0" indent="0" algn="l" rtl="0" fontAlgn="base">
              <a:buNone/>
            </a:pPr>
            <a:r>
              <a:rPr lang="sv-SE" sz="1000" b="0" i="0" u="none" strike="noStrike" dirty="0">
                <a:solidFill>
                  <a:srgbClr val="000000"/>
                </a:solidFill>
                <a:effectLst/>
                <a:latin typeface="Segoe UI" panose="020B0502040204020203" pitchFamily="34" charset="0"/>
              </a:rPr>
              <a:t> </a:t>
            </a:r>
            <a:r>
              <a:rPr lang="sv-SE" sz="1000" b="0" i="0" dirty="0">
                <a:solidFill>
                  <a:srgbClr val="000000"/>
                </a:solidFill>
                <a:effectLst/>
                <a:latin typeface="Segoe UI" panose="020B0502040204020203" pitchFamily="34" charset="0"/>
              </a:rPr>
              <a:t>​</a:t>
            </a:r>
            <a:endParaRPr lang="sv-SE" sz="2000"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2000" b="0" i="0" u="none" strike="noStrike" dirty="0">
                <a:solidFill>
                  <a:srgbClr val="000000"/>
                </a:solidFill>
                <a:effectLst/>
                <a:latin typeface="Verdana" panose="020B0604030504040204" pitchFamily="34" charset="0"/>
              </a:rPr>
              <a:t>Visa empati för oss själva och acceptera våra behov.</a:t>
            </a:r>
            <a:r>
              <a:rPr lang="en-US" sz="2000" b="0" i="0" dirty="0">
                <a:solidFill>
                  <a:srgbClr val="000000"/>
                </a:solidFill>
                <a:effectLst/>
                <a:latin typeface="Verdana" panose="020B0604030504040204" pitchFamily="34" charset="0"/>
              </a:rPr>
              <a:t>​</a:t>
            </a:r>
            <a:endParaRPr lang="en-US" sz="2000" b="0" i="0" dirty="0">
              <a:solidFill>
                <a:srgbClr val="000000"/>
              </a:solidFill>
              <a:effectLst/>
              <a:latin typeface="Arial" panose="020B0604020202020204" pitchFamily="34" charset="0"/>
            </a:endParaRPr>
          </a:p>
          <a:p>
            <a:pPr marL="0" indent="0" algn="l" rtl="0" fontAlgn="base">
              <a:buNone/>
            </a:pPr>
            <a:endParaRPr lang="sv-SE" sz="2000"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2000" b="0" i="0" u="none" strike="noStrike" dirty="0">
                <a:solidFill>
                  <a:srgbClr val="000000"/>
                </a:solidFill>
                <a:effectLst/>
                <a:latin typeface="Verdana" panose="020B0604030504040204" pitchFamily="34" charset="0"/>
              </a:rPr>
              <a:t>Kommunicera att vi är intresserade av att balansera våra behov och andras behov.</a:t>
            </a:r>
            <a:endParaRPr lang="sv-SE" sz="2000" b="0" i="0" dirty="0">
              <a:solidFill>
                <a:srgbClr val="000000"/>
              </a:solidFill>
              <a:effectLst/>
              <a:latin typeface="Arial" panose="020B0604020202020204" pitchFamily="34" charset="0"/>
            </a:endParaRPr>
          </a:p>
          <a:p>
            <a:endParaRPr lang="sv-SE" dirty="0"/>
          </a:p>
        </p:txBody>
      </p:sp>
      <p:pic>
        <p:nvPicPr>
          <p:cNvPr id="3" name="Bildobjekt 2" descr="En bild som visar tecknad serie, konst&#10;&#10;Automatiskt genererad beskrivning">
            <a:extLst>
              <a:ext uri="{FF2B5EF4-FFF2-40B4-BE49-F238E27FC236}">
                <a16:creationId xmlns:a16="http://schemas.microsoft.com/office/drawing/2014/main" id="{03B57FC1-53BC-8B13-1EF0-7B7166601BA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09314" y="4611367"/>
            <a:ext cx="2392339" cy="1950895"/>
          </a:xfrm>
          <a:prstGeom prst="rect">
            <a:avLst/>
          </a:prstGeom>
        </p:spPr>
      </p:pic>
    </p:spTree>
    <p:extLst>
      <p:ext uri="{BB962C8B-B14F-4D97-AF65-F5344CB8AC3E}">
        <p14:creationId xmlns:p14="http://schemas.microsoft.com/office/powerpoint/2010/main" val="1560856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B8D05-B55E-BF60-E3A0-919418BFB27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771142D-45BD-93F1-652D-37A1CD869F0C}"/>
              </a:ext>
            </a:extLst>
          </p:cNvPr>
          <p:cNvSpPr>
            <a:spLocks noGrp="1"/>
          </p:cNvSpPr>
          <p:nvPr>
            <p:ph type="title"/>
          </p:nvPr>
        </p:nvSpPr>
        <p:spPr>
          <a:xfrm>
            <a:off x="1274233" y="238125"/>
            <a:ext cx="10363200" cy="1143000"/>
          </a:xfrm>
        </p:spPr>
        <p:txBody>
          <a:bodyPr anchor="ctr">
            <a:normAutofit/>
          </a:bodyPr>
          <a:lstStyle/>
          <a:p>
            <a:r>
              <a:rPr lang="sv-SE" dirty="0"/>
              <a:t>Rekonstruerat</a:t>
            </a:r>
            <a:br>
              <a:rPr lang="sv-SE" dirty="0"/>
            </a:br>
            <a:r>
              <a:rPr lang="sv-SE" dirty="0"/>
              <a:t>Rollspel</a:t>
            </a:r>
          </a:p>
        </p:txBody>
      </p:sp>
      <p:pic>
        <p:nvPicPr>
          <p:cNvPr id="4" name="Platshållare för innehåll 3">
            <a:extLst>
              <a:ext uri="{FF2B5EF4-FFF2-40B4-BE49-F238E27FC236}">
                <a16:creationId xmlns:a16="http://schemas.microsoft.com/office/drawing/2014/main" id="{4830A069-4F64-3C17-EB9C-D04F607D65D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9617" y="1969075"/>
            <a:ext cx="5181600" cy="3951726"/>
          </a:xfrm>
          <a:noFill/>
        </p:spPr>
      </p:pic>
    </p:spTree>
    <p:extLst>
      <p:ext uri="{BB962C8B-B14F-4D97-AF65-F5344CB8AC3E}">
        <p14:creationId xmlns:p14="http://schemas.microsoft.com/office/powerpoint/2010/main" val="29590465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AD618980-B1FC-F016-6E3F-501EE7037259}"/>
              </a:ext>
            </a:extLst>
          </p:cNvPr>
          <p:cNvSpPr txBox="1"/>
          <p:nvPr/>
        </p:nvSpPr>
        <p:spPr>
          <a:xfrm>
            <a:off x="2781300" y="2459504"/>
            <a:ext cx="6629400" cy="1938992"/>
          </a:xfrm>
          <a:prstGeom prst="rect">
            <a:avLst/>
          </a:prstGeom>
          <a:noFill/>
          <a:ln>
            <a:noFill/>
          </a:ln>
        </p:spPr>
        <p:txBody>
          <a:bodyPr wrap="square" rtlCol="0">
            <a:spAutoFit/>
          </a:bodyPr>
          <a:lstStyle/>
          <a:p>
            <a:r>
              <a:rPr lang="sv-SE" sz="2400" dirty="0"/>
              <a:t>Hur visar ni att ni är en Säker Hamn i relationen till era barn?</a:t>
            </a:r>
          </a:p>
          <a:p>
            <a:endParaRPr lang="sv-SE" sz="2400" dirty="0"/>
          </a:p>
          <a:p>
            <a:r>
              <a:rPr lang="sv-SE" sz="2400" dirty="0"/>
              <a:t>Hur visar ni att ni är en Trygg Bas i relationen till era barn?</a:t>
            </a:r>
          </a:p>
        </p:txBody>
      </p:sp>
    </p:spTree>
    <p:extLst>
      <p:ext uri="{BB962C8B-B14F-4D97-AF65-F5344CB8AC3E}">
        <p14:creationId xmlns:p14="http://schemas.microsoft.com/office/powerpoint/2010/main" val="4076220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56B066E-109B-6E91-2F5C-2AD6FE63DDC9}"/>
              </a:ext>
            </a:extLst>
          </p:cNvPr>
          <p:cNvSpPr>
            <a:spLocks noGrp="1"/>
          </p:cNvSpPr>
          <p:nvPr>
            <p:ph type="title"/>
          </p:nvPr>
        </p:nvSpPr>
        <p:spPr>
          <a:xfrm>
            <a:off x="838200" y="807883"/>
            <a:ext cx="10515600" cy="874451"/>
          </a:xfrm>
        </p:spPr>
        <p:txBody>
          <a:bodyPr anchor="ctr">
            <a:normAutofit/>
          </a:bodyPr>
          <a:lstStyle/>
          <a:p>
            <a:r>
              <a:rPr lang="sv-SE" dirty="0"/>
              <a:t>Det är viktigt att…………..</a:t>
            </a:r>
          </a:p>
        </p:txBody>
      </p:sp>
      <p:sp>
        <p:nvSpPr>
          <p:cNvPr id="5" name="Platshållare för innehåll 4">
            <a:extLst>
              <a:ext uri="{FF2B5EF4-FFF2-40B4-BE49-F238E27FC236}">
                <a16:creationId xmlns:a16="http://schemas.microsoft.com/office/drawing/2014/main" id="{FF7F1C61-D623-97D5-FA2E-02ED372FE32B}"/>
              </a:ext>
            </a:extLst>
          </p:cNvPr>
          <p:cNvSpPr>
            <a:spLocks noGrp="1"/>
          </p:cNvSpPr>
          <p:nvPr>
            <p:ph sz="half" idx="1"/>
          </p:nvPr>
        </p:nvSpPr>
        <p:spPr>
          <a:xfrm>
            <a:off x="838200" y="1825625"/>
            <a:ext cx="5181600" cy="4351338"/>
          </a:xfrm>
        </p:spPr>
        <p:txBody>
          <a:bodyPr>
            <a:normAutofit/>
          </a:bodyPr>
          <a:lstStyle/>
          <a:p>
            <a:pPr rtl="0" fontAlgn="base">
              <a:buFont typeface="Wingdings" panose="05000000000000000000" pitchFamily="2" charset="2"/>
              <a:buChar char="v"/>
            </a:pPr>
            <a:r>
              <a:rPr lang="sv-SE" b="0" i="0" u="none" strike="noStrike">
                <a:effectLst/>
              </a:rPr>
              <a:t>Hålla i längden och minska riskerna för utbrändhet.</a:t>
            </a:r>
            <a:r>
              <a:rPr lang="sv-SE" b="0" i="0">
                <a:effectLst/>
              </a:rPr>
              <a:t>​</a:t>
            </a:r>
          </a:p>
          <a:p>
            <a:pPr rtl="0" fontAlgn="base">
              <a:buFont typeface="Wingdings" panose="05000000000000000000" pitchFamily="2" charset="2"/>
              <a:buChar char="v"/>
            </a:pPr>
            <a:r>
              <a:rPr lang="sv-SE" b="0" i="0" u="none" strike="noStrike">
                <a:effectLst/>
              </a:rPr>
              <a:t>Vara medveten om sina egna behov, vårda relationer med viktiga personer som sin partner, vänner och familj som kan ge stöd.</a:t>
            </a:r>
            <a:r>
              <a:rPr lang="sv-SE" b="0" i="0">
                <a:effectLst/>
              </a:rPr>
              <a:t>​</a:t>
            </a:r>
            <a:r>
              <a:rPr lang="sv-SE" b="0" i="0" u="none" strike="noStrike">
                <a:effectLst/>
              </a:rPr>
              <a:t> </a:t>
            </a:r>
            <a:r>
              <a:rPr lang="sv-SE" b="0" i="0">
                <a:effectLst/>
              </a:rPr>
              <a:t>​</a:t>
            </a:r>
          </a:p>
          <a:p>
            <a:pPr rtl="0" fontAlgn="base">
              <a:buFont typeface="Wingdings" panose="05000000000000000000" pitchFamily="2" charset="2"/>
              <a:buChar char="v"/>
            </a:pPr>
            <a:r>
              <a:rPr lang="sv-SE" b="0" i="0" u="none" strike="noStrike">
                <a:effectLst/>
              </a:rPr>
              <a:t>Söka professionell hjälp när man känner att problemen blir för stora.</a:t>
            </a:r>
            <a:r>
              <a:rPr lang="sv-SE" b="0" i="0">
                <a:effectLst/>
              </a:rPr>
              <a:t>​</a:t>
            </a:r>
          </a:p>
          <a:p>
            <a:pPr rtl="0" fontAlgn="base">
              <a:buFont typeface="Wingdings" panose="05000000000000000000" pitchFamily="2" charset="2"/>
              <a:buChar char="v"/>
            </a:pPr>
            <a:r>
              <a:rPr lang="sv-SE" b="0" i="0" u="none" strike="noStrike">
                <a:effectLst/>
              </a:rPr>
              <a:t>Söka tillfällen att hjälpa ditt barn att kunna se och förstå andra människors behov och stötta barnet i att balansera sina egna behov mot andras behov.</a:t>
            </a:r>
            <a:endParaRPr lang="sv-SE" b="0" i="0">
              <a:effectLst/>
            </a:endParaRPr>
          </a:p>
          <a:p>
            <a:pPr marL="0" indent="0">
              <a:buNone/>
            </a:pPr>
            <a:endParaRPr lang="sv-SE" dirty="0"/>
          </a:p>
        </p:txBody>
      </p:sp>
      <p:pic>
        <p:nvPicPr>
          <p:cNvPr id="7" name="Bildobjekt 6">
            <a:extLst>
              <a:ext uri="{FF2B5EF4-FFF2-40B4-BE49-F238E27FC236}">
                <a16:creationId xmlns:a16="http://schemas.microsoft.com/office/drawing/2014/main" id="{6BE3EBD4-5277-56AA-1A1B-8AF119191A86}"/>
              </a:ext>
            </a:extLst>
          </p:cNvPr>
          <p:cNvPicPr>
            <a:picLocks noChangeAspect="1"/>
          </p:cNvPicPr>
          <p:nvPr/>
        </p:nvPicPr>
        <p:blipFill rotWithShape="1">
          <a:blip r:embed="rId2"/>
          <a:srcRect r="19498" b="-1"/>
          <a:stretch/>
        </p:blipFill>
        <p:spPr>
          <a:xfrm>
            <a:off x="6184900" y="1825625"/>
            <a:ext cx="5181600" cy="4351338"/>
          </a:xfrm>
          <a:prstGeom prst="rect">
            <a:avLst/>
          </a:prstGeom>
          <a:noFill/>
        </p:spPr>
      </p:pic>
    </p:spTree>
    <p:extLst>
      <p:ext uri="{BB962C8B-B14F-4D97-AF65-F5344CB8AC3E}">
        <p14:creationId xmlns:p14="http://schemas.microsoft.com/office/powerpoint/2010/main" val="16264183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003546D-E9AB-58D4-A33A-19081B607862}"/>
              </a:ext>
            </a:extLst>
          </p:cNvPr>
          <p:cNvSpPr>
            <a:spLocks noGrp="1"/>
          </p:cNvSpPr>
          <p:nvPr>
            <p:ph type="title"/>
          </p:nvPr>
        </p:nvSpPr>
        <p:spPr>
          <a:xfrm>
            <a:off x="838200" y="465845"/>
            <a:ext cx="10515600" cy="1021563"/>
          </a:xfrm>
        </p:spPr>
        <p:txBody>
          <a:bodyPr/>
          <a:lstStyle/>
          <a:p>
            <a:r>
              <a:rPr lang="sv-SE" dirty="0"/>
              <a:t>Ta Hem Budskap</a:t>
            </a:r>
          </a:p>
        </p:txBody>
      </p:sp>
      <p:sp>
        <p:nvSpPr>
          <p:cNvPr id="6" name="Platshållare för innehåll 5">
            <a:extLst>
              <a:ext uri="{FF2B5EF4-FFF2-40B4-BE49-F238E27FC236}">
                <a16:creationId xmlns:a16="http://schemas.microsoft.com/office/drawing/2014/main" id="{A32562AA-08AB-B77E-3337-EC550D982D01}"/>
              </a:ext>
            </a:extLst>
          </p:cNvPr>
          <p:cNvSpPr>
            <a:spLocks noGrp="1"/>
          </p:cNvSpPr>
          <p:nvPr>
            <p:ph idx="1"/>
          </p:nvPr>
        </p:nvSpPr>
        <p:spPr>
          <a:xfrm>
            <a:off x="838200" y="1487408"/>
            <a:ext cx="10515600" cy="4219663"/>
          </a:xfrm>
        </p:spPr>
        <p:txBody>
          <a:bodyPr>
            <a:normAutofit/>
          </a:bodyPr>
          <a:lstStyle/>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Var uppmärksam på våra egna behov.</a:t>
            </a:r>
            <a:r>
              <a:rPr lang="sv-SE" sz="1800" b="0" i="0" dirty="0">
                <a:solidFill>
                  <a:srgbClr val="000000"/>
                </a:solidFill>
                <a:effectLst/>
                <a:latin typeface="Verdana" panose="020B0604030504040204" pitchFamily="34" charset="0"/>
              </a:rPr>
              <a:t>​</a:t>
            </a:r>
            <a:endParaRPr lang="sv-SE" sz="6600"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Kommunicera våra behov tydligt i våra relationer.</a:t>
            </a:r>
            <a:r>
              <a:rPr lang="sv-SE" sz="1800" b="0" i="0" dirty="0">
                <a:solidFill>
                  <a:srgbClr val="000000"/>
                </a:solidFill>
                <a:effectLst/>
                <a:latin typeface="Verdana" panose="020B0604030504040204" pitchFamily="34" charset="0"/>
              </a:rPr>
              <a:t>​</a:t>
            </a:r>
            <a:endParaRPr lang="sv-SE" sz="6600"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Utveckla balans med hjälp av empati och förhandlingsförmåga.</a:t>
            </a:r>
            <a:r>
              <a:rPr lang="sv-SE" sz="1800" b="0" i="0" dirty="0">
                <a:solidFill>
                  <a:srgbClr val="000000"/>
                </a:solidFill>
                <a:effectLst/>
                <a:latin typeface="Verdana" panose="020B0604030504040204" pitchFamily="34" charset="0"/>
              </a:rPr>
              <a:t>​</a:t>
            </a:r>
            <a:endParaRPr lang="sv-SE" sz="6600"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Relationer mellan förälder och barn balanseras alltid till fördel för barnets behov.</a:t>
            </a:r>
            <a:r>
              <a:rPr lang="sv-SE" sz="1800" b="0" i="0" dirty="0">
                <a:solidFill>
                  <a:srgbClr val="000000"/>
                </a:solidFill>
                <a:effectLst/>
                <a:latin typeface="Verdana" panose="020B0604030504040204" pitchFamily="34" charset="0"/>
              </a:rPr>
              <a:t>​</a:t>
            </a:r>
            <a:endParaRPr lang="sv-SE" sz="6600"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Tonåringar kan utveckla empati för oss och ge stöd, men vi behöver vuxna relationer för att möta våra egna behov.</a:t>
            </a:r>
            <a:endParaRPr lang="sv-SE" sz="6600" b="0" i="0" dirty="0">
              <a:solidFill>
                <a:srgbClr val="000000"/>
              </a:solidFill>
              <a:effectLst/>
              <a:latin typeface="Arial" panose="020B0604020202020204" pitchFamily="34" charset="0"/>
            </a:endParaRPr>
          </a:p>
          <a:p>
            <a:pPr marL="0" indent="0" algn="l" rtl="0" fontAlgn="base">
              <a:buNone/>
            </a:pPr>
            <a:r>
              <a:rPr lang="sv-SE" sz="6200" b="0" i="0" u="none" strike="noStrike" dirty="0">
                <a:solidFill>
                  <a:srgbClr val="000000"/>
                </a:solidFill>
                <a:effectLst/>
              </a:rPr>
              <a:t> </a:t>
            </a:r>
            <a:r>
              <a:rPr lang="sv-SE" sz="1500" b="0" i="0" u="none" strike="noStrike" dirty="0">
                <a:solidFill>
                  <a:srgbClr val="000000"/>
                </a:solidFill>
                <a:effectLst/>
                <a:latin typeface="Verdana" panose="020B0604030504040204" pitchFamily="34" charset="0"/>
              </a:rPr>
              <a:t> </a:t>
            </a:r>
            <a:r>
              <a:rPr lang="sv-SE" sz="1800" b="0" i="0" u="none" strike="noStrike" dirty="0">
                <a:solidFill>
                  <a:srgbClr val="000000"/>
                </a:solidFill>
                <a:effectLst/>
                <a:latin typeface="Verdana" panose="020B0604030504040204" pitchFamily="34" charset="0"/>
              </a:rPr>
              <a:t>  </a:t>
            </a:r>
            <a:endParaRPr lang="en-US" b="0" i="0" dirty="0">
              <a:solidFill>
                <a:srgbClr val="000000"/>
              </a:solidFill>
              <a:effectLst/>
              <a:latin typeface="Arial" panose="020B0604020202020204" pitchFamily="34" charset="0"/>
            </a:endParaRPr>
          </a:p>
          <a:p>
            <a:endParaRPr lang="sv-SE" dirty="0"/>
          </a:p>
        </p:txBody>
      </p:sp>
      <p:pic>
        <p:nvPicPr>
          <p:cNvPr id="2" name="image5.png">
            <a:extLst>
              <a:ext uri="{FF2B5EF4-FFF2-40B4-BE49-F238E27FC236}">
                <a16:creationId xmlns:a16="http://schemas.microsoft.com/office/drawing/2014/main" id="{4004BBD7-24F4-B6C6-19D8-C319F8CAEFD9}"/>
              </a:ext>
            </a:extLst>
          </p:cNvPr>
          <p:cNvPicPr>
            <a:picLocks/>
          </p:cNvPicPr>
          <p:nvPr/>
        </p:nvPicPr>
        <p:blipFill>
          <a:blip r:embed="rId2"/>
          <a:stretch>
            <a:fillRect/>
          </a:stretch>
        </p:blipFill>
        <p:spPr>
          <a:xfrm>
            <a:off x="2308316" y="4377790"/>
            <a:ext cx="7277100" cy="2190750"/>
          </a:xfrm>
          <a:prstGeom prst="rect">
            <a:avLst/>
          </a:prstGeom>
          <a:ln/>
        </p:spPr>
      </p:pic>
      <p:sp>
        <p:nvSpPr>
          <p:cNvPr id="3" name="textruta 2">
            <a:extLst>
              <a:ext uri="{FF2B5EF4-FFF2-40B4-BE49-F238E27FC236}">
                <a16:creationId xmlns:a16="http://schemas.microsoft.com/office/drawing/2014/main" id="{9EA954EC-377B-A98B-EE9B-057D501A902E}"/>
              </a:ext>
            </a:extLst>
          </p:cNvPr>
          <p:cNvSpPr txBox="1"/>
          <p:nvPr/>
        </p:nvSpPr>
        <p:spPr>
          <a:xfrm>
            <a:off x="2606584" y="4206240"/>
            <a:ext cx="1769473" cy="369332"/>
          </a:xfrm>
          <a:prstGeom prst="rect">
            <a:avLst/>
          </a:prstGeom>
          <a:solidFill>
            <a:schemeClr val="bg1"/>
          </a:solidFill>
        </p:spPr>
        <p:txBody>
          <a:bodyPr wrap="square" rtlCol="0">
            <a:spAutoFit/>
          </a:bodyPr>
          <a:lstStyle/>
          <a:p>
            <a:r>
              <a:rPr lang="sv-SE" dirty="0"/>
              <a:t>Samhörighet</a:t>
            </a:r>
          </a:p>
        </p:txBody>
      </p:sp>
      <p:sp>
        <p:nvSpPr>
          <p:cNvPr id="4" name="textruta 3">
            <a:extLst>
              <a:ext uri="{FF2B5EF4-FFF2-40B4-BE49-F238E27FC236}">
                <a16:creationId xmlns:a16="http://schemas.microsoft.com/office/drawing/2014/main" id="{6BD9E6AB-A5FE-CF8F-478E-E9B562EE8071}"/>
              </a:ext>
            </a:extLst>
          </p:cNvPr>
          <p:cNvSpPr txBox="1"/>
          <p:nvPr/>
        </p:nvSpPr>
        <p:spPr>
          <a:xfrm>
            <a:off x="7469234" y="4234099"/>
            <a:ext cx="2116182" cy="369332"/>
          </a:xfrm>
          <a:prstGeom prst="rect">
            <a:avLst/>
          </a:prstGeom>
          <a:solidFill>
            <a:schemeClr val="bg1"/>
          </a:solidFill>
        </p:spPr>
        <p:txBody>
          <a:bodyPr wrap="square" rtlCol="0">
            <a:spAutoFit/>
          </a:bodyPr>
          <a:lstStyle/>
          <a:p>
            <a:r>
              <a:rPr lang="sv-SE" dirty="0"/>
              <a:t>Självständighet</a:t>
            </a:r>
          </a:p>
        </p:txBody>
      </p:sp>
    </p:spTree>
    <p:extLst>
      <p:ext uri="{BB962C8B-B14F-4D97-AF65-F5344CB8AC3E}">
        <p14:creationId xmlns:p14="http://schemas.microsoft.com/office/powerpoint/2010/main" val="9115715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4">
            <a:extLst>
              <a:ext uri="{FF2B5EF4-FFF2-40B4-BE49-F238E27FC236}">
                <a16:creationId xmlns:a16="http://schemas.microsoft.com/office/drawing/2014/main" id="{E437EE99-7242-4E23-A622-CD51D3B96664}"/>
              </a:ext>
            </a:extLst>
          </p:cNvPr>
          <p:cNvPicPr>
            <a:picLocks noGrp="1" noChangeAspect="1"/>
          </p:cNvPicPr>
          <p:nvPr>
            <p:ph type="pic" sz="quarter" idx="13"/>
          </p:nvPr>
        </p:nvPicPr>
        <p:blipFill rotWithShape="1">
          <a:blip r:embed="rId3"/>
          <a:srcRect l="21027" r="19639" b="-1"/>
          <a:stretch/>
        </p:blipFill>
        <p:spPr>
          <a:xfrm>
            <a:off x="6096000" y="10"/>
            <a:ext cx="6096000" cy="6857990"/>
          </a:xfrm>
          <a:prstGeom prst="rect">
            <a:avLst/>
          </a:prstGeom>
          <a:noFill/>
        </p:spPr>
      </p:pic>
      <p:sp>
        <p:nvSpPr>
          <p:cNvPr id="4" name="Rubrik 3">
            <a:extLst>
              <a:ext uri="{FF2B5EF4-FFF2-40B4-BE49-F238E27FC236}">
                <a16:creationId xmlns:a16="http://schemas.microsoft.com/office/drawing/2014/main" id="{E0A6807D-98B2-43A0-9688-2E4E60A04744}"/>
              </a:ext>
            </a:extLst>
          </p:cNvPr>
          <p:cNvSpPr>
            <a:spLocks noGrp="1"/>
          </p:cNvSpPr>
          <p:nvPr>
            <p:ph type="title"/>
          </p:nvPr>
        </p:nvSpPr>
        <p:spPr>
          <a:xfrm>
            <a:off x="389648" y="928706"/>
            <a:ext cx="5353052" cy="1129164"/>
          </a:xfrm>
        </p:spPr>
        <p:txBody>
          <a:bodyPr anchor="ctr">
            <a:normAutofit/>
          </a:bodyPr>
          <a:lstStyle/>
          <a:p>
            <a:r>
              <a:rPr lang="sv-SE" b="1"/>
              <a:t>Princip 7</a:t>
            </a:r>
            <a:br>
              <a:rPr lang="sv-SE" b="1"/>
            </a:br>
            <a:r>
              <a:rPr lang="sv-SE" b="1"/>
              <a:t>Förändring</a:t>
            </a:r>
            <a:endParaRPr lang="sv-SE"/>
          </a:p>
        </p:txBody>
      </p:sp>
      <p:sp>
        <p:nvSpPr>
          <p:cNvPr id="5" name="Platshållare för innehåll 4">
            <a:extLst>
              <a:ext uri="{FF2B5EF4-FFF2-40B4-BE49-F238E27FC236}">
                <a16:creationId xmlns:a16="http://schemas.microsoft.com/office/drawing/2014/main" id="{A35D45DE-86EE-41FD-8EF4-68EE9BF6ED78}"/>
              </a:ext>
            </a:extLst>
          </p:cNvPr>
          <p:cNvSpPr>
            <a:spLocks noGrp="1"/>
          </p:cNvSpPr>
          <p:nvPr>
            <p:ph type="body" sz="quarter" idx="14"/>
          </p:nvPr>
        </p:nvSpPr>
        <p:spPr>
          <a:xfrm>
            <a:off x="389648" y="2167740"/>
            <a:ext cx="5353051" cy="4188610"/>
          </a:xfrm>
        </p:spPr>
        <p:txBody>
          <a:bodyPr>
            <a:normAutofit/>
          </a:bodyPr>
          <a:lstStyle/>
          <a:p>
            <a:endParaRPr lang="sv-SE" i="1"/>
          </a:p>
          <a:p>
            <a:pPr marL="0" indent="0">
              <a:buNone/>
            </a:pPr>
            <a:r>
              <a:rPr lang="sv-SE" i="1"/>
              <a:t>Att förstå den och vad som krävs</a:t>
            </a:r>
          </a:p>
          <a:p>
            <a:pPr marL="0" indent="0">
              <a:buNone/>
            </a:pPr>
            <a:r>
              <a:rPr lang="sv-SE" i="1"/>
              <a:t>Att växa innebär att gå vidare och samtidigt förstå det förflutna. </a:t>
            </a:r>
          </a:p>
          <a:p>
            <a:pPr marL="0" indent="0">
              <a:buNone/>
            </a:pPr>
            <a:endParaRPr lang="sv-SE"/>
          </a:p>
        </p:txBody>
      </p:sp>
    </p:spTree>
    <p:extLst>
      <p:ext uri="{BB962C8B-B14F-4D97-AF65-F5344CB8AC3E}">
        <p14:creationId xmlns:p14="http://schemas.microsoft.com/office/powerpoint/2010/main" val="17403176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0DF45B5-85DE-05C1-C157-45FBF6E5A075}"/>
              </a:ext>
            </a:extLst>
          </p:cNvPr>
          <p:cNvSpPr>
            <a:spLocks noGrp="1"/>
          </p:cNvSpPr>
          <p:nvPr>
            <p:ph type="title"/>
          </p:nvPr>
        </p:nvSpPr>
        <p:spPr>
          <a:xfrm>
            <a:off x="838200" y="807883"/>
            <a:ext cx="10515600" cy="874451"/>
          </a:xfrm>
        </p:spPr>
        <p:txBody>
          <a:bodyPr anchor="ctr">
            <a:normAutofit/>
          </a:bodyPr>
          <a:lstStyle/>
          <a:p>
            <a:r>
              <a:rPr lang="en-CA" i="0" u="none" strike="noStrike" err="1">
                <a:effectLst/>
              </a:rPr>
              <a:t>Utveckling</a:t>
            </a:r>
            <a:r>
              <a:rPr lang="en-CA" i="0" u="none" strike="noStrike">
                <a:effectLst/>
              </a:rPr>
              <a:t> </a:t>
            </a:r>
            <a:r>
              <a:rPr lang="en-CA" i="0" u="none" strike="noStrike" err="1">
                <a:effectLst/>
              </a:rPr>
              <a:t>och</a:t>
            </a:r>
            <a:r>
              <a:rPr lang="en-CA" i="0" u="none" strike="noStrike">
                <a:effectLst/>
              </a:rPr>
              <a:t> </a:t>
            </a:r>
            <a:r>
              <a:rPr lang="en-CA" i="0" u="none" strike="noStrike" err="1">
                <a:effectLst/>
              </a:rPr>
              <a:t>förändring</a:t>
            </a:r>
            <a:r>
              <a:rPr lang="en-CA" i="0" u="none" strike="noStrike">
                <a:effectLst/>
              </a:rPr>
              <a:t> </a:t>
            </a:r>
            <a:r>
              <a:rPr lang="en-CA" i="0" u="none" strike="noStrike" err="1">
                <a:effectLst/>
              </a:rPr>
              <a:t>kan</a:t>
            </a:r>
            <a:r>
              <a:rPr lang="en-CA" i="0" u="none" strike="noStrike">
                <a:effectLst/>
              </a:rPr>
              <a:t> </a:t>
            </a:r>
            <a:r>
              <a:rPr lang="en-CA" i="0" u="none" strike="noStrike" err="1">
                <a:effectLst/>
              </a:rPr>
              <a:t>vara</a:t>
            </a:r>
            <a:r>
              <a:rPr lang="en-CA" i="0" u="none" strike="noStrike">
                <a:effectLst/>
              </a:rPr>
              <a:t> </a:t>
            </a:r>
            <a:r>
              <a:rPr lang="en-CA" i="0" u="none" strike="noStrike" err="1">
                <a:effectLst/>
              </a:rPr>
              <a:t>en</a:t>
            </a:r>
            <a:r>
              <a:rPr lang="en-CA" i="0" u="none" strike="noStrike">
                <a:effectLst/>
              </a:rPr>
              <a:t> </a:t>
            </a:r>
            <a:r>
              <a:rPr lang="en-CA" i="0" u="none" strike="noStrike" err="1">
                <a:effectLst/>
              </a:rPr>
              <a:t>svår</a:t>
            </a:r>
            <a:r>
              <a:rPr lang="en-CA" i="0" u="none" strike="noStrike">
                <a:effectLst/>
              </a:rPr>
              <a:t> process.</a:t>
            </a:r>
            <a:endParaRPr lang="sv-SE"/>
          </a:p>
        </p:txBody>
      </p:sp>
      <p:sp>
        <p:nvSpPr>
          <p:cNvPr id="6" name="Platshållare för innehåll 5">
            <a:extLst>
              <a:ext uri="{FF2B5EF4-FFF2-40B4-BE49-F238E27FC236}">
                <a16:creationId xmlns:a16="http://schemas.microsoft.com/office/drawing/2014/main" id="{0CB8105B-2B0B-9208-E0F3-9AF88BADEF52}"/>
              </a:ext>
            </a:extLst>
          </p:cNvPr>
          <p:cNvSpPr>
            <a:spLocks noGrp="1"/>
          </p:cNvSpPr>
          <p:nvPr>
            <p:ph sz="half" idx="1"/>
          </p:nvPr>
        </p:nvSpPr>
        <p:spPr>
          <a:xfrm>
            <a:off x="838200" y="1825625"/>
            <a:ext cx="5181600" cy="4351338"/>
          </a:xfrm>
        </p:spPr>
        <p:txBody>
          <a:bodyPr>
            <a:normAutofit/>
          </a:bodyPr>
          <a:lstStyle/>
          <a:p>
            <a:pPr rtl="0" fontAlgn="base">
              <a:buFont typeface="Arial" panose="020B0604020202020204" pitchFamily="34" charset="0"/>
              <a:buChar char="•"/>
            </a:pPr>
            <a:r>
              <a:rPr lang="sv-SE" b="0" i="0" u="none" strike="noStrike">
                <a:effectLst/>
              </a:rPr>
              <a:t>Bilden/berättelsen som vi har av oss själva samt bilden/berättelsen som andra har av oss kan göra det svårt att förändras. </a:t>
            </a:r>
            <a:r>
              <a:rPr lang="sv-SE" b="0" i="0">
                <a:effectLst/>
              </a:rPr>
              <a:t>​</a:t>
            </a:r>
          </a:p>
          <a:p>
            <a:pPr marL="0" indent="0" rtl="0" fontAlgn="base">
              <a:buNone/>
            </a:pPr>
            <a:endParaRPr lang="sv-SE" b="0" i="0">
              <a:effectLst/>
            </a:endParaRPr>
          </a:p>
          <a:p>
            <a:pPr rtl="0" fontAlgn="base">
              <a:buFont typeface="Arial" panose="020B0604020202020204" pitchFamily="34" charset="0"/>
              <a:buChar char="•"/>
            </a:pPr>
            <a:r>
              <a:rPr lang="sv-SE" b="0" i="0" u="none" strike="noStrike">
                <a:effectLst/>
              </a:rPr>
              <a:t>Förändring kan ta olika lång tid för olika människor. </a:t>
            </a:r>
            <a:r>
              <a:rPr lang="sv-SE" b="0" i="0">
                <a:effectLst/>
              </a:rPr>
              <a:t>​</a:t>
            </a:r>
          </a:p>
          <a:p>
            <a:pPr marL="0" indent="0" rtl="0" fontAlgn="base">
              <a:buNone/>
            </a:pPr>
            <a:r>
              <a:rPr lang="sv-SE" b="0" i="0">
                <a:effectLst/>
              </a:rPr>
              <a:t>​</a:t>
            </a:r>
          </a:p>
          <a:p>
            <a:pPr rtl="0" fontAlgn="base">
              <a:buFont typeface="Arial" panose="020B0604020202020204" pitchFamily="34" charset="0"/>
              <a:buChar char="•"/>
            </a:pPr>
            <a:r>
              <a:rPr lang="sv-SE" b="0" i="0" u="none" strike="noStrike">
                <a:effectLst/>
              </a:rPr>
              <a:t>Den bild/berättelse vi har av oss själva och våra barns bild/berättelse av sig själva är påverkad av de anknytningsbagage som vi och de har med sig.</a:t>
            </a:r>
            <a:endParaRPr lang="sv-SE" b="0" i="0">
              <a:effectLst/>
            </a:endParaRPr>
          </a:p>
          <a:p>
            <a:endParaRPr lang="sv-SE" dirty="0"/>
          </a:p>
        </p:txBody>
      </p:sp>
      <p:pic>
        <p:nvPicPr>
          <p:cNvPr id="8" name="Bildobjekt 7">
            <a:extLst>
              <a:ext uri="{FF2B5EF4-FFF2-40B4-BE49-F238E27FC236}">
                <a16:creationId xmlns:a16="http://schemas.microsoft.com/office/drawing/2014/main" id="{762B75E8-9FE7-1835-095B-E30C322FFB70}"/>
              </a:ext>
            </a:extLst>
          </p:cNvPr>
          <p:cNvPicPr>
            <a:picLocks noChangeAspect="1"/>
          </p:cNvPicPr>
          <p:nvPr/>
        </p:nvPicPr>
        <p:blipFill rotWithShape="1">
          <a:blip r:embed="rId2"/>
          <a:srcRect l="8372" r="14947"/>
          <a:stretch/>
        </p:blipFill>
        <p:spPr>
          <a:xfrm>
            <a:off x="6184900" y="1825625"/>
            <a:ext cx="5181600" cy="4351338"/>
          </a:xfrm>
          <a:prstGeom prst="rect">
            <a:avLst/>
          </a:prstGeom>
          <a:noFill/>
        </p:spPr>
      </p:pic>
    </p:spTree>
    <p:extLst>
      <p:ext uri="{BB962C8B-B14F-4D97-AF65-F5344CB8AC3E}">
        <p14:creationId xmlns:p14="http://schemas.microsoft.com/office/powerpoint/2010/main" val="2356262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CE9E00A0-D6DB-E95C-1EB1-2FB1B2FB605B}"/>
              </a:ext>
            </a:extLst>
          </p:cNvPr>
          <p:cNvSpPr>
            <a:spLocks noGrp="1"/>
          </p:cNvSpPr>
          <p:nvPr>
            <p:ph type="title"/>
          </p:nvPr>
        </p:nvSpPr>
        <p:spPr/>
        <p:txBody>
          <a:bodyPr>
            <a:normAutofit/>
          </a:bodyPr>
          <a:lstStyle/>
          <a:p>
            <a:r>
              <a:rPr lang="en-CA" b="0" i="0" u="none" strike="noStrike" dirty="0" err="1">
                <a:effectLst/>
              </a:rPr>
              <a:t>Reflektion</a:t>
            </a:r>
            <a:r>
              <a:rPr lang="en-CA" b="0" i="0" u="none" strike="noStrike" dirty="0">
                <a:effectLst/>
              </a:rPr>
              <a:t> </a:t>
            </a:r>
            <a:r>
              <a:rPr lang="en-CA" b="0" i="0" u="none" strike="noStrike" dirty="0" err="1">
                <a:effectLst/>
              </a:rPr>
              <a:t>över</a:t>
            </a:r>
            <a:r>
              <a:rPr lang="en-CA" b="0" i="0" u="none" strike="noStrike" dirty="0">
                <a:effectLst/>
              </a:rPr>
              <a:t> </a:t>
            </a:r>
            <a:r>
              <a:rPr lang="en-CA" b="0" i="0" u="none" strike="noStrike" dirty="0" err="1">
                <a:effectLst/>
              </a:rPr>
              <a:t>våra</a:t>
            </a:r>
            <a:r>
              <a:rPr lang="en-CA" b="0" i="0" u="none" strike="noStrike" dirty="0">
                <a:effectLst/>
              </a:rPr>
              <a:t> </a:t>
            </a:r>
            <a:r>
              <a:rPr lang="en-CA" b="0" i="0" u="none" strike="noStrike" dirty="0" err="1">
                <a:effectLst/>
              </a:rPr>
              <a:t>egna</a:t>
            </a:r>
            <a:r>
              <a:rPr lang="en-CA" b="0" i="0" u="none" strike="noStrike" dirty="0">
                <a:effectLst/>
              </a:rPr>
              <a:t> </a:t>
            </a:r>
            <a:r>
              <a:rPr lang="en-CA" b="0" i="0" u="none" strike="noStrike" dirty="0" err="1">
                <a:effectLst/>
              </a:rPr>
              <a:t>erfarenheter</a:t>
            </a:r>
            <a:r>
              <a:rPr lang="en-CA" b="0" i="0" u="none" strike="noStrike" dirty="0">
                <a:effectLst/>
              </a:rPr>
              <a:t> </a:t>
            </a:r>
            <a:r>
              <a:rPr lang="en-CA" b="0" i="0" u="none" strike="noStrike" dirty="0" err="1">
                <a:effectLst/>
              </a:rPr>
              <a:t>att</a:t>
            </a:r>
            <a:r>
              <a:rPr lang="en-CA" b="0" i="0" u="none" strike="noStrike" dirty="0">
                <a:effectLst/>
              </a:rPr>
              <a:t> </a:t>
            </a:r>
            <a:r>
              <a:rPr lang="en-CA" b="0" i="0" u="none" strike="noStrike" dirty="0" err="1">
                <a:effectLst/>
              </a:rPr>
              <a:t>förändras</a:t>
            </a:r>
            <a:r>
              <a:rPr lang="en-CA" b="0" i="0" u="none" strike="noStrike" dirty="0">
                <a:effectLst/>
              </a:rPr>
              <a:t>…</a:t>
            </a:r>
            <a:endParaRPr lang="sv-SE" sz="4800" dirty="0"/>
          </a:p>
        </p:txBody>
      </p:sp>
      <p:sp>
        <p:nvSpPr>
          <p:cNvPr id="6" name="Platshållare för innehåll 5">
            <a:extLst>
              <a:ext uri="{FF2B5EF4-FFF2-40B4-BE49-F238E27FC236}">
                <a16:creationId xmlns:a16="http://schemas.microsoft.com/office/drawing/2014/main" id="{A799590F-C414-4E23-3E2E-788141BA62AF}"/>
              </a:ext>
            </a:extLst>
          </p:cNvPr>
          <p:cNvSpPr>
            <a:spLocks noGrp="1"/>
          </p:cNvSpPr>
          <p:nvPr>
            <p:ph idx="1"/>
          </p:nvPr>
        </p:nvSpPr>
        <p:spPr/>
        <p:txBody>
          <a:bodyPr/>
          <a:lstStyle/>
          <a:p>
            <a:pPr marL="0" indent="0" algn="l" rtl="0" fontAlgn="base">
              <a:buNone/>
            </a:pPr>
            <a:endParaRPr lang="sv-SE" b="0" i="0" dirty="0">
              <a:solidFill>
                <a:srgbClr val="000000"/>
              </a:solidFill>
              <a:effectLst/>
              <a:latin typeface="Segoe UI" panose="020B0502040204020203" pitchFamily="34" charset="0"/>
            </a:endParaRPr>
          </a:p>
          <a:p>
            <a:pPr marL="0" indent="0" algn="l" rtl="0" fontAlgn="base">
              <a:buNone/>
            </a:pPr>
            <a:r>
              <a:rPr lang="en-CA" sz="2000" b="0" i="0" u="none" strike="noStrike" dirty="0" err="1">
                <a:solidFill>
                  <a:srgbClr val="000000"/>
                </a:solidFill>
                <a:effectLst/>
                <a:latin typeface="Verdana" panose="020B0604030504040204" pitchFamily="34" charset="0"/>
              </a:rPr>
              <a:t>Tänk</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på</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några</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uppfattningar</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som</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någon</a:t>
            </a:r>
            <a:r>
              <a:rPr lang="en-CA" sz="2000" b="0" i="0" u="none" strike="noStrike" dirty="0">
                <a:solidFill>
                  <a:srgbClr val="000000"/>
                </a:solidFill>
                <a:effectLst/>
                <a:latin typeface="Verdana" panose="020B0604030504040204" pitchFamily="34" charset="0"/>
              </a:rPr>
              <a:t> i er </a:t>
            </a:r>
            <a:r>
              <a:rPr lang="en-CA" sz="2000" b="0" i="0" u="none" strike="noStrike" dirty="0" err="1">
                <a:solidFill>
                  <a:srgbClr val="000000"/>
                </a:solidFill>
                <a:effectLst/>
                <a:latin typeface="Verdana" panose="020B0604030504040204" pitchFamily="34" charset="0"/>
              </a:rPr>
              <a:t>familj</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en</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vän</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eller</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en</a:t>
            </a:r>
            <a:r>
              <a:rPr lang="en-CA" sz="2000" b="0" i="0" u="none" strike="noStrike" dirty="0">
                <a:solidFill>
                  <a:srgbClr val="000000"/>
                </a:solidFill>
                <a:effectLst/>
                <a:latin typeface="Verdana" panose="020B0604030504040204" pitchFamily="34" charset="0"/>
              </a:rPr>
              <a:t> partner </a:t>
            </a:r>
            <a:r>
              <a:rPr lang="en-CA" sz="2000" b="0" i="0" u="none" strike="noStrike" dirty="0" err="1">
                <a:solidFill>
                  <a:srgbClr val="000000"/>
                </a:solidFill>
                <a:effectLst/>
                <a:latin typeface="Verdana" panose="020B0604030504040204" pitchFamily="34" charset="0"/>
              </a:rPr>
              <a:t>fortfarande</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har</a:t>
            </a:r>
            <a:r>
              <a:rPr lang="en-CA" sz="2000" b="0" i="0" u="none" strike="noStrike" dirty="0">
                <a:solidFill>
                  <a:srgbClr val="000000"/>
                </a:solidFill>
                <a:effectLst/>
                <a:latin typeface="Verdana" panose="020B0604030504040204" pitchFamily="34" charset="0"/>
              </a:rPr>
              <a:t> om er, trots </a:t>
            </a:r>
            <a:r>
              <a:rPr lang="en-CA" sz="2000" b="0" i="0" u="none" strike="noStrike" dirty="0" err="1">
                <a:solidFill>
                  <a:srgbClr val="000000"/>
                </a:solidFill>
                <a:effectLst/>
                <a:latin typeface="Verdana" panose="020B0604030504040204" pitchFamily="34" charset="0"/>
              </a:rPr>
              <a:t>att</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ni</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har</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förändrats</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Tänk</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också</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på</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hur</a:t>
            </a:r>
            <a:r>
              <a:rPr lang="en-CA" sz="2000" b="0" i="0" u="none" strike="noStrike" dirty="0">
                <a:solidFill>
                  <a:srgbClr val="000000"/>
                </a:solidFill>
                <a:effectLst/>
                <a:latin typeface="Verdana" panose="020B0604030504040204" pitchFamily="34" charset="0"/>
              </a:rPr>
              <a:t> de </a:t>
            </a:r>
            <a:r>
              <a:rPr lang="en-CA" sz="2000" b="0" i="0" u="none" strike="noStrike" dirty="0" err="1">
                <a:solidFill>
                  <a:srgbClr val="000000"/>
                </a:solidFill>
                <a:effectLst/>
                <a:latin typeface="Verdana" panose="020B0604030504040204" pitchFamily="34" charset="0"/>
              </a:rPr>
              <a:t>fortfarande</a:t>
            </a:r>
            <a:r>
              <a:rPr lang="en-CA" sz="2000" b="0" i="0" u="none" strike="noStrike" dirty="0">
                <a:solidFill>
                  <a:srgbClr val="000000"/>
                </a:solidFill>
                <a:effectLst/>
                <a:latin typeface="Verdana" panose="020B0604030504040204" pitchFamily="34" charset="0"/>
              </a:rPr>
              <a:t> </a:t>
            </a:r>
            <a:r>
              <a:rPr lang="en-CA" sz="2000" b="0" i="0" u="none" strike="noStrike" dirty="0" err="1">
                <a:solidFill>
                  <a:srgbClr val="000000"/>
                </a:solidFill>
                <a:effectLst/>
                <a:latin typeface="Verdana" panose="020B0604030504040204" pitchFamily="34" charset="0"/>
              </a:rPr>
              <a:t>visar</a:t>
            </a:r>
            <a:r>
              <a:rPr lang="en-CA" sz="2000" b="0" i="0" u="none" strike="noStrike" dirty="0">
                <a:solidFill>
                  <a:srgbClr val="000000"/>
                </a:solidFill>
                <a:effectLst/>
                <a:latin typeface="Verdana" panose="020B0604030504040204" pitchFamily="34" charset="0"/>
              </a:rPr>
              <a:t> den </a:t>
            </a:r>
            <a:r>
              <a:rPr lang="en-CA" sz="2000" b="0" i="0" u="none" strike="noStrike" dirty="0" err="1">
                <a:solidFill>
                  <a:srgbClr val="000000"/>
                </a:solidFill>
                <a:effectLst/>
                <a:latin typeface="Verdana" panose="020B0604030504040204" pitchFamily="34" charset="0"/>
              </a:rPr>
              <a:t>uppfattningen</a:t>
            </a:r>
            <a:r>
              <a:rPr lang="en-CA" sz="1800" b="0" i="0" u="none" strike="noStrike" dirty="0">
                <a:solidFill>
                  <a:srgbClr val="000000"/>
                </a:solidFill>
                <a:effectLst/>
                <a:latin typeface="Verdana" panose="020B0604030504040204" pitchFamily="34" charset="0"/>
              </a:rPr>
              <a:t>.</a:t>
            </a:r>
            <a:r>
              <a:rPr lang="sv-SE" sz="1800" b="0" i="0" dirty="0">
                <a:solidFill>
                  <a:srgbClr val="808080"/>
                </a:solidFill>
                <a:effectLst/>
                <a:latin typeface="Verdana" panose="020B0604030504040204" pitchFamily="34" charset="0"/>
              </a:rPr>
              <a:t>​</a:t>
            </a:r>
            <a:r>
              <a:rPr lang="en-CA" sz="1800" b="0" i="0" u="none" strike="noStrike" dirty="0">
                <a:solidFill>
                  <a:srgbClr val="000000"/>
                </a:solidFill>
                <a:effectLst/>
                <a:latin typeface="Verdana" panose="020B0604030504040204" pitchFamily="34" charset="0"/>
              </a:rPr>
              <a:t>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algn="l" rtl="0" fontAlgn="base"/>
            <a:endParaRPr lang="sv-SE" sz="1800" b="0" i="0" u="none" strike="noStrike" dirty="0">
              <a:solidFill>
                <a:srgbClr val="C00000"/>
              </a:solidFill>
              <a:effectLst/>
              <a:latin typeface="Verdana" panose="020B0604030504040204" pitchFamily="34" charset="0"/>
            </a:endParaRPr>
          </a:p>
          <a:p>
            <a:pPr marL="0" indent="0" algn="l" rtl="0" fontAlgn="base">
              <a:buNone/>
            </a:pPr>
            <a:r>
              <a:rPr lang="sv-SE" sz="2000" b="1" i="0" u="none" strike="noStrike" dirty="0">
                <a:solidFill>
                  <a:schemeClr val="accent2"/>
                </a:solidFill>
                <a:effectLst/>
                <a:latin typeface="Verdana" panose="020B0604030504040204" pitchFamily="34" charset="0"/>
              </a:rPr>
              <a:t>Att fundera över…</a:t>
            </a:r>
            <a:r>
              <a:rPr lang="sv-SE" sz="2000" b="1" i="0" dirty="0">
                <a:solidFill>
                  <a:schemeClr val="accent2"/>
                </a:solidFill>
                <a:effectLst/>
                <a:latin typeface="Verdana" panose="020B0604030504040204" pitchFamily="34" charset="0"/>
              </a:rPr>
              <a:t>​</a:t>
            </a:r>
            <a:endParaRPr lang="sv-SE" sz="2000" b="1" i="0" dirty="0">
              <a:solidFill>
                <a:schemeClr val="accent2"/>
              </a:solidFill>
              <a:effectLst/>
              <a:latin typeface="Segoe UI" panose="020B0502040204020203" pitchFamily="34" charset="0"/>
            </a:endParaRPr>
          </a:p>
          <a:p>
            <a:pPr algn="l" rtl="0" fontAlgn="base"/>
            <a:r>
              <a:rPr lang="en-CA" sz="2000" b="0" i="0" u="none" strike="noStrike" dirty="0" err="1">
                <a:solidFill>
                  <a:srgbClr val="000000"/>
                </a:solidFill>
                <a:effectLst/>
              </a:rPr>
              <a:t>När</a:t>
            </a:r>
            <a:r>
              <a:rPr lang="en-CA" sz="2000" b="0" i="0" u="none" strike="noStrike" dirty="0">
                <a:solidFill>
                  <a:srgbClr val="000000"/>
                </a:solidFill>
                <a:effectLst/>
              </a:rPr>
              <a:t> jag var </a:t>
            </a:r>
            <a:r>
              <a:rPr lang="en-CA" sz="2000" b="0" i="0" u="none" strike="noStrike" dirty="0" err="1">
                <a:solidFill>
                  <a:srgbClr val="000000"/>
                </a:solidFill>
                <a:effectLst/>
              </a:rPr>
              <a:t>yngre</a:t>
            </a:r>
            <a:r>
              <a:rPr lang="en-CA" sz="2000" b="0" i="0" u="none" strike="noStrike" dirty="0">
                <a:solidFill>
                  <a:srgbClr val="000000"/>
                </a:solidFill>
                <a:effectLst/>
              </a:rPr>
              <a:t> </a:t>
            </a:r>
            <a:r>
              <a:rPr lang="en-CA" sz="2000" b="0" i="0" u="none" strike="noStrike" dirty="0" err="1">
                <a:solidFill>
                  <a:srgbClr val="000000"/>
                </a:solidFill>
                <a:effectLst/>
              </a:rPr>
              <a:t>tyckte</a:t>
            </a:r>
            <a:r>
              <a:rPr lang="en-CA" sz="2000" b="0" i="0" u="none" strike="noStrike" dirty="0">
                <a:solidFill>
                  <a:srgbClr val="000000"/>
                </a:solidFill>
                <a:effectLst/>
              </a:rPr>
              <a:t> min </a:t>
            </a:r>
            <a:r>
              <a:rPr lang="en-CA" sz="2000" b="0" i="0" u="none" strike="noStrike" dirty="0" err="1">
                <a:solidFill>
                  <a:srgbClr val="000000"/>
                </a:solidFill>
                <a:effectLst/>
              </a:rPr>
              <a:t>familj</a:t>
            </a:r>
            <a:r>
              <a:rPr lang="en-CA" sz="2000" b="0" i="0" u="none" strike="noStrike" dirty="0">
                <a:solidFill>
                  <a:srgbClr val="000000"/>
                </a:solidFill>
                <a:effectLst/>
              </a:rPr>
              <a:t> </a:t>
            </a:r>
            <a:r>
              <a:rPr lang="en-CA" sz="2000" b="0" i="0" u="none" strike="noStrike" dirty="0" err="1">
                <a:solidFill>
                  <a:srgbClr val="000000"/>
                </a:solidFill>
                <a:effectLst/>
              </a:rPr>
              <a:t>att</a:t>
            </a:r>
            <a:r>
              <a:rPr lang="en-CA" sz="2000" b="0" i="0" u="none" strike="noStrike" dirty="0">
                <a:solidFill>
                  <a:srgbClr val="000000"/>
                </a:solidFill>
                <a:effectLst/>
              </a:rPr>
              <a:t> jag var _____. Nu </a:t>
            </a:r>
            <a:r>
              <a:rPr lang="en-CA" sz="2000" b="0" i="0" u="none" strike="noStrike" dirty="0" err="1">
                <a:solidFill>
                  <a:srgbClr val="000000"/>
                </a:solidFill>
                <a:effectLst/>
              </a:rPr>
              <a:t>har</a:t>
            </a:r>
            <a:r>
              <a:rPr lang="en-CA" sz="2000" b="0" i="0" u="none" strike="noStrike" dirty="0">
                <a:solidFill>
                  <a:srgbClr val="000000"/>
                </a:solidFill>
                <a:effectLst/>
              </a:rPr>
              <a:t> jag </a:t>
            </a:r>
            <a:r>
              <a:rPr lang="en-CA" sz="2000" b="0" i="0" u="none" strike="noStrike" dirty="0" err="1">
                <a:solidFill>
                  <a:srgbClr val="000000"/>
                </a:solidFill>
                <a:effectLst/>
              </a:rPr>
              <a:t>förändrats</a:t>
            </a:r>
            <a:r>
              <a:rPr lang="en-CA" sz="2000" b="0" i="0" u="none" strike="noStrike" dirty="0">
                <a:solidFill>
                  <a:srgbClr val="000000"/>
                </a:solidFill>
                <a:effectLst/>
              </a:rPr>
              <a:t> </a:t>
            </a:r>
            <a:r>
              <a:rPr lang="en-CA" sz="2000" b="0" i="0" u="none" strike="noStrike" dirty="0" err="1">
                <a:solidFill>
                  <a:srgbClr val="000000"/>
                </a:solidFill>
                <a:effectLst/>
              </a:rPr>
              <a:t>och</a:t>
            </a:r>
            <a:r>
              <a:rPr lang="en-CA" sz="2000" b="0" i="0" u="none" strike="noStrike" dirty="0">
                <a:solidFill>
                  <a:srgbClr val="000000"/>
                </a:solidFill>
                <a:effectLst/>
              </a:rPr>
              <a:t> </a:t>
            </a:r>
            <a:r>
              <a:rPr lang="en-CA" sz="2000" b="0" i="0" u="none" strike="noStrike" dirty="0" err="1">
                <a:solidFill>
                  <a:srgbClr val="000000"/>
                </a:solidFill>
                <a:effectLst/>
              </a:rPr>
              <a:t>är</a:t>
            </a:r>
            <a:r>
              <a:rPr lang="en-CA" sz="2000" b="0" i="0" u="none" strike="noStrike" dirty="0">
                <a:solidFill>
                  <a:srgbClr val="000000"/>
                </a:solidFill>
                <a:effectLst/>
              </a:rPr>
              <a:t> _____ men min </a:t>
            </a:r>
            <a:r>
              <a:rPr lang="en-CA" sz="2000" b="0" i="0" u="none" strike="noStrike" dirty="0" err="1">
                <a:solidFill>
                  <a:srgbClr val="000000"/>
                </a:solidFill>
                <a:effectLst/>
              </a:rPr>
              <a:t>familj</a:t>
            </a:r>
            <a:r>
              <a:rPr lang="en-CA" sz="2000" b="0" i="0" u="none" strike="noStrike" dirty="0">
                <a:solidFill>
                  <a:srgbClr val="000000"/>
                </a:solidFill>
                <a:effectLst/>
              </a:rPr>
              <a:t> </a:t>
            </a:r>
            <a:r>
              <a:rPr lang="en-CA" sz="2000" b="0" i="0" u="none" strike="noStrike" dirty="0" err="1">
                <a:solidFill>
                  <a:srgbClr val="000000"/>
                </a:solidFill>
                <a:effectLst/>
              </a:rPr>
              <a:t>har</a:t>
            </a:r>
            <a:r>
              <a:rPr lang="en-CA" sz="2000" b="0" i="0" u="none" strike="noStrike" dirty="0">
                <a:solidFill>
                  <a:srgbClr val="000000"/>
                </a:solidFill>
                <a:effectLst/>
              </a:rPr>
              <a:t> </a:t>
            </a:r>
            <a:r>
              <a:rPr lang="en-CA" sz="2000" b="0" i="0" u="none" strike="noStrike" dirty="0" err="1">
                <a:solidFill>
                  <a:srgbClr val="000000"/>
                </a:solidFill>
                <a:effectLst/>
              </a:rPr>
              <a:t>inte</a:t>
            </a:r>
            <a:r>
              <a:rPr lang="en-CA" sz="2000" b="0" i="0" u="none" strike="noStrike" dirty="0">
                <a:solidFill>
                  <a:srgbClr val="000000"/>
                </a:solidFill>
                <a:effectLst/>
              </a:rPr>
              <a:t> </a:t>
            </a:r>
            <a:r>
              <a:rPr lang="en-CA" sz="2000" b="0" i="0" u="none" strike="noStrike" dirty="0" err="1">
                <a:solidFill>
                  <a:srgbClr val="000000"/>
                </a:solidFill>
                <a:effectLst/>
              </a:rPr>
              <a:t>förändrat</a:t>
            </a:r>
            <a:r>
              <a:rPr lang="en-CA" sz="2000" b="0" i="0" u="none" strike="noStrike" dirty="0">
                <a:solidFill>
                  <a:srgbClr val="000000"/>
                </a:solidFill>
                <a:effectLst/>
              </a:rPr>
              <a:t> sin syn </a:t>
            </a:r>
            <a:r>
              <a:rPr lang="en-CA" sz="2000" b="0" i="0" u="none" strike="noStrike" dirty="0" err="1">
                <a:solidFill>
                  <a:srgbClr val="000000"/>
                </a:solidFill>
                <a:effectLst/>
              </a:rPr>
              <a:t>på</a:t>
            </a:r>
            <a:r>
              <a:rPr lang="en-CA" sz="2000" b="0" i="0" u="none" strike="noStrike" dirty="0">
                <a:solidFill>
                  <a:srgbClr val="000000"/>
                </a:solidFill>
                <a:effectLst/>
              </a:rPr>
              <a:t> </a:t>
            </a:r>
            <a:r>
              <a:rPr lang="en-CA" sz="2000" b="0" i="0" u="none" strike="noStrike" dirty="0" err="1">
                <a:solidFill>
                  <a:srgbClr val="000000"/>
                </a:solidFill>
                <a:effectLst/>
              </a:rPr>
              <a:t>mig</a:t>
            </a:r>
            <a:r>
              <a:rPr lang="en-CA" sz="2000" b="0" i="0" u="none" strike="noStrike" dirty="0">
                <a:solidFill>
                  <a:srgbClr val="000000"/>
                </a:solidFill>
                <a:effectLst/>
              </a:rPr>
              <a:t>.</a:t>
            </a:r>
            <a:endParaRPr lang="sv-SE" sz="2000" b="0" i="0" dirty="0">
              <a:solidFill>
                <a:srgbClr val="000000"/>
              </a:solidFill>
              <a:effectLst/>
            </a:endParaRPr>
          </a:p>
          <a:p>
            <a:endParaRPr lang="sv-SE" dirty="0"/>
          </a:p>
        </p:txBody>
      </p:sp>
    </p:spTree>
    <p:extLst>
      <p:ext uri="{BB962C8B-B14F-4D97-AF65-F5344CB8AC3E}">
        <p14:creationId xmlns:p14="http://schemas.microsoft.com/office/powerpoint/2010/main" val="21966162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0F10E6A-0958-A885-DBCC-994AD313BD0B}"/>
              </a:ext>
            </a:extLst>
          </p:cNvPr>
          <p:cNvSpPr>
            <a:spLocks noGrp="1"/>
          </p:cNvSpPr>
          <p:nvPr>
            <p:ph type="title"/>
          </p:nvPr>
        </p:nvSpPr>
        <p:spPr/>
        <p:txBody>
          <a:bodyPr>
            <a:normAutofit/>
          </a:bodyPr>
          <a:lstStyle/>
          <a:p>
            <a:r>
              <a:rPr lang="sv-SE" sz="2800" i="0" u="none" strike="noStrike" dirty="0">
                <a:effectLst/>
              </a:rPr>
              <a:t>Våra barn har också en berättelse/bild om sig själva.</a:t>
            </a:r>
            <a:endParaRPr lang="sv-SE" sz="2800" dirty="0"/>
          </a:p>
        </p:txBody>
      </p:sp>
      <p:sp>
        <p:nvSpPr>
          <p:cNvPr id="5" name="Platshållare för innehåll 4">
            <a:extLst>
              <a:ext uri="{FF2B5EF4-FFF2-40B4-BE49-F238E27FC236}">
                <a16:creationId xmlns:a16="http://schemas.microsoft.com/office/drawing/2014/main" id="{F8492066-93EC-45D2-4336-9D80FAFB086E}"/>
              </a:ext>
            </a:extLst>
          </p:cNvPr>
          <p:cNvSpPr>
            <a:spLocks noGrp="1"/>
          </p:cNvSpPr>
          <p:nvPr>
            <p:ph idx="1"/>
          </p:nvPr>
        </p:nvSpPr>
        <p:spPr/>
        <p:txBody>
          <a:bodyPr/>
          <a:lstStyle/>
          <a:p>
            <a:pPr marL="0" indent="0" algn="ctr" rtl="0" fontAlgn="base">
              <a:buNone/>
            </a:pPr>
            <a:r>
              <a:rPr lang="en-CA" sz="2400" b="1" i="0" u="none" strike="noStrike" dirty="0" err="1">
                <a:solidFill>
                  <a:srgbClr val="C00000"/>
                </a:solidFill>
                <a:effectLst/>
                <a:latin typeface="Verdana" panose="020B0604030504040204" pitchFamily="34" charset="0"/>
              </a:rPr>
              <a:t>Reflektionsövning</a:t>
            </a:r>
            <a:r>
              <a:rPr lang="en-CA" sz="2400" b="1" i="0" u="none" strike="noStrike" dirty="0">
                <a:solidFill>
                  <a:srgbClr val="C00000"/>
                </a:solidFill>
                <a:effectLst/>
                <a:latin typeface="Verdana" panose="020B0604030504040204" pitchFamily="34" charset="0"/>
              </a:rPr>
              <a:t> </a:t>
            </a:r>
            <a:r>
              <a:rPr lang="sv-SE" sz="2400" b="0" i="0" u="none" strike="noStrike" dirty="0">
                <a:solidFill>
                  <a:srgbClr val="000000"/>
                </a:solidFill>
                <a:effectLst/>
                <a:latin typeface="Verdana" panose="020B0604030504040204" pitchFamily="34" charset="0"/>
              </a:rPr>
              <a:t> </a:t>
            </a:r>
          </a:p>
          <a:p>
            <a:pPr marL="0" indent="0" algn="ctr" rtl="0" fontAlgn="base">
              <a:buNone/>
            </a:pPr>
            <a:endParaRPr lang="sv-SE" sz="2400" dirty="0">
              <a:solidFill>
                <a:srgbClr val="000000"/>
              </a:solidFill>
              <a:latin typeface="Verdana" panose="020B0604030504040204" pitchFamily="34" charset="0"/>
            </a:endParaRPr>
          </a:p>
          <a:p>
            <a:pPr marL="0" indent="0" algn="ctr" rtl="0" fontAlgn="base">
              <a:buNone/>
            </a:pPr>
            <a:r>
              <a:rPr lang="en-US" sz="2400" b="0" i="0" dirty="0">
                <a:solidFill>
                  <a:srgbClr val="808080"/>
                </a:solidFill>
                <a:effectLst/>
                <a:latin typeface="Verdana" panose="020B0604030504040204" pitchFamily="34" charset="0"/>
              </a:rPr>
              <a:t>​</a:t>
            </a:r>
            <a:endParaRPr lang="en-US" sz="2400" b="0" i="0" dirty="0">
              <a:solidFill>
                <a:srgbClr val="000000"/>
              </a:solidFill>
              <a:effectLst/>
              <a:latin typeface="Segoe UI" panose="020B0502040204020203" pitchFamily="34" charset="0"/>
            </a:endParaRPr>
          </a:p>
          <a:p>
            <a:pPr marL="0" indent="0" algn="ctr" rtl="0" fontAlgn="base">
              <a:buNone/>
            </a:pPr>
            <a:r>
              <a:rPr lang="sv-SE" sz="2400" b="0" i="0" u="none" strike="noStrike" dirty="0">
                <a:solidFill>
                  <a:srgbClr val="000000"/>
                </a:solidFill>
                <a:effectLst/>
                <a:latin typeface="Verdana" panose="020B0604030504040204" pitchFamily="34" charset="0"/>
              </a:rPr>
              <a:t>-Mitt barn tycker att hen är________________</a:t>
            </a:r>
            <a:r>
              <a:rPr lang="sv-SE" sz="2400" b="0" i="0" dirty="0">
                <a:solidFill>
                  <a:srgbClr val="808080"/>
                </a:solidFill>
                <a:effectLst/>
                <a:latin typeface="Verdana" panose="020B0604030504040204" pitchFamily="34" charset="0"/>
              </a:rPr>
              <a:t>​</a:t>
            </a:r>
            <a:endParaRPr lang="sv-SE" sz="2400" b="0" i="0" dirty="0">
              <a:solidFill>
                <a:srgbClr val="000000"/>
              </a:solidFill>
              <a:effectLst/>
              <a:latin typeface="Segoe UI" panose="020B0502040204020203" pitchFamily="34" charset="0"/>
            </a:endParaRPr>
          </a:p>
          <a:p>
            <a:pPr marL="0" indent="0" algn="ctr" rtl="0" fontAlgn="base">
              <a:buNone/>
            </a:pPr>
            <a:r>
              <a:rPr lang="sv-SE" sz="2400" b="0" i="0" u="none" strike="noStrike" dirty="0">
                <a:solidFill>
                  <a:srgbClr val="000000"/>
                </a:solidFill>
                <a:effectLst/>
                <a:latin typeface="Verdana" panose="020B0604030504040204" pitchFamily="34" charset="0"/>
              </a:rPr>
              <a:t>och därför blir/gör/är hen ________. </a:t>
            </a:r>
            <a:endParaRPr lang="sv-SE" sz="2400" b="0" i="0" dirty="0">
              <a:solidFill>
                <a:srgbClr val="000000"/>
              </a:solidFill>
              <a:effectLst/>
              <a:latin typeface="Segoe UI" panose="020B0502040204020203" pitchFamily="34" charset="0"/>
            </a:endParaRPr>
          </a:p>
          <a:p>
            <a:endParaRPr lang="sv-SE" dirty="0"/>
          </a:p>
        </p:txBody>
      </p:sp>
    </p:spTree>
    <p:extLst>
      <p:ext uri="{BB962C8B-B14F-4D97-AF65-F5344CB8AC3E}">
        <p14:creationId xmlns:p14="http://schemas.microsoft.com/office/powerpoint/2010/main" val="34888629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C65D58-E911-0853-371D-241609565D34}"/>
              </a:ext>
            </a:extLst>
          </p:cNvPr>
          <p:cNvSpPr>
            <a:spLocks noGrp="1"/>
          </p:cNvSpPr>
          <p:nvPr>
            <p:ph type="title"/>
          </p:nvPr>
        </p:nvSpPr>
        <p:spPr/>
        <p:txBody>
          <a:bodyPr/>
          <a:lstStyle/>
          <a:p>
            <a:r>
              <a:rPr lang="sv-SE" i="0" u="none" strike="noStrike" dirty="0">
                <a:effectLst/>
              </a:rPr>
              <a:t>Tonåringar har också en bild av hur de tror att vi ser på dem…………</a:t>
            </a:r>
            <a:endParaRPr lang="sv-SE" dirty="0"/>
          </a:p>
        </p:txBody>
      </p:sp>
      <p:sp>
        <p:nvSpPr>
          <p:cNvPr id="3" name="Platshållare för innehåll 2">
            <a:extLst>
              <a:ext uri="{FF2B5EF4-FFF2-40B4-BE49-F238E27FC236}">
                <a16:creationId xmlns:a16="http://schemas.microsoft.com/office/drawing/2014/main" id="{C4C56B4D-7260-AAF3-09B5-7C4932DE8BF6}"/>
              </a:ext>
            </a:extLst>
          </p:cNvPr>
          <p:cNvSpPr>
            <a:spLocks noGrp="1"/>
          </p:cNvSpPr>
          <p:nvPr>
            <p:ph idx="1"/>
          </p:nvPr>
        </p:nvSpPr>
        <p:spPr/>
        <p:txBody>
          <a:bodyPr/>
          <a:lstStyle/>
          <a:p>
            <a:pPr algn="ctr" rtl="0" fontAlgn="base"/>
            <a:r>
              <a:rPr lang="sv-SE" sz="1800" b="0" i="0" dirty="0">
                <a:solidFill>
                  <a:srgbClr val="808080"/>
                </a:solidFill>
                <a:effectLst/>
                <a:latin typeface="Calibri" panose="020F0502020204030204" pitchFamily="34" charset="0"/>
              </a:rPr>
              <a:t>​</a:t>
            </a:r>
            <a:endParaRPr lang="sv-SE" b="0" i="0" dirty="0">
              <a:solidFill>
                <a:srgbClr val="000000"/>
              </a:solidFill>
              <a:effectLst/>
              <a:latin typeface="Segoe UI" panose="020B0502040204020203" pitchFamily="34" charset="0"/>
            </a:endParaRPr>
          </a:p>
          <a:p>
            <a:pPr marL="0" indent="0" algn="ctr" rtl="0" fontAlgn="base">
              <a:buNone/>
            </a:pPr>
            <a:endParaRPr lang="sv-SE" sz="1800" b="0" i="0" u="none" strike="noStrike" dirty="0">
              <a:solidFill>
                <a:srgbClr val="000000"/>
              </a:solidFill>
              <a:effectLst/>
              <a:latin typeface="Verdana" panose="020B0604030504040204" pitchFamily="34" charset="0"/>
            </a:endParaRPr>
          </a:p>
          <a:p>
            <a:pPr marL="0" indent="0" algn="ctr" rtl="0" fontAlgn="base">
              <a:buNone/>
            </a:pPr>
            <a:endParaRPr lang="sv-SE" sz="2400" dirty="0">
              <a:solidFill>
                <a:srgbClr val="000000"/>
              </a:solidFill>
            </a:endParaRPr>
          </a:p>
          <a:p>
            <a:pPr marL="0" indent="0" algn="ctr" rtl="0" fontAlgn="base">
              <a:buNone/>
            </a:pPr>
            <a:r>
              <a:rPr lang="sv-SE" sz="2400" b="0" i="0" u="none" strike="noStrike" dirty="0">
                <a:solidFill>
                  <a:srgbClr val="000000"/>
                </a:solidFill>
                <a:effectLst/>
              </a:rPr>
              <a:t>Mitt barn tror att jag tycker hen är_______ </a:t>
            </a:r>
            <a:r>
              <a:rPr lang="en-US" sz="2400" b="0" i="0" dirty="0">
                <a:solidFill>
                  <a:srgbClr val="808080"/>
                </a:solidFill>
                <a:effectLst/>
              </a:rPr>
              <a:t>​</a:t>
            </a:r>
            <a:endParaRPr lang="en-US" sz="2400" b="0" i="0" dirty="0">
              <a:solidFill>
                <a:srgbClr val="000000"/>
              </a:solidFill>
              <a:effectLst/>
            </a:endParaRPr>
          </a:p>
          <a:p>
            <a:pPr marL="0" indent="0" algn="ctr" rtl="0" fontAlgn="base">
              <a:buNone/>
            </a:pPr>
            <a:r>
              <a:rPr lang="sv-SE" sz="2400" b="0" i="0" u="none" strike="noStrike" dirty="0">
                <a:solidFill>
                  <a:srgbClr val="000000"/>
                </a:solidFill>
                <a:effectLst/>
              </a:rPr>
              <a:t>och därför blir/gör/är hen ________. </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marL="0" indent="0">
              <a:buNone/>
            </a:pPr>
            <a:endParaRPr lang="sv-SE" dirty="0"/>
          </a:p>
        </p:txBody>
      </p:sp>
    </p:spTree>
    <p:extLst>
      <p:ext uri="{BB962C8B-B14F-4D97-AF65-F5344CB8AC3E}">
        <p14:creationId xmlns:p14="http://schemas.microsoft.com/office/powerpoint/2010/main" val="4748526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3A0D720F-1C54-6348-43B0-7BD8F455DD44}"/>
              </a:ext>
            </a:extLst>
          </p:cNvPr>
          <p:cNvSpPr txBox="1"/>
          <p:nvPr/>
        </p:nvSpPr>
        <p:spPr>
          <a:xfrm>
            <a:off x="632460" y="1688686"/>
            <a:ext cx="11186160" cy="4351338"/>
          </a:xfrm>
          <a:prstGeom prst="rect">
            <a:avLst/>
          </a:prstGeom>
        </p:spPr>
        <p:txBody>
          <a:bodyPr vert="horz" lIns="0" tIns="0" rIns="0" bIns="0" rtlCol="0">
            <a:normAutofit/>
          </a:bodyPr>
          <a:lstStyle/>
          <a:p>
            <a:pPr fontAlgn="base">
              <a:lnSpc>
                <a:spcPct val="90000"/>
              </a:lnSpc>
              <a:spcBef>
                <a:spcPts val="1000"/>
              </a:spcBef>
            </a:pPr>
            <a:r>
              <a:rPr lang="sv-SE" sz="2400" i="0" u="none" strike="noStrike" dirty="0">
                <a:effectLst/>
              </a:rPr>
              <a:t>Våra berättelser om oss själva och andra kan “låsa in oss” och göra att vi … </a:t>
            </a:r>
            <a:r>
              <a:rPr lang="sv-SE" b="0" i="0" dirty="0">
                <a:effectLst/>
              </a:rPr>
              <a:t>​</a:t>
            </a:r>
          </a:p>
          <a:p>
            <a:pPr marL="228600" indent="-228600" fontAlgn="base">
              <a:lnSpc>
                <a:spcPct val="90000"/>
              </a:lnSpc>
              <a:spcBef>
                <a:spcPts val="1000"/>
              </a:spcBef>
              <a:buFont typeface="Arial" panose="020B0604020202020204" pitchFamily="34" charset="0"/>
              <a:buChar char="•"/>
            </a:pPr>
            <a:endParaRPr lang="sv-SE" b="0" i="0" dirty="0">
              <a:effectLst/>
            </a:endParaRPr>
          </a:p>
          <a:p>
            <a:pPr marL="228600" indent="-228600" fontAlgn="base">
              <a:lnSpc>
                <a:spcPct val="90000"/>
              </a:lnSpc>
              <a:spcBef>
                <a:spcPts val="1000"/>
              </a:spcBef>
              <a:buFont typeface="Arial" panose="020B0604020202020204" pitchFamily="34" charset="0"/>
              <a:buChar char="•"/>
            </a:pPr>
            <a:r>
              <a:rPr lang="sv-SE" sz="2000" b="0" i="0" u="none" strike="noStrike" dirty="0">
                <a:effectLst/>
              </a:rPr>
              <a:t>Missar andras försök till förändring… </a:t>
            </a:r>
            <a:r>
              <a:rPr lang="sv-SE" sz="2000" b="0" i="0" dirty="0">
                <a:effectLst/>
              </a:rPr>
              <a:t>​</a:t>
            </a:r>
          </a:p>
          <a:p>
            <a:pPr fontAlgn="base">
              <a:lnSpc>
                <a:spcPct val="90000"/>
              </a:lnSpc>
              <a:spcBef>
                <a:spcPts val="1000"/>
              </a:spcBef>
            </a:pPr>
            <a:endParaRPr lang="sv-SE" sz="2000" b="0" i="0" dirty="0">
              <a:effectLst/>
            </a:endParaRPr>
          </a:p>
          <a:p>
            <a:pPr marL="228600" indent="-228600" fontAlgn="base">
              <a:lnSpc>
                <a:spcPct val="90000"/>
              </a:lnSpc>
              <a:spcBef>
                <a:spcPts val="1000"/>
              </a:spcBef>
              <a:buFont typeface="Arial" panose="020B0604020202020204" pitchFamily="34" charset="0"/>
              <a:buChar char="•"/>
            </a:pPr>
            <a:r>
              <a:rPr lang="sv-SE" sz="2000" b="0" i="0" u="none" strike="noStrike" dirty="0">
                <a:effectLst/>
              </a:rPr>
              <a:t>Missar vår egen möjlighet till förändring</a:t>
            </a:r>
            <a:r>
              <a:rPr lang="sv-SE" b="0" i="0" u="none" strike="noStrike" dirty="0">
                <a:effectLst/>
              </a:rPr>
              <a:t>… </a:t>
            </a:r>
            <a:endParaRPr lang="sv-SE" b="0" i="0" dirty="0">
              <a:effectLst/>
            </a:endParaRPr>
          </a:p>
        </p:txBody>
      </p:sp>
      <p:pic>
        <p:nvPicPr>
          <p:cNvPr id="7" name="Bildobjekt 6">
            <a:extLst>
              <a:ext uri="{FF2B5EF4-FFF2-40B4-BE49-F238E27FC236}">
                <a16:creationId xmlns:a16="http://schemas.microsoft.com/office/drawing/2014/main" id="{8C1A20A6-C9A8-EAF4-36C7-19C507DDCD73}"/>
              </a:ext>
            </a:extLst>
          </p:cNvPr>
          <p:cNvPicPr>
            <a:picLocks noChangeAspect="1"/>
          </p:cNvPicPr>
          <p:nvPr/>
        </p:nvPicPr>
        <p:blipFill>
          <a:blip r:embed="rId2"/>
          <a:stretch>
            <a:fillRect/>
          </a:stretch>
        </p:blipFill>
        <p:spPr>
          <a:xfrm>
            <a:off x="6184900" y="2556923"/>
            <a:ext cx="5181600" cy="2888741"/>
          </a:xfrm>
          <a:prstGeom prst="rect">
            <a:avLst/>
          </a:prstGeom>
          <a:noFill/>
        </p:spPr>
      </p:pic>
    </p:spTree>
    <p:extLst>
      <p:ext uri="{BB962C8B-B14F-4D97-AF65-F5344CB8AC3E}">
        <p14:creationId xmlns:p14="http://schemas.microsoft.com/office/powerpoint/2010/main" val="18183053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F451017-0B09-5E31-DAFB-2922D5076F64}"/>
              </a:ext>
            </a:extLst>
          </p:cNvPr>
          <p:cNvSpPr>
            <a:spLocks noGrp="1"/>
          </p:cNvSpPr>
          <p:nvPr>
            <p:ph type="title"/>
          </p:nvPr>
        </p:nvSpPr>
        <p:spPr/>
        <p:txBody>
          <a:bodyPr>
            <a:normAutofit fontScale="90000"/>
          </a:bodyPr>
          <a:lstStyle/>
          <a:p>
            <a:pPr rtl="0" fontAlgn="base"/>
            <a:br>
              <a:rPr lang="sv-SE" sz="2700" b="1" i="0" u="none" strike="noStrike" dirty="0">
                <a:solidFill>
                  <a:schemeClr val="accent2"/>
                </a:solidFill>
                <a:effectLst/>
              </a:rPr>
            </a:br>
            <a:r>
              <a:rPr lang="sv-SE" sz="2700" b="1" i="0" u="none" strike="noStrike" dirty="0">
                <a:solidFill>
                  <a:schemeClr val="accent2"/>
                </a:solidFill>
                <a:effectLst/>
              </a:rPr>
              <a:t>Från SMIP till SMIF</a:t>
            </a:r>
            <a:r>
              <a:rPr lang="sv-SE" sz="2700" b="0" i="0" dirty="0">
                <a:solidFill>
                  <a:schemeClr val="accent2"/>
                </a:solidFill>
                <a:effectLst/>
              </a:rPr>
              <a:t>​</a:t>
            </a:r>
            <a:br>
              <a:rPr lang="sv-SE" sz="4400" b="0" i="0" dirty="0">
                <a:effectLst/>
              </a:rPr>
            </a:br>
            <a:r>
              <a:rPr lang="sv-SE" sz="2700" b="0" i="0" u="none" strike="noStrike" dirty="0">
                <a:effectLst/>
              </a:rPr>
              <a:t>(små men irriterande problem till små men intressanta framsteg)</a:t>
            </a:r>
            <a:r>
              <a:rPr lang="sv-SE" sz="2700" b="0" i="0" dirty="0">
                <a:effectLst/>
              </a:rPr>
              <a:t>​</a:t>
            </a:r>
            <a:br>
              <a:rPr lang="sv-SE" b="0" i="0" dirty="0">
                <a:solidFill>
                  <a:srgbClr val="000000"/>
                </a:solidFill>
                <a:effectLst/>
                <a:latin typeface="Segoe UI" panose="020B0502040204020203" pitchFamily="34" charset="0"/>
              </a:rPr>
            </a:br>
            <a:r>
              <a:rPr lang="sv-SE" sz="1800" b="1" i="0" u="none" strike="noStrike" dirty="0">
                <a:solidFill>
                  <a:srgbClr val="4F81BD"/>
                </a:solidFill>
                <a:effectLst/>
                <a:latin typeface="Verdana" panose="020B0604030504040204" pitchFamily="34" charset="0"/>
              </a:rPr>
              <a:t> </a:t>
            </a:r>
            <a:br>
              <a:rPr lang="sv-SE" b="0" i="0" dirty="0">
                <a:solidFill>
                  <a:srgbClr val="000000"/>
                </a:solidFill>
                <a:effectLst/>
                <a:latin typeface="Segoe UI" panose="020B0502040204020203" pitchFamily="34" charset="0"/>
              </a:rPr>
            </a:br>
            <a:endParaRPr lang="sv-SE" dirty="0"/>
          </a:p>
        </p:txBody>
      </p:sp>
      <p:sp>
        <p:nvSpPr>
          <p:cNvPr id="6" name="Platshållare för innehåll 5">
            <a:extLst>
              <a:ext uri="{FF2B5EF4-FFF2-40B4-BE49-F238E27FC236}">
                <a16:creationId xmlns:a16="http://schemas.microsoft.com/office/drawing/2014/main" id="{E0C4C470-5621-74BC-7E79-92434BC62492}"/>
              </a:ext>
            </a:extLst>
          </p:cNvPr>
          <p:cNvSpPr>
            <a:spLocks noGrp="1"/>
          </p:cNvSpPr>
          <p:nvPr>
            <p:ph idx="1"/>
          </p:nvPr>
        </p:nvSpPr>
        <p:spPr/>
        <p:txBody>
          <a:bodyPr/>
          <a:lstStyle/>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Att lägga märke till och förmedla att du ser förändring är mycket viktigt. </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En nyckel är empati. </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marL="0" indent="0" algn="l" rtl="0" fontAlgn="base">
              <a:buNone/>
            </a:pP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Vi accepterar inte allt men vi bekräftar att utveckling och förändring är svårt för alla och att man behöver ha mycket tålamod och att stöd och uppmuntran är viktigt.</a:t>
            </a:r>
            <a:endParaRPr lang="sv-SE" b="0" i="0" dirty="0">
              <a:solidFill>
                <a:srgbClr val="000000"/>
              </a:solidFill>
              <a:effectLst/>
              <a:latin typeface="Arial" panose="020B0604020202020204" pitchFamily="34" charset="0"/>
            </a:endParaRPr>
          </a:p>
          <a:p>
            <a:endParaRPr lang="sv-SE" dirty="0"/>
          </a:p>
        </p:txBody>
      </p:sp>
    </p:spTree>
    <p:extLst>
      <p:ext uri="{BB962C8B-B14F-4D97-AF65-F5344CB8AC3E}">
        <p14:creationId xmlns:p14="http://schemas.microsoft.com/office/powerpoint/2010/main" val="23639855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812417C4-E2F9-0508-897C-B86C62F032F4}"/>
              </a:ext>
            </a:extLst>
          </p:cNvPr>
          <p:cNvSpPr>
            <a:spLocks noGrp="1"/>
          </p:cNvSpPr>
          <p:nvPr>
            <p:ph type="title"/>
          </p:nvPr>
        </p:nvSpPr>
        <p:spPr>
          <a:xfrm>
            <a:off x="838200" y="194310"/>
            <a:ext cx="10515600" cy="1021563"/>
          </a:xfrm>
        </p:spPr>
        <p:txBody>
          <a:bodyPr/>
          <a:lstStyle/>
          <a:p>
            <a:r>
              <a:rPr lang="sv-SE" dirty="0"/>
              <a:t>Sammanfattning</a:t>
            </a:r>
          </a:p>
        </p:txBody>
      </p:sp>
      <p:sp>
        <p:nvSpPr>
          <p:cNvPr id="6" name="Platshållare för innehåll 5">
            <a:extLst>
              <a:ext uri="{FF2B5EF4-FFF2-40B4-BE49-F238E27FC236}">
                <a16:creationId xmlns:a16="http://schemas.microsoft.com/office/drawing/2014/main" id="{24BE16A1-A48F-CA79-766D-2043174F0F25}"/>
              </a:ext>
            </a:extLst>
          </p:cNvPr>
          <p:cNvSpPr>
            <a:spLocks noGrp="1"/>
          </p:cNvSpPr>
          <p:nvPr>
            <p:ph idx="1"/>
          </p:nvPr>
        </p:nvSpPr>
        <p:spPr>
          <a:xfrm>
            <a:off x="838200" y="1215873"/>
            <a:ext cx="10515600" cy="5447817"/>
          </a:xfrm>
        </p:spPr>
        <p:txBody>
          <a:bodyPr>
            <a:normAutofit lnSpcReduction="10000"/>
          </a:bodyPr>
          <a:lstStyle/>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Utveckling och förändring handlar om att gå framåt och samtidigt förstå det förflutna.</a:t>
            </a:r>
            <a:r>
              <a:rPr lang="en-US" sz="1800" b="0" i="0" dirty="0">
                <a:solidFill>
                  <a:srgbClr val="000000"/>
                </a:solidFill>
                <a:effectLst/>
                <a:latin typeface="Verdana" panose="020B0604030504040204" pitchFamily="34" charset="0"/>
              </a:rPr>
              <a:t>​</a:t>
            </a:r>
            <a:endParaRPr lang="en-US" sz="2800" b="0" i="0" dirty="0">
              <a:solidFill>
                <a:srgbClr val="000000"/>
              </a:solidFill>
              <a:effectLst/>
              <a:latin typeface="Arial" panose="020B0604020202020204" pitchFamily="34" charset="0"/>
            </a:endParaRPr>
          </a:p>
          <a:p>
            <a:pPr marL="0" indent="0" algn="l" rtl="0" fontAlgn="base">
              <a:buNone/>
            </a:pPr>
            <a:endParaRPr lang="sv-SE" sz="2800"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Alla har en ”berättelse” om sig själva.</a:t>
            </a:r>
            <a:r>
              <a:rPr lang="en-US" sz="1800" b="0" i="0" dirty="0">
                <a:solidFill>
                  <a:srgbClr val="000000"/>
                </a:solidFill>
                <a:effectLst/>
                <a:latin typeface="Verdana" panose="020B0604030504040204" pitchFamily="34" charset="0"/>
              </a:rPr>
              <a:t>​</a:t>
            </a:r>
            <a:endParaRPr lang="en-US" sz="2800" b="0" i="0" dirty="0">
              <a:solidFill>
                <a:srgbClr val="000000"/>
              </a:solidFill>
              <a:effectLst/>
              <a:latin typeface="Arial" panose="020B0604020202020204" pitchFamily="34" charset="0"/>
            </a:endParaRPr>
          </a:p>
          <a:p>
            <a:pPr marL="0" indent="0" algn="l" rtl="0" fontAlgn="base">
              <a:buNone/>
            </a:pPr>
            <a:endParaRPr lang="sv-SE" sz="2800"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Utveckling och förändring kan vara svårt eftersom det involverar flera människor.</a:t>
            </a:r>
            <a:r>
              <a:rPr lang="en-US" sz="1800" b="0" i="0" dirty="0">
                <a:solidFill>
                  <a:srgbClr val="000000"/>
                </a:solidFill>
                <a:effectLst/>
                <a:latin typeface="Verdana" panose="020B0604030504040204" pitchFamily="34" charset="0"/>
              </a:rPr>
              <a:t>​</a:t>
            </a:r>
            <a:endParaRPr lang="en-US" sz="2800" b="0" i="0" dirty="0">
              <a:solidFill>
                <a:srgbClr val="000000"/>
              </a:solidFill>
              <a:effectLst/>
              <a:latin typeface="Arial" panose="020B0604020202020204" pitchFamily="34" charset="0"/>
            </a:endParaRPr>
          </a:p>
          <a:p>
            <a:pPr marL="0" indent="0" algn="l" rtl="0" fontAlgn="base">
              <a:buNone/>
            </a:pPr>
            <a:endParaRPr lang="sv-SE" sz="2800"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Vi kan lägga till nya upplevelser i vår berättelse, men vi kan inte helt radera tidigare upplevelser.</a:t>
            </a:r>
            <a:r>
              <a:rPr lang="en-US" sz="1800" b="0" i="0" dirty="0">
                <a:solidFill>
                  <a:srgbClr val="000000"/>
                </a:solidFill>
                <a:effectLst/>
                <a:latin typeface="Verdana" panose="020B0604030504040204" pitchFamily="34" charset="0"/>
              </a:rPr>
              <a:t>​</a:t>
            </a:r>
            <a:endParaRPr lang="en-US" sz="2800" b="0" i="0" dirty="0">
              <a:solidFill>
                <a:srgbClr val="000000"/>
              </a:solidFill>
              <a:effectLst/>
              <a:latin typeface="Arial" panose="020B0604020202020204" pitchFamily="34" charset="0"/>
            </a:endParaRPr>
          </a:p>
          <a:p>
            <a:pPr marL="0" indent="0" algn="l" rtl="0" fontAlgn="base">
              <a:buNone/>
            </a:pPr>
            <a:endParaRPr lang="sv-SE" sz="2800"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Föräldrar och barn utvecklas tillsammans.</a:t>
            </a:r>
            <a:r>
              <a:rPr lang="en-US" sz="1800" b="0" i="0" dirty="0">
                <a:solidFill>
                  <a:srgbClr val="000000"/>
                </a:solidFill>
                <a:effectLst/>
                <a:latin typeface="Verdana" panose="020B0604030504040204" pitchFamily="34" charset="0"/>
              </a:rPr>
              <a:t>​</a:t>
            </a:r>
            <a:endParaRPr lang="en-US" sz="2800" b="0" i="0" dirty="0">
              <a:solidFill>
                <a:srgbClr val="000000"/>
              </a:solidFill>
              <a:effectLst/>
              <a:latin typeface="Arial" panose="020B0604020202020204" pitchFamily="34" charset="0"/>
            </a:endParaRPr>
          </a:p>
          <a:p>
            <a:pPr marL="0" indent="0" algn="l" rtl="0" fontAlgn="base">
              <a:buNone/>
            </a:pPr>
            <a:endParaRPr lang="sv-SE" sz="2800"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Utveckling tar tid.</a:t>
            </a:r>
            <a:r>
              <a:rPr lang="en-US" sz="1800" b="0" i="0" dirty="0">
                <a:solidFill>
                  <a:srgbClr val="000000"/>
                </a:solidFill>
                <a:effectLst/>
                <a:latin typeface="Verdana" panose="020B0604030504040204" pitchFamily="34" charset="0"/>
              </a:rPr>
              <a:t>​</a:t>
            </a:r>
            <a:endParaRPr lang="en-US" sz="2800" b="0" i="0" dirty="0">
              <a:solidFill>
                <a:srgbClr val="000000"/>
              </a:solidFill>
              <a:effectLst/>
              <a:latin typeface="Arial" panose="020B0604020202020204" pitchFamily="34" charset="0"/>
            </a:endParaRPr>
          </a:p>
          <a:p>
            <a:pPr marL="0" indent="0" algn="l" rtl="0" fontAlgn="base">
              <a:buNone/>
            </a:pPr>
            <a:endParaRPr lang="sv-SE" sz="2800"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Utveckling medför förlust.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sv-SE" sz="2600" b="0" i="0" dirty="0">
              <a:solidFill>
                <a:srgbClr val="000000"/>
              </a:solidFill>
              <a:effectLst/>
            </a:endParaRPr>
          </a:p>
          <a:p>
            <a:endParaRPr lang="sv-SE" dirty="0"/>
          </a:p>
        </p:txBody>
      </p:sp>
    </p:spTree>
    <p:extLst>
      <p:ext uri="{BB962C8B-B14F-4D97-AF65-F5344CB8AC3E}">
        <p14:creationId xmlns:p14="http://schemas.microsoft.com/office/powerpoint/2010/main" val="842222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a:t>Connects 9  Principer</a:t>
            </a:r>
          </a:p>
        </p:txBody>
      </p:sp>
      <p:sp>
        <p:nvSpPr>
          <p:cNvPr id="3" name="Platshållare för innehåll 2"/>
          <p:cNvSpPr>
            <a:spLocks noGrp="1"/>
          </p:cNvSpPr>
          <p:nvPr>
            <p:ph idx="1"/>
          </p:nvPr>
        </p:nvSpPr>
        <p:spPr>
          <a:xfrm>
            <a:off x="838200" y="1782410"/>
            <a:ext cx="10515600" cy="4366722"/>
          </a:xfrm>
        </p:spPr>
        <p:txBody>
          <a:bodyPr>
            <a:normAutofit/>
          </a:bodyPr>
          <a:lstStyle/>
          <a:p>
            <a:pPr marL="0" indent="0" algn="ctr">
              <a:buNone/>
              <a:defRPr/>
            </a:pPr>
            <a:r>
              <a:rPr lang="sv-SE" b="1" i="1">
                <a:solidFill>
                  <a:srgbClr val="C00000"/>
                </a:solidFill>
                <a:latin typeface="Arial"/>
                <a:cs typeface="Arial"/>
              </a:rPr>
              <a:t>Allt beteende betyder något</a:t>
            </a:r>
          </a:p>
          <a:p>
            <a:pPr marL="0" indent="0" algn="ctr">
              <a:buNone/>
              <a:defRPr/>
            </a:pPr>
            <a:r>
              <a:rPr lang="sv-SE" b="1" i="1">
                <a:solidFill>
                  <a:srgbClr val="C00000"/>
                </a:solidFill>
                <a:latin typeface="Arial"/>
                <a:cs typeface="Arial"/>
              </a:rPr>
              <a:t> Anknytning genom livet </a:t>
            </a:r>
          </a:p>
          <a:p>
            <a:pPr marL="0" indent="0" algn="ctr">
              <a:buNone/>
              <a:defRPr/>
            </a:pPr>
            <a:endParaRPr lang="sv-SE" b="1" i="1">
              <a:latin typeface="Arial"/>
              <a:cs typeface="Arial"/>
            </a:endParaRPr>
          </a:p>
          <a:p>
            <a:pPr marL="0" indent="0" algn="ctr">
              <a:buNone/>
              <a:defRPr/>
            </a:pPr>
            <a:r>
              <a:rPr lang="sv-SE" b="1" i="1">
                <a:solidFill>
                  <a:schemeClr val="accent3">
                    <a:lumMod val="75000"/>
                  </a:schemeClr>
                </a:solidFill>
                <a:latin typeface="Arial"/>
                <a:cs typeface="Arial"/>
              </a:rPr>
              <a:t> Konflikt</a:t>
            </a:r>
          </a:p>
          <a:p>
            <a:pPr marL="0" indent="0" algn="ctr">
              <a:buNone/>
              <a:defRPr/>
            </a:pPr>
            <a:r>
              <a:rPr lang="sv-SE" b="1" i="1">
                <a:solidFill>
                  <a:schemeClr val="accent3">
                    <a:lumMod val="75000"/>
                  </a:schemeClr>
                </a:solidFill>
                <a:latin typeface="Arial"/>
                <a:cs typeface="Arial"/>
              </a:rPr>
              <a:t>Samhörighet och Självständighet</a:t>
            </a:r>
          </a:p>
          <a:p>
            <a:pPr marL="0" indent="0" algn="ctr">
              <a:buNone/>
              <a:defRPr/>
            </a:pPr>
            <a:r>
              <a:rPr lang="sv-SE" b="1" i="1">
                <a:solidFill>
                  <a:schemeClr val="accent3">
                    <a:lumMod val="75000"/>
                  </a:schemeClr>
                </a:solidFill>
                <a:latin typeface="Arial"/>
                <a:cs typeface="Arial"/>
              </a:rPr>
              <a:t>  Empati  </a:t>
            </a:r>
          </a:p>
          <a:p>
            <a:pPr marL="0" indent="0" algn="ctr">
              <a:buNone/>
              <a:defRPr/>
            </a:pPr>
            <a:r>
              <a:rPr lang="sv-SE" b="1" i="1">
                <a:solidFill>
                  <a:schemeClr val="accent3">
                    <a:lumMod val="75000"/>
                  </a:schemeClr>
                </a:solidFill>
                <a:latin typeface="Arial"/>
                <a:cs typeface="Arial"/>
              </a:rPr>
              <a:t>Balans i våra behov </a:t>
            </a:r>
          </a:p>
          <a:p>
            <a:pPr marL="0" indent="0" algn="ctr">
              <a:buNone/>
              <a:defRPr/>
            </a:pPr>
            <a:endParaRPr lang="sv-SE" b="1" i="1">
              <a:latin typeface="Arial"/>
              <a:cs typeface="Arial"/>
            </a:endParaRPr>
          </a:p>
          <a:p>
            <a:pPr marL="0" indent="0" algn="ctr">
              <a:buNone/>
              <a:defRPr/>
            </a:pPr>
            <a:r>
              <a:rPr lang="sv-SE" b="1" i="1">
                <a:solidFill>
                  <a:schemeClr val="accent5">
                    <a:lumMod val="50000"/>
                  </a:schemeClr>
                </a:solidFill>
                <a:latin typeface="Arial"/>
                <a:cs typeface="Arial"/>
              </a:rPr>
              <a:t>Förändring  </a:t>
            </a:r>
          </a:p>
          <a:p>
            <a:pPr marL="0" indent="0" algn="ctr">
              <a:buNone/>
              <a:defRPr/>
            </a:pPr>
            <a:r>
              <a:rPr lang="sv-SE" b="1" i="1">
                <a:solidFill>
                  <a:schemeClr val="accent5">
                    <a:lumMod val="50000"/>
                  </a:schemeClr>
                </a:solidFill>
                <a:latin typeface="Arial"/>
                <a:cs typeface="Arial"/>
              </a:rPr>
              <a:t>Uppmärksamma samhörigheten </a:t>
            </a:r>
          </a:p>
          <a:p>
            <a:pPr marL="0" indent="0" algn="ctr">
              <a:buNone/>
              <a:defRPr/>
            </a:pPr>
            <a:r>
              <a:rPr lang="sv-SE" b="1" i="1">
                <a:solidFill>
                  <a:schemeClr val="accent5">
                    <a:lumMod val="50000"/>
                  </a:schemeClr>
                </a:solidFill>
                <a:latin typeface="Arial"/>
                <a:cs typeface="Arial"/>
              </a:rPr>
              <a:t>Två steg fram, ett steg bak</a:t>
            </a:r>
          </a:p>
          <a:p>
            <a:pPr marL="0" indent="0">
              <a:buNone/>
            </a:pPr>
            <a:endParaRPr lang="sv-SE"/>
          </a:p>
        </p:txBody>
      </p:sp>
    </p:spTree>
    <p:extLst>
      <p:ext uri="{BB962C8B-B14F-4D97-AF65-F5344CB8AC3E}">
        <p14:creationId xmlns:p14="http://schemas.microsoft.com/office/powerpoint/2010/main" val="2791408674"/>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A87AAD3-63CE-413A-574D-5C092D8753A5}"/>
              </a:ext>
            </a:extLst>
          </p:cNvPr>
          <p:cNvSpPr>
            <a:spLocks noGrp="1"/>
          </p:cNvSpPr>
          <p:nvPr>
            <p:ph type="title"/>
          </p:nvPr>
        </p:nvSpPr>
        <p:spPr/>
        <p:txBody>
          <a:bodyPr/>
          <a:lstStyle/>
          <a:p>
            <a:r>
              <a:rPr lang="sv-SE" dirty="0"/>
              <a:t>Ta-Hem-Budskap</a:t>
            </a:r>
          </a:p>
        </p:txBody>
      </p:sp>
      <p:sp>
        <p:nvSpPr>
          <p:cNvPr id="5" name="Platshållare för innehåll 4">
            <a:extLst>
              <a:ext uri="{FF2B5EF4-FFF2-40B4-BE49-F238E27FC236}">
                <a16:creationId xmlns:a16="http://schemas.microsoft.com/office/drawing/2014/main" id="{94FCC6A2-700F-5773-5879-BC3ECC9359C6}"/>
              </a:ext>
            </a:extLst>
          </p:cNvPr>
          <p:cNvSpPr>
            <a:spLocks noGrp="1"/>
          </p:cNvSpPr>
          <p:nvPr>
            <p:ph idx="1"/>
          </p:nvPr>
        </p:nvSpPr>
        <p:spPr/>
        <p:txBody>
          <a:bodyPr>
            <a:normAutofit/>
          </a:bodyPr>
          <a:lstStyle/>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Vi skapar alla berättelser eller ”kartor” i våra liv</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sv-SE" sz="1800" b="0" i="0" u="none" strike="noStrike" dirty="0">
                <a:solidFill>
                  <a:srgbClr val="000000"/>
                </a:solidFill>
                <a:effectLst/>
                <a:latin typeface="Verdana" panose="020B0604030504040204" pitchFamily="34" charset="0"/>
              </a:rPr>
              <a:t>Utveckling och förändring är något som sker i relationen, när en part förändras påverkar det den andra</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marL="0" indent="0" algn="l" rtl="0" fontAlgn="base">
              <a:buNone/>
            </a:pPr>
            <a:endParaRPr lang="sv-SE" b="0" i="0" dirty="0">
              <a:solidFill>
                <a:srgbClr val="000000"/>
              </a:solidFill>
              <a:effectLst/>
              <a:latin typeface="Segoe UI" panose="020B0502040204020203" pitchFamily="34" charset="0"/>
            </a:endParaRPr>
          </a:p>
          <a:p>
            <a:pPr marL="0" indent="0" algn="l" rtl="0" fontAlgn="base">
              <a:buNone/>
            </a:pPr>
            <a:r>
              <a:rPr lang="sv-SE" sz="1800" b="1" i="0" u="none" strike="noStrike" dirty="0">
                <a:solidFill>
                  <a:schemeClr val="accent2"/>
                </a:solidFill>
                <a:effectLst/>
                <a:latin typeface="Verdana" panose="020B0604030504040204" pitchFamily="34" charset="0"/>
              </a:rPr>
              <a:t>Det kan vara till hjälp att…</a:t>
            </a:r>
            <a:r>
              <a:rPr lang="en-US" sz="1800" b="0" i="0" dirty="0">
                <a:solidFill>
                  <a:schemeClr val="accent2"/>
                </a:solidFill>
                <a:effectLst/>
                <a:latin typeface="Verdana" panose="020B0604030504040204" pitchFamily="34" charset="0"/>
              </a:rPr>
              <a:t>​</a:t>
            </a:r>
            <a:endParaRPr lang="en-US" b="0" i="0" dirty="0">
              <a:solidFill>
                <a:schemeClr val="accent2"/>
              </a:solidFill>
              <a:effectLst/>
              <a:latin typeface="Segoe UI" panose="020B0502040204020203" pitchFamily="34" charset="0"/>
            </a:endParaRPr>
          </a:p>
          <a:p>
            <a:pPr marL="0" indent="0" algn="l" rtl="0" fontAlgn="base">
              <a:buNone/>
            </a:pPr>
            <a:r>
              <a:rPr lang="sv-SE" dirty="0">
                <a:solidFill>
                  <a:srgbClr val="000000"/>
                </a:solidFill>
                <a:latin typeface="Segoe UI" panose="020B0502040204020203" pitchFamily="34" charset="0"/>
              </a:rPr>
              <a:t>	- </a:t>
            </a:r>
            <a:r>
              <a:rPr lang="sv-SE" sz="1800" b="0" i="0" u="none" strike="noStrike" dirty="0">
                <a:solidFill>
                  <a:srgbClr val="000000"/>
                </a:solidFill>
                <a:effectLst/>
                <a:latin typeface="Verdana" panose="020B0604030504040204" pitchFamily="34" charset="0"/>
              </a:rPr>
              <a:t>vara medveten om våra berättelser</a:t>
            </a:r>
            <a:r>
              <a:rPr lang="sv-SE" sz="1800" b="0" i="0" dirty="0">
                <a:solidFill>
                  <a:srgbClr val="000000"/>
                </a:solidFill>
                <a:effectLst/>
                <a:latin typeface="Verdana" panose="020B0604030504040204" pitchFamily="34" charset="0"/>
              </a:rPr>
              <a:t>​</a:t>
            </a:r>
            <a:endParaRPr lang="sv-SE" dirty="0">
              <a:solidFill>
                <a:srgbClr val="000000"/>
              </a:solidFill>
              <a:latin typeface="Arial" panose="020B0604020202020204" pitchFamily="34" charset="0"/>
            </a:endParaRPr>
          </a:p>
          <a:p>
            <a:pPr marL="0" indent="0" algn="l" rtl="0" fontAlgn="base">
              <a:buNone/>
            </a:pPr>
            <a:r>
              <a:rPr lang="sv-SE" sz="1800" b="0" i="0" u="none" strike="noStrike" dirty="0">
                <a:solidFill>
                  <a:srgbClr val="000000"/>
                </a:solidFill>
                <a:effectLst/>
                <a:latin typeface="Verdana" panose="020B0604030504040204" pitchFamily="34" charset="0"/>
              </a:rPr>
              <a:t> </a:t>
            </a:r>
            <a:r>
              <a:rPr lang="sv-SE" sz="1800" b="0" i="0" dirty="0">
                <a:solidFill>
                  <a:srgbClr val="000000"/>
                </a:solidFill>
                <a:effectLst/>
                <a:latin typeface="Verdana" panose="020B0604030504040204" pitchFamily="34" charset="0"/>
              </a:rPr>
              <a:t>​</a:t>
            </a:r>
            <a:r>
              <a:rPr lang="sv-SE" dirty="0">
                <a:solidFill>
                  <a:srgbClr val="000000"/>
                </a:solidFill>
                <a:latin typeface="Segoe UI" panose="020B0502040204020203" pitchFamily="34" charset="0"/>
              </a:rPr>
              <a:t>	- </a:t>
            </a:r>
            <a:r>
              <a:rPr lang="sv-SE" sz="1800" b="0" i="0" u="none" strike="noStrike" dirty="0">
                <a:solidFill>
                  <a:srgbClr val="000000"/>
                </a:solidFill>
                <a:effectLst/>
                <a:latin typeface="Verdana" panose="020B0604030504040204" pitchFamily="34" charset="0"/>
              </a:rPr>
              <a:t>uppmärksamma förändringen och förmedlar att du ser den.</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endParaRPr lang="sv-SE" b="0" i="0" dirty="0">
              <a:solidFill>
                <a:srgbClr val="000000"/>
              </a:solidFill>
              <a:effectLst/>
              <a:latin typeface="Segoe UI" panose="020B0502040204020203" pitchFamily="34" charset="0"/>
            </a:endParaRPr>
          </a:p>
          <a:p>
            <a:pPr marL="0" indent="0" algn="ctr" rtl="0" fontAlgn="base">
              <a:buNone/>
            </a:pPr>
            <a:r>
              <a:rPr lang="sv-SE" sz="2000" b="1" i="0" u="none" strike="noStrike" dirty="0">
                <a:solidFill>
                  <a:srgbClr val="0070C0"/>
                </a:solidFill>
                <a:effectLst/>
                <a:latin typeface="Verdana" panose="020B0604030504040204" pitchFamily="34" charset="0"/>
              </a:rPr>
              <a:t>Leta efter tillfällen för att öva på nya </a:t>
            </a:r>
            <a:endParaRPr lang="sv-SE" sz="2000" b="0" i="0" dirty="0">
              <a:solidFill>
                <a:srgbClr val="0070C0"/>
              </a:solidFill>
              <a:effectLst/>
              <a:latin typeface="Segoe UI" panose="020B0502040204020203" pitchFamily="34" charset="0"/>
            </a:endParaRPr>
          </a:p>
          <a:p>
            <a:endParaRPr lang="sv-SE" dirty="0"/>
          </a:p>
        </p:txBody>
      </p:sp>
    </p:spTree>
    <p:extLst>
      <p:ext uri="{BB962C8B-B14F-4D97-AF65-F5344CB8AC3E}">
        <p14:creationId xmlns:p14="http://schemas.microsoft.com/office/powerpoint/2010/main" val="6707764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38200" y="807883"/>
            <a:ext cx="10515600" cy="874451"/>
          </a:xfrm>
        </p:spPr>
        <p:txBody>
          <a:bodyPr vert="horz" lIns="91440" tIns="45720" rIns="91440" bIns="45720" rtlCol="0" anchor="ctr">
            <a:normAutofit fontScale="90000"/>
          </a:bodyPr>
          <a:lstStyle/>
          <a:p>
            <a:r>
              <a:rPr lang="en-US" sz="4000"/>
              <a:t>Princip 8</a:t>
            </a:r>
            <a:br>
              <a:rPr lang="en-US" sz="1800"/>
            </a:br>
            <a:r>
              <a:rPr lang="en-US" sz="3100" err="1"/>
              <a:t>Att</a:t>
            </a:r>
            <a:r>
              <a:rPr lang="en-US" sz="3100"/>
              <a:t> </a:t>
            </a:r>
            <a:r>
              <a:rPr lang="en-US" sz="3100" err="1"/>
              <a:t>uppmärksamma</a:t>
            </a:r>
            <a:r>
              <a:rPr lang="en-US" sz="3100"/>
              <a:t> </a:t>
            </a:r>
            <a:r>
              <a:rPr lang="en-US" sz="3100" err="1"/>
              <a:t>samhörigheten</a:t>
            </a:r>
            <a:br>
              <a:rPr lang="en-US" sz="1800"/>
            </a:br>
            <a:endParaRPr lang="en-US" sz="1800"/>
          </a:p>
        </p:txBody>
      </p:sp>
      <p:sp>
        <p:nvSpPr>
          <p:cNvPr id="39939" name="Rectangle 3"/>
          <p:cNvSpPr>
            <a:spLocks noGrp="1" noChangeArrowheads="1"/>
          </p:cNvSpPr>
          <p:nvPr>
            <p:ph sz="half" idx="1"/>
          </p:nvPr>
        </p:nvSpPr>
        <p:spPr>
          <a:xfrm>
            <a:off x="838200" y="1825625"/>
            <a:ext cx="5181600" cy="4351338"/>
          </a:xfrm>
        </p:spPr>
        <p:txBody>
          <a:bodyPr vert="horz" lIns="91440" tIns="45720" rIns="91440" bIns="45720" rtlCol="0">
            <a:normAutofit/>
          </a:bodyPr>
          <a:lstStyle/>
          <a:p>
            <a:pPr marL="0"/>
            <a:endParaRPr lang="en-US"/>
          </a:p>
          <a:p>
            <a:pPr marL="0" indent="0">
              <a:buNone/>
            </a:pPr>
            <a:endParaRPr lang="en-US"/>
          </a:p>
        </p:txBody>
      </p:sp>
      <p:pic>
        <p:nvPicPr>
          <p:cNvPr id="3" name="Bildobjekt 2">
            <a:extLst>
              <a:ext uri="{FF2B5EF4-FFF2-40B4-BE49-F238E27FC236}">
                <a16:creationId xmlns:a16="http://schemas.microsoft.com/office/drawing/2014/main" id="{8748DDF6-A04C-4F90-9E2F-41998E6FDF7F}"/>
              </a:ext>
            </a:extLst>
          </p:cNvPr>
          <p:cNvPicPr>
            <a:picLocks noChangeAspect="1"/>
          </p:cNvPicPr>
          <p:nvPr/>
        </p:nvPicPr>
        <p:blipFill>
          <a:blip r:embed="rId3"/>
          <a:stretch>
            <a:fillRect/>
          </a:stretch>
        </p:blipFill>
        <p:spPr>
          <a:xfrm>
            <a:off x="6547484" y="1825625"/>
            <a:ext cx="4431032" cy="4351338"/>
          </a:xfrm>
          <a:prstGeom prst="rect">
            <a:avLst/>
          </a:prstGeom>
          <a:noFill/>
        </p:spPr>
      </p:pic>
    </p:spTree>
    <p:extLst>
      <p:ext uri="{BB962C8B-B14F-4D97-AF65-F5344CB8AC3E}">
        <p14:creationId xmlns:p14="http://schemas.microsoft.com/office/powerpoint/2010/main" val="18540353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FEF436A-927D-5BF3-03CC-D31C782E97AC}"/>
              </a:ext>
            </a:extLst>
          </p:cNvPr>
          <p:cNvSpPr>
            <a:spLocks noGrp="1"/>
          </p:cNvSpPr>
          <p:nvPr>
            <p:ph type="title"/>
          </p:nvPr>
        </p:nvSpPr>
        <p:spPr/>
        <p:txBody>
          <a:bodyPr/>
          <a:lstStyle/>
          <a:p>
            <a:r>
              <a:rPr lang="sv-SE" dirty="0"/>
              <a:t>Vad kan komma i vägen för samhörighet</a:t>
            </a:r>
          </a:p>
        </p:txBody>
      </p:sp>
      <p:sp>
        <p:nvSpPr>
          <p:cNvPr id="6" name="Platshållare för innehåll 5">
            <a:extLst>
              <a:ext uri="{FF2B5EF4-FFF2-40B4-BE49-F238E27FC236}">
                <a16:creationId xmlns:a16="http://schemas.microsoft.com/office/drawing/2014/main" id="{495BF421-2743-8693-5F0A-AC1A8941E5A8}"/>
              </a:ext>
            </a:extLst>
          </p:cNvPr>
          <p:cNvSpPr>
            <a:spLocks noGrp="1"/>
          </p:cNvSpPr>
          <p:nvPr>
            <p:ph idx="1"/>
          </p:nvPr>
        </p:nvSpPr>
        <p:spPr/>
        <p:txBody>
          <a:bodyPr/>
          <a:lstStyle/>
          <a:p>
            <a:pPr algn="l" rtl="0" fontAlgn="base"/>
            <a:endParaRPr lang="sv-SE" b="0" i="0" dirty="0">
              <a:solidFill>
                <a:srgbClr val="000000"/>
              </a:solidFill>
              <a:effectLst/>
              <a:latin typeface="Segoe UI" panose="020B0502040204020203"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Vi fokuserar på problemen.</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Vi vill inte acceptera problembeteende.</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Vi är rädda för att bli manipulerade eller ”utnyttjade”</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Vi känner oss inte längre viktiga för våra barn eller till och med bortstötta av barnen.</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Erfarenheter av förlust och smärta i tidigare relationer.</a:t>
            </a:r>
            <a:endParaRPr lang="sv-SE" b="0" i="0" dirty="0">
              <a:solidFill>
                <a:srgbClr val="000000"/>
              </a:solidFill>
              <a:effectLst/>
              <a:latin typeface="Arial" panose="020B0604020202020204" pitchFamily="34" charset="0"/>
            </a:endParaRPr>
          </a:p>
          <a:p>
            <a:pPr marL="0" indent="0">
              <a:buNone/>
            </a:pPr>
            <a:endParaRPr lang="sv-SE" dirty="0"/>
          </a:p>
        </p:txBody>
      </p:sp>
    </p:spTree>
    <p:extLst>
      <p:ext uri="{BB962C8B-B14F-4D97-AF65-F5344CB8AC3E}">
        <p14:creationId xmlns:p14="http://schemas.microsoft.com/office/powerpoint/2010/main" val="40455380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EC82A681-4956-4AC7-B4A7-5576E4CC80F5}"/>
              </a:ext>
            </a:extLst>
          </p:cNvPr>
          <p:cNvSpPr txBox="1"/>
          <p:nvPr/>
        </p:nvSpPr>
        <p:spPr>
          <a:xfrm>
            <a:off x="838200" y="748814"/>
            <a:ext cx="10515600" cy="1035836"/>
          </a:xfrm>
          <a:prstGeom prst="rect">
            <a:avLst/>
          </a:prstGeom>
        </p:spPr>
        <p:txBody>
          <a:bodyPr vert="horz" lIns="0" tIns="0" rIns="0" bIns="0" rtlCol="0" anchor="ctr">
            <a:normAutofit/>
          </a:bodyPr>
          <a:lstStyle/>
          <a:p>
            <a:pPr>
              <a:lnSpc>
                <a:spcPct val="90000"/>
              </a:lnSpc>
              <a:spcBef>
                <a:spcPct val="0"/>
              </a:spcBef>
              <a:spcAft>
                <a:spcPts val="600"/>
              </a:spcAft>
            </a:pPr>
            <a:r>
              <a:rPr lang="sv-SE" sz="3200" b="1" kern="1200">
                <a:latin typeface="+mj-lt"/>
                <a:ea typeface="+mj-ea"/>
                <a:cs typeface="+mj-cs"/>
              </a:rPr>
              <a:t>Ritualer till vardags som till fest!</a:t>
            </a:r>
          </a:p>
        </p:txBody>
      </p:sp>
      <p:pic>
        <p:nvPicPr>
          <p:cNvPr id="20484" name="Picture 4" descr="Fredagsmys - Fru Reinhold">
            <a:extLst>
              <a:ext uri="{FF2B5EF4-FFF2-40B4-BE49-F238E27FC236}">
                <a16:creationId xmlns:a16="http://schemas.microsoft.com/office/drawing/2014/main" id="{4DB2BECC-FCEC-4CB5-BEA2-7098966266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78" b="2656"/>
          <a:stretch/>
        </p:blipFill>
        <p:spPr bwMode="auto">
          <a:xfrm>
            <a:off x="838200" y="1929468"/>
            <a:ext cx="10515600" cy="4219663"/>
          </a:xfrm>
          <a:prstGeom prst="rect">
            <a:avLst/>
          </a:prstGeom>
          <a:solidFill>
            <a:srgbClr val="FFFFFF"/>
          </a:solidFill>
        </p:spPr>
      </p:pic>
    </p:spTree>
    <p:extLst>
      <p:ext uri="{BB962C8B-B14F-4D97-AF65-F5344CB8AC3E}">
        <p14:creationId xmlns:p14="http://schemas.microsoft.com/office/powerpoint/2010/main" val="10853858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a:cs typeface="Arial"/>
              </a:rPr>
              <a:t>Reflektionsövning</a:t>
            </a:r>
          </a:p>
        </p:txBody>
      </p:sp>
      <p:sp>
        <p:nvSpPr>
          <p:cNvPr id="4" name="Platshållare för innehåll 3"/>
          <p:cNvSpPr>
            <a:spLocks noGrp="1"/>
          </p:cNvSpPr>
          <p:nvPr>
            <p:ph idx="1"/>
          </p:nvPr>
        </p:nvSpPr>
        <p:spPr>
          <a:noFill/>
        </p:spPr>
        <p:txBody>
          <a:bodyPr>
            <a:normAutofit/>
          </a:bodyPr>
          <a:lstStyle/>
          <a:p>
            <a:pPr marL="0" indent="0" algn="ctr">
              <a:buNone/>
            </a:pPr>
            <a:endParaRPr lang="sv-SE" b="1" dirty="0">
              <a:latin typeface="Arial"/>
              <a:cs typeface="Arial"/>
            </a:endParaRPr>
          </a:p>
          <a:p>
            <a:pPr marL="0" indent="0" algn="ctr">
              <a:buNone/>
            </a:pPr>
            <a:endParaRPr lang="sv-SE" b="1" dirty="0">
              <a:latin typeface="Arial"/>
              <a:cs typeface="Arial"/>
            </a:endParaRPr>
          </a:p>
          <a:p>
            <a:pPr marL="0" indent="0">
              <a:buNone/>
            </a:pPr>
            <a:r>
              <a:rPr lang="sv-SE" sz="2800" i="1" dirty="0">
                <a:latin typeface="Arial"/>
                <a:cs typeface="Arial"/>
              </a:rPr>
              <a:t>Vilka känslor och tankar kan hindra er från att söka och ta emot samhörighet med era barn?</a:t>
            </a:r>
          </a:p>
          <a:p>
            <a:pPr marL="0" indent="0">
              <a:buNone/>
            </a:pPr>
            <a:endParaRPr lang="sv-SE" sz="2800" i="1" dirty="0">
              <a:latin typeface="Arial"/>
              <a:cs typeface="Arial"/>
            </a:endParaRPr>
          </a:p>
          <a:p>
            <a:pPr marL="0" indent="0">
              <a:buNone/>
            </a:pPr>
            <a:endParaRPr lang="sv-SE" sz="2800" i="1" dirty="0">
              <a:latin typeface="Arial"/>
              <a:cs typeface="Arial"/>
            </a:endParaRPr>
          </a:p>
          <a:p>
            <a:pPr marL="0" indent="0">
              <a:buNone/>
            </a:pPr>
            <a:endParaRPr lang="sv-SE" sz="2800" i="1" dirty="0">
              <a:latin typeface="Arial"/>
              <a:cs typeface="Arial"/>
            </a:endParaRPr>
          </a:p>
          <a:p>
            <a:pPr marL="0" indent="0">
              <a:buNone/>
            </a:pPr>
            <a:endParaRPr lang="sv-SE" sz="2800" i="1" dirty="0">
              <a:latin typeface="Arial"/>
              <a:cs typeface="Arial"/>
            </a:endParaRPr>
          </a:p>
          <a:p>
            <a:pPr marL="0" indent="0">
              <a:buNone/>
            </a:pPr>
            <a:endParaRPr lang="sv-SE" sz="2800" i="1" dirty="0">
              <a:latin typeface="Arial"/>
              <a:cs typeface="Arial"/>
            </a:endParaRPr>
          </a:p>
          <a:p>
            <a:pPr marL="0" indent="0" algn="ctr">
              <a:buNone/>
            </a:pPr>
            <a:endParaRPr lang="sv-SE" b="1" dirty="0">
              <a:latin typeface="Arial"/>
              <a:cs typeface="Arial"/>
            </a:endParaRPr>
          </a:p>
          <a:p>
            <a:pPr marL="0" indent="0" algn="ctr">
              <a:buNone/>
            </a:pPr>
            <a:endParaRPr lang="sv-SE" sz="2800" i="1" dirty="0">
              <a:solidFill>
                <a:srgbClr val="FF0000"/>
              </a:solidFill>
              <a:latin typeface="Arial"/>
              <a:cs typeface="Arial"/>
            </a:endParaRPr>
          </a:p>
        </p:txBody>
      </p:sp>
    </p:spTree>
    <p:extLst>
      <p:ext uri="{BB962C8B-B14F-4D97-AF65-F5344CB8AC3E}">
        <p14:creationId xmlns:p14="http://schemas.microsoft.com/office/powerpoint/2010/main" val="36551577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1274233" y="238125"/>
            <a:ext cx="10363200" cy="1143000"/>
          </a:xfrm>
        </p:spPr>
        <p:txBody>
          <a:bodyPr anchor="ctr">
            <a:normAutofit/>
          </a:bodyPr>
          <a:lstStyle/>
          <a:p>
            <a:r>
              <a:rPr lang="sv-SE"/>
              <a:t>Rollspel</a:t>
            </a:r>
          </a:p>
        </p:txBody>
      </p:sp>
      <p:sp>
        <p:nvSpPr>
          <p:cNvPr id="6" name="Platshållare för innehåll 5"/>
          <p:cNvSpPr>
            <a:spLocks noGrp="1"/>
          </p:cNvSpPr>
          <p:nvPr>
            <p:ph type="body" sz="half" idx="1"/>
          </p:nvPr>
        </p:nvSpPr>
        <p:spPr>
          <a:xfrm>
            <a:off x="1286934" y="1858963"/>
            <a:ext cx="5179484" cy="4171950"/>
          </a:xfrm>
        </p:spPr>
        <p:txBody>
          <a:bodyPr>
            <a:normAutofit/>
          </a:bodyPr>
          <a:lstStyle/>
          <a:p>
            <a:endParaRPr lang="sv-SE" i="1"/>
          </a:p>
          <a:p>
            <a:endParaRPr lang="sv-SE" i="1"/>
          </a:p>
          <a:p>
            <a:endParaRPr lang="sv-SE"/>
          </a:p>
          <a:p>
            <a:endParaRPr lang="sv-SE"/>
          </a:p>
          <a:p>
            <a:endParaRPr lang="sv-SE" b="1"/>
          </a:p>
          <a:p>
            <a:endParaRPr lang="sv-SE" b="1"/>
          </a:p>
        </p:txBody>
      </p:sp>
      <p:pic>
        <p:nvPicPr>
          <p:cNvPr id="8" name="Platshållare för innehåll 3">
            <a:extLst>
              <a:ext uri="{FF2B5EF4-FFF2-40B4-BE49-F238E27FC236}">
                <a16:creationId xmlns:a16="http://schemas.microsoft.com/office/drawing/2014/main" id="{C08D2A5C-3044-465E-8EDA-D1A9147B6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9617" y="1969075"/>
            <a:ext cx="5181600" cy="3951726"/>
          </a:xfrm>
          <a:prstGeom prst="rect">
            <a:avLst/>
          </a:prstGeom>
          <a:noFill/>
        </p:spPr>
      </p:pic>
      <p:sp>
        <p:nvSpPr>
          <p:cNvPr id="4" name="Platshållare för bildnummer 3" hidden="1"/>
          <p:cNvSpPr>
            <a:spLocks noGrp="1"/>
          </p:cNvSpPr>
          <p:nvPr>
            <p:ph type="sldNum" sz="quarter" idx="12"/>
          </p:nvPr>
        </p:nvSpPr>
        <p:spPr/>
        <p:txBody>
          <a:bodyPr/>
          <a:lstStyle/>
          <a:p>
            <a:pPr>
              <a:spcAft>
                <a:spcPts val="600"/>
              </a:spcAft>
            </a:pPr>
            <a:fld id="{A31C6965-A8B5-AC47-88B3-2074DD5DECFD}" type="slidenum">
              <a:rPr lang="sv-SE" smtClean="0"/>
              <a:pPr>
                <a:spcAft>
                  <a:spcPts val="600"/>
                </a:spcAft>
              </a:pPr>
              <a:t>75</a:t>
            </a:fld>
            <a:endParaRPr lang="sv-SE"/>
          </a:p>
        </p:txBody>
      </p:sp>
    </p:spTree>
    <p:extLst>
      <p:ext uri="{BB962C8B-B14F-4D97-AF65-F5344CB8AC3E}">
        <p14:creationId xmlns:p14="http://schemas.microsoft.com/office/powerpoint/2010/main" val="6450897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hjärta, Karmin, Alla hjärtans dag, symbol&#10;&#10;Automatiskt genererad beskrivning">
            <a:extLst>
              <a:ext uri="{FF2B5EF4-FFF2-40B4-BE49-F238E27FC236}">
                <a16:creationId xmlns:a16="http://schemas.microsoft.com/office/drawing/2014/main" id="{E24CF6E3-F59A-6097-C1C0-723AB1157B5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307" r="5585"/>
          <a:stretch/>
        </p:blipFill>
        <p:spPr>
          <a:xfrm rot="10800000" flipV="1">
            <a:off x="6257028" y="10"/>
            <a:ext cx="5934973" cy="7056428"/>
          </a:xfrm>
          <a:prstGeom prst="rect">
            <a:avLst/>
          </a:prstGeom>
          <a:noFill/>
          <a:ln>
            <a:noFill/>
          </a:ln>
        </p:spPr>
      </p:pic>
      <p:sp>
        <p:nvSpPr>
          <p:cNvPr id="5" name="textruta 3">
            <a:extLst>
              <a:ext uri="{FF2B5EF4-FFF2-40B4-BE49-F238E27FC236}">
                <a16:creationId xmlns:a16="http://schemas.microsoft.com/office/drawing/2014/main" id="{3D6F10B4-6F0B-A9A7-897F-F0FAF4F2F768}"/>
              </a:ext>
            </a:extLst>
          </p:cNvPr>
          <p:cNvSpPr txBox="1"/>
          <p:nvPr/>
        </p:nvSpPr>
        <p:spPr>
          <a:xfrm>
            <a:off x="848423" y="1345722"/>
            <a:ext cx="5230644" cy="4408564"/>
          </a:xfrm>
          <a:prstGeom prst="rect">
            <a:avLst/>
          </a:prstGeom>
          <a:noFill/>
          <a:ln>
            <a:noFill/>
          </a:ln>
        </p:spPr>
        <p:txBody>
          <a:bodyPr spcFirstLastPara="1" vert="horz" wrap="square" lIns="91425" tIns="45700" rIns="91425" bIns="45700" rtlCol="0" anchor="t" anchorCtr="0">
            <a:norm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3350">
              <a:spcBef>
                <a:spcPts val="1000"/>
              </a:spcBef>
              <a:buClr>
                <a:schemeClr val="dk1"/>
              </a:buClr>
              <a:buSzPts val="1500"/>
            </a:pPr>
            <a:r>
              <a:rPr lang="en-US" sz="2000" kern="1200" dirty="0">
                <a:effectLst/>
                <a:latin typeface="+mn-lt"/>
                <a:ea typeface="+mn-ea"/>
                <a:cs typeface="+mn-cs"/>
              </a:rPr>
              <a:t>Din </a:t>
            </a:r>
            <a:r>
              <a:rPr lang="en-US" sz="2000" kern="1200" dirty="0" err="1">
                <a:effectLst/>
                <a:latin typeface="+mn-lt"/>
                <a:ea typeface="+mn-ea"/>
                <a:cs typeface="+mn-cs"/>
              </a:rPr>
              <a:t>tonårings</a:t>
            </a:r>
            <a:r>
              <a:rPr lang="en-US" sz="2000" kern="1200" dirty="0">
                <a:effectLst/>
                <a:latin typeface="+mn-lt"/>
                <a:ea typeface="+mn-ea"/>
                <a:cs typeface="+mn-cs"/>
              </a:rPr>
              <a:t> </a:t>
            </a:r>
            <a:r>
              <a:rPr lang="en-US" sz="2000" kern="1200" dirty="0" err="1">
                <a:effectLst/>
                <a:latin typeface="+mn-lt"/>
                <a:ea typeface="+mn-ea"/>
                <a:cs typeface="+mn-cs"/>
              </a:rPr>
              <a:t>sätt</a:t>
            </a:r>
            <a:r>
              <a:rPr lang="en-US" sz="2000" kern="1200" dirty="0">
                <a:effectLst/>
                <a:latin typeface="+mn-lt"/>
                <a:ea typeface="+mn-ea"/>
                <a:cs typeface="+mn-cs"/>
              </a:rPr>
              <a:t> </a:t>
            </a:r>
            <a:r>
              <a:rPr lang="en-US" sz="2000" kern="1200" dirty="0" err="1">
                <a:effectLst/>
                <a:latin typeface="+mn-lt"/>
                <a:ea typeface="+mn-ea"/>
                <a:cs typeface="+mn-cs"/>
              </a:rPr>
              <a:t>att</a:t>
            </a:r>
            <a:r>
              <a:rPr lang="en-US" sz="2000" kern="1200" dirty="0">
                <a:effectLst/>
                <a:latin typeface="+mn-lt"/>
                <a:ea typeface="+mn-ea"/>
                <a:cs typeface="+mn-cs"/>
              </a:rPr>
              <a:t> </a:t>
            </a:r>
            <a:r>
              <a:rPr lang="en-US" sz="2000" kern="1200" dirty="0" err="1">
                <a:effectLst/>
                <a:latin typeface="+mn-lt"/>
                <a:ea typeface="+mn-ea"/>
                <a:cs typeface="+mn-cs"/>
              </a:rPr>
              <a:t>söka</a:t>
            </a:r>
            <a:r>
              <a:rPr lang="en-US" sz="2000" kern="1200" dirty="0">
                <a:effectLst/>
                <a:latin typeface="+mn-lt"/>
                <a:ea typeface="+mn-ea"/>
                <a:cs typeface="+mn-cs"/>
              </a:rPr>
              <a:t> samhörighet med dig </a:t>
            </a:r>
            <a:r>
              <a:rPr lang="en-US" sz="2000" kern="1200" dirty="0" err="1">
                <a:effectLst/>
                <a:latin typeface="+mn-lt"/>
                <a:ea typeface="+mn-ea"/>
                <a:cs typeface="+mn-cs"/>
              </a:rPr>
              <a:t>kan</a:t>
            </a:r>
            <a:r>
              <a:rPr lang="en-US" sz="2000" kern="1200" dirty="0">
                <a:effectLst/>
                <a:latin typeface="+mn-lt"/>
                <a:ea typeface="+mn-ea"/>
                <a:cs typeface="+mn-cs"/>
              </a:rPr>
              <a:t> </a:t>
            </a:r>
            <a:r>
              <a:rPr lang="en-US" sz="2000" kern="1200" dirty="0" err="1">
                <a:effectLst/>
                <a:latin typeface="+mn-lt"/>
                <a:ea typeface="+mn-ea"/>
                <a:cs typeface="+mn-cs"/>
              </a:rPr>
              <a:t>vara</a:t>
            </a:r>
            <a:r>
              <a:rPr lang="en-US" sz="2000" kern="1200" dirty="0">
                <a:effectLst/>
                <a:latin typeface="+mn-lt"/>
                <a:ea typeface="+mn-ea"/>
                <a:cs typeface="+mn-cs"/>
              </a:rPr>
              <a:t> </a:t>
            </a:r>
            <a:r>
              <a:rPr lang="en-US" sz="2000" kern="1200" dirty="0" err="1">
                <a:effectLst/>
                <a:latin typeface="+mn-lt"/>
                <a:ea typeface="+mn-ea"/>
                <a:cs typeface="+mn-cs"/>
              </a:rPr>
              <a:t>svår</a:t>
            </a:r>
            <a:r>
              <a:rPr lang="en-US" sz="2000" kern="1200" dirty="0">
                <a:effectLst/>
                <a:latin typeface="+mn-lt"/>
                <a:ea typeface="+mn-ea"/>
                <a:cs typeface="+mn-cs"/>
              </a:rPr>
              <a:t> </a:t>
            </a:r>
            <a:r>
              <a:rPr lang="en-US" sz="2000" kern="1200" dirty="0" err="1">
                <a:effectLst/>
                <a:latin typeface="+mn-lt"/>
                <a:ea typeface="+mn-ea"/>
                <a:cs typeface="+mn-cs"/>
              </a:rPr>
              <a:t>att</a:t>
            </a:r>
            <a:r>
              <a:rPr lang="en-US" sz="2000" kern="1200" dirty="0">
                <a:effectLst/>
                <a:latin typeface="+mn-lt"/>
                <a:ea typeface="+mn-ea"/>
                <a:cs typeface="+mn-cs"/>
              </a:rPr>
              <a:t> </a:t>
            </a:r>
            <a:r>
              <a:rPr lang="en-US" sz="2000" kern="1200" dirty="0" err="1">
                <a:effectLst/>
                <a:latin typeface="+mn-lt"/>
                <a:ea typeface="+mn-ea"/>
                <a:cs typeface="+mn-cs"/>
              </a:rPr>
              <a:t>upptäcka</a:t>
            </a:r>
            <a:r>
              <a:rPr lang="en-US" sz="2000" kern="1200" dirty="0">
                <a:effectLst/>
                <a:latin typeface="+mn-lt"/>
                <a:ea typeface="+mn-ea"/>
                <a:cs typeface="+mn-cs"/>
              </a:rPr>
              <a:t> - den </a:t>
            </a:r>
            <a:r>
              <a:rPr lang="en-US" sz="2000" kern="1200" dirty="0" err="1">
                <a:effectLst/>
                <a:latin typeface="+mn-lt"/>
                <a:ea typeface="+mn-ea"/>
                <a:cs typeface="+mn-cs"/>
              </a:rPr>
              <a:t>är</a:t>
            </a:r>
            <a:r>
              <a:rPr lang="en-US" sz="2000" kern="1200" dirty="0">
                <a:effectLst/>
                <a:latin typeface="+mn-lt"/>
                <a:ea typeface="+mn-ea"/>
                <a:cs typeface="+mn-cs"/>
              </a:rPr>
              <a:t> </a:t>
            </a:r>
            <a:r>
              <a:rPr lang="en-US" sz="2000" kern="1200" dirty="0" err="1">
                <a:effectLst/>
                <a:latin typeface="+mn-lt"/>
                <a:ea typeface="+mn-ea"/>
                <a:cs typeface="+mn-cs"/>
              </a:rPr>
              <a:t>sällan</a:t>
            </a:r>
            <a:r>
              <a:rPr lang="en-US" sz="2000" kern="1200" dirty="0">
                <a:effectLst/>
                <a:latin typeface="+mn-lt"/>
                <a:ea typeface="+mn-ea"/>
                <a:cs typeface="+mn-cs"/>
              </a:rPr>
              <a:t> </a:t>
            </a:r>
            <a:r>
              <a:rPr lang="en-US" sz="2000" kern="1200" dirty="0" err="1">
                <a:effectLst/>
                <a:latin typeface="+mn-lt"/>
                <a:ea typeface="+mn-ea"/>
                <a:cs typeface="+mn-cs"/>
              </a:rPr>
              <a:t>så</a:t>
            </a:r>
            <a:r>
              <a:rPr lang="en-US" sz="2000" kern="1200" dirty="0">
                <a:effectLst/>
                <a:latin typeface="+mn-lt"/>
                <a:ea typeface="+mn-ea"/>
                <a:cs typeface="+mn-cs"/>
              </a:rPr>
              <a:t> </a:t>
            </a:r>
            <a:r>
              <a:rPr lang="en-US" sz="2000" kern="1200" dirty="0" err="1">
                <a:effectLst/>
                <a:latin typeface="+mn-lt"/>
                <a:ea typeface="+mn-ea"/>
                <a:cs typeface="+mn-cs"/>
              </a:rPr>
              <a:t>tydlig</a:t>
            </a:r>
            <a:r>
              <a:rPr lang="en-US" sz="2000" kern="1200" dirty="0">
                <a:effectLst/>
                <a:latin typeface="+mn-lt"/>
                <a:ea typeface="+mn-ea"/>
                <a:cs typeface="+mn-cs"/>
              </a:rPr>
              <a:t>. Det </a:t>
            </a:r>
            <a:r>
              <a:rPr lang="en-US" sz="2000" kern="1200" dirty="0" err="1">
                <a:effectLst/>
                <a:latin typeface="+mn-lt"/>
                <a:ea typeface="+mn-ea"/>
                <a:cs typeface="+mn-cs"/>
              </a:rPr>
              <a:t>blir</a:t>
            </a:r>
            <a:r>
              <a:rPr lang="en-US" sz="2000" kern="1200" dirty="0">
                <a:effectLst/>
                <a:latin typeface="+mn-lt"/>
                <a:ea typeface="+mn-ea"/>
                <a:cs typeface="+mn-cs"/>
              </a:rPr>
              <a:t> extra </a:t>
            </a:r>
            <a:r>
              <a:rPr lang="en-US" sz="2000" kern="1200" dirty="0" err="1">
                <a:effectLst/>
                <a:latin typeface="+mn-lt"/>
                <a:ea typeface="+mn-ea"/>
                <a:cs typeface="+mn-cs"/>
              </a:rPr>
              <a:t>viktigt</a:t>
            </a:r>
            <a:r>
              <a:rPr lang="en-US" sz="2000" kern="1200" dirty="0">
                <a:effectLst/>
                <a:latin typeface="+mn-lt"/>
                <a:ea typeface="+mn-ea"/>
                <a:cs typeface="+mn-cs"/>
              </a:rPr>
              <a:t> </a:t>
            </a:r>
            <a:r>
              <a:rPr lang="en-US" sz="2000" kern="1200" dirty="0" err="1">
                <a:effectLst/>
                <a:latin typeface="+mn-lt"/>
                <a:ea typeface="+mn-ea"/>
                <a:cs typeface="+mn-cs"/>
              </a:rPr>
              <a:t>att</a:t>
            </a:r>
            <a:r>
              <a:rPr lang="en-US" sz="2000" kern="1200" dirty="0">
                <a:effectLst/>
                <a:latin typeface="+mn-lt"/>
                <a:ea typeface="+mn-ea"/>
                <a:cs typeface="+mn-cs"/>
              </a:rPr>
              <a:t> </a:t>
            </a:r>
            <a:r>
              <a:rPr lang="en-US" sz="2000" kern="1200" dirty="0" err="1">
                <a:effectLst/>
                <a:latin typeface="+mn-lt"/>
                <a:ea typeface="+mn-ea"/>
                <a:cs typeface="+mn-cs"/>
              </a:rPr>
              <a:t>vara</a:t>
            </a:r>
            <a:r>
              <a:rPr lang="en-US" sz="2000" kern="1200" dirty="0">
                <a:effectLst/>
                <a:latin typeface="+mn-lt"/>
                <a:ea typeface="+mn-ea"/>
                <a:cs typeface="+mn-cs"/>
              </a:rPr>
              <a:t> </a:t>
            </a:r>
            <a:r>
              <a:rPr lang="en-US" sz="2000" kern="1200" dirty="0" err="1">
                <a:effectLst/>
                <a:latin typeface="+mn-lt"/>
                <a:ea typeface="+mn-ea"/>
                <a:cs typeface="+mn-cs"/>
              </a:rPr>
              <a:t>uppmärksam</a:t>
            </a:r>
            <a:r>
              <a:rPr lang="en-US" sz="2000" kern="1200" dirty="0">
                <a:effectLst/>
                <a:latin typeface="+mn-lt"/>
                <a:ea typeface="+mn-ea"/>
                <a:cs typeface="+mn-cs"/>
              </a:rPr>
              <a:t>, </a:t>
            </a:r>
            <a:r>
              <a:rPr lang="en-US" sz="2000" kern="1200" dirty="0" err="1">
                <a:effectLst/>
                <a:latin typeface="+mn-lt"/>
                <a:ea typeface="+mn-ea"/>
                <a:cs typeface="+mn-cs"/>
              </a:rPr>
              <a:t>speciellt</a:t>
            </a:r>
            <a:r>
              <a:rPr lang="en-US" sz="2000" kern="1200" dirty="0">
                <a:effectLst/>
                <a:latin typeface="+mn-lt"/>
                <a:ea typeface="+mn-ea"/>
                <a:cs typeface="+mn-cs"/>
              </a:rPr>
              <a:t> </a:t>
            </a:r>
            <a:r>
              <a:rPr lang="en-US" sz="2000" kern="1200" dirty="0" err="1">
                <a:effectLst/>
                <a:latin typeface="+mn-lt"/>
                <a:ea typeface="+mn-ea"/>
                <a:cs typeface="+mn-cs"/>
              </a:rPr>
              <a:t>efter</a:t>
            </a:r>
            <a:r>
              <a:rPr lang="en-US" sz="2000" kern="1200" dirty="0">
                <a:effectLst/>
                <a:latin typeface="+mn-lt"/>
                <a:ea typeface="+mn-ea"/>
                <a:cs typeface="+mn-cs"/>
              </a:rPr>
              <a:t> </a:t>
            </a:r>
            <a:r>
              <a:rPr lang="en-US" sz="2000" kern="1200" dirty="0" err="1">
                <a:effectLst/>
                <a:latin typeface="+mn-lt"/>
                <a:ea typeface="+mn-ea"/>
                <a:cs typeface="+mn-cs"/>
              </a:rPr>
              <a:t>en</a:t>
            </a:r>
            <a:r>
              <a:rPr lang="en-US" sz="2000" kern="1200" dirty="0">
                <a:effectLst/>
                <a:latin typeface="+mn-lt"/>
                <a:ea typeface="+mn-ea"/>
                <a:cs typeface="+mn-cs"/>
              </a:rPr>
              <a:t> </a:t>
            </a:r>
            <a:r>
              <a:rPr lang="en-US" sz="2000" kern="1200" dirty="0" err="1">
                <a:effectLst/>
                <a:latin typeface="+mn-lt"/>
                <a:ea typeface="+mn-ea"/>
                <a:cs typeface="+mn-cs"/>
              </a:rPr>
              <a:t>konflikt</a:t>
            </a:r>
            <a:r>
              <a:rPr lang="en-US" sz="2000" kern="1200" dirty="0">
                <a:effectLst/>
                <a:latin typeface="+mn-lt"/>
                <a:ea typeface="+mn-ea"/>
                <a:cs typeface="+mn-cs"/>
              </a:rPr>
              <a:t>.</a:t>
            </a:r>
          </a:p>
        </p:txBody>
      </p:sp>
    </p:spTree>
    <p:extLst>
      <p:ext uri="{BB962C8B-B14F-4D97-AF65-F5344CB8AC3E}">
        <p14:creationId xmlns:p14="http://schemas.microsoft.com/office/powerpoint/2010/main" val="25178269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589F53E-1F11-48FC-0B6C-1C4A2E08335D}"/>
              </a:ext>
            </a:extLst>
          </p:cNvPr>
          <p:cNvSpPr>
            <a:spLocks noGrp="1"/>
          </p:cNvSpPr>
          <p:nvPr>
            <p:ph type="title"/>
          </p:nvPr>
        </p:nvSpPr>
        <p:spPr>
          <a:xfrm>
            <a:off x="1274233" y="238125"/>
            <a:ext cx="10363200" cy="1143000"/>
          </a:xfrm>
        </p:spPr>
        <p:txBody>
          <a:bodyPr anchor="ctr">
            <a:normAutofit/>
          </a:bodyPr>
          <a:lstStyle/>
          <a:p>
            <a:r>
              <a:rPr lang="sv-SE" dirty="0"/>
              <a:t>Sammanfattning Princip 8</a:t>
            </a:r>
          </a:p>
        </p:txBody>
      </p:sp>
      <p:sp>
        <p:nvSpPr>
          <p:cNvPr id="5" name="Platshållare för innehåll 4">
            <a:extLst>
              <a:ext uri="{FF2B5EF4-FFF2-40B4-BE49-F238E27FC236}">
                <a16:creationId xmlns:a16="http://schemas.microsoft.com/office/drawing/2014/main" id="{876C8833-3FC5-F3D8-1BFB-1F7C57AF5D7C}"/>
              </a:ext>
            </a:extLst>
          </p:cNvPr>
          <p:cNvSpPr>
            <a:spLocks noGrp="1"/>
          </p:cNvSpPr>
          <p:nvPr>
            <p:ph type="body" sz="half" idx="1"/>
          </p:nvPr>
        </p:nvSpPr>
        <p:spPr>
          <a:xfrm>
            <a:off x="1286934" y="1858963"/>
            <a:ext cx="5179484" cy="4171950"/>
          </a:xfrm>
        </p:spPr>
        <p:txBody>
          <a:bodyPr>
            <a:normAutofit/>
          </a:bodyPr>
          <a:lstStyle/>
          <a:p>
            <a:pPr rtl="0" fontAlgn="base">
              <a:buFont typeface="Wingdings" panose="05000000000000000000" pitchFamily="2" charset="2"/>
              <a:buChar char="v"/>
            </a:pPr>
            <a:r>
              <a:rPr lang="sv-SE" b="0" i="0" u="none" strike="noStrike">
                <a:effectLst/>
              </a:rPr>
              <a:t>När vi tillåter oss själva att känna samhörighet med våra barn och ungdomar, ger det oss glädje, men det kan också ge smärta.</a:t>
            </a:r>
            <a:r>
              <a:rPr lang="sv-SE" b="0" i="0">
                <a:effectLst/>
              </a:rPr>
              <a:t>​</a:t>
            </a:r>
          </a:p>
          <a:p>
            <a:pPr rtl="0" fontAlgn="base">
              <a:buFont typeface="Wingdings" panose="05000000000000000000" pitchFamily="2" charset="2"/>
              <a:buChar char="v"/>
            </a:pPr>
            <a:endParaRPr lang="sv-SE" b="0" i="0">
              <a:effectLst/>
            </a:endParaRPr>
          </a:p>
          <a:p>
            <a:pPr rtl="0" fontAlgn="base">
              <a:buFont typeface="Wingdings" panose="05000000000000000000" pitchFamily="2" charset="2"/>
              <a:buChar char="v"/>
            </a:pPr>
            <a:r>
              <a:rPr lang="sv-SE" b="0" i="0" u="none" strike="noStrike">
                <a:effectLst/>
              </a:rPr>
              <a:t>Vi kanske inte är fullt medvetna om vilka tankar och känslor som hindrar oss att ta emot och erbjuda samhörighet.</a:t>
            </a:r>
            <a:r>
              <a:rPr lang="sv-SE" b="0" i="0">
                <a:effectLst/>
              </a:rPr>
              <a:t>​</a:t>
            </a:r>
          </a:p>
          <a:p>
            <a:pPr rtl="0" fontAlgn="base">
              <a:buFont typeface="Wingdings" panose="05000000000000000000" pitchFamily="2" charset="2"/>
              <a:buChar char="v"/>
            </a:pPr>
            <a:endParaRPr lang="sv-SE" b="0" i="0">
              <a:effectLst/>
            </a:endParaRPr>
          </a:p>
          <a:p>
            <a:pPr rtl="0" fontAlgn="base">
              <a:buFont typeface="Wingdings" panose="05000000000000000000" pitchFamily="2" charset="2"/>
              <a:buChar char="v"/>
            </a:pPr>
            <a:r>
              <a:rPr lang="sv-SE" b="0" i="0" u="none" strike="noStrike">
                <a:effectLst/>
              </a:rPr>
              <a:t>Det finns många faktorer som hindrar våra barn att vara nära sina föräldrar.</a:t>
            </a:r>
            <a:endParaRPr lang="sv-SE" b="0" i="0">
              <a:effectLst/>
            </a:endParaRPr>
          </a:p>
          <a:p>
            <a:endParaRPr lang="sv-SE" dirty="0"/>
          </a:p>
        </p:txBody>
      </p:sp>
      <p:pic>
        <p:nvPicPr>
          <p:cNvPr id="2" name="Bildobjekt 1">
            <a:extLst>
              <a:ext uri="{FF2B5EF4-FFF2-40B4-BE49-F238E27FC236}">
                <a16:creationId xmlns:a16="http://schemas.microsoft.com/office/drawing/2014/main" id="{ADFC5785-2E0D-2E82-FE32-539697CCF3FA}"/>
              </a:ext>
            </a:extLst>
          </p:cNvPr>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bwMode="auto">
          <a:xfrm>
            <a:off x="7081852" y="1858963"/>
            <a:ext cx="4357129" cy="4171950"/>
          </a:xfrm>
          <a:prstGeom prst="rect">
            <a:avLst/>
          </a:prstGeom>
          <a:noFill/>
          <a:effectLst/>
        </p:spPr>
      </p:pic>
    </p:spTree>
    <p:extLst>
      <p:ext uri="{BB962C8B-B14F-4D97-AF65-F5344CB8AC3E}">
        <p14:creationId xmlns:p14="http://schemas.microsoft.com/office/powerpoint/2010/main" val="28720152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35334DA-0BC3-0ABA-900B-9B35BB9B2BEB}"/>
              </a:ext>
            </a:extLst>
          </p:cNvPr>
          <p:cNvSpPr>
            <a:spLocks noGrp="1"/>
          </p:cNvSpPr>
          <p:nvPr>
            <p:ph type="title"/>
          </p:nvPr>
        </p:nvSpPr>
        <p:spPr/>
        <p:txBody>
          <a:bodyPr/>
          <a:lstStyle/>
          <a:p>
            <a:r>
              <a:rPr lang="sv-SE" dirty="0"/>
              <a:t>Ta-Hem-Budskap</a:t>
            </a:r>
          </a:p>
        </p:txBody>
      </p:sp>
      <p:sp>
        <p:nvSpPr>
          <p:cNvPr id="5" name="Platshållare för innehåll 4">
            <a:extLst>
              <a:ext uri="{FF2B5EF4-FFF2-40B4-BE49-F238E27FC236}">
                <a16:creationId xmlns:a16="http://schemas.microsoft.com/office/drawing/2014/main" id="{ACA70A5C-5D89-F66F-6202-B4661BEC199E}"/>
              </a:ext>
            </a:extLst>
          </p:cNvPr>
          <p:cNvSpPr>
            <a:spLocks noGrp="1"/>
          </p:cNvSpPr>
          <p:nvPr>
            <p:ph idx="1"/>
          </p:nvPr>
        </p:nvSpPr>
        <p:spPr/>
        <p:txBody>
          <a:bodyPr/>
          <a:lstStyle/>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Samhörighet med våra barn kan skapa både glädje och smärta.</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Det kan vara svårt att hitta samhörighet och fira den under perioder med många problem.</a:t>
            </a:r>
            <a:r>
              <a:rPr lang="en-US" sz="1800" b="0" i="0" dirty="0">
                <a:solidFill>
                  <a:srgbClr val="000000"/>
                </a:solidFill>
                <a:effectLst/>
                <a:latin typeface="Verdana" panose="020B0604030504040204" pitchFamily="34" charset="0"/>
              </a:rPr>
              <a:t>​</a:t>
            </a:r>
            <a:endParaRPr lang="en-US"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För att ta vara på tillfällen till samhörighet, tänk på:</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marL="0" indent="0" algn="l" rtl="0" fontAlgn="base">
              <a:buNone/>
            </a:pPr>
            <a:r>
              <a:rPr lang="sv-SE" sz="1800" b="0" i="0" u="none" strike="noStrike" dirty="0">
                <a:solidFill>
                  <a:srgbClr val="000000"/>
                </a:solidFill>
                <a:effectLst/>
                <a:latin typeface="Verdana" panose="020B0604030504040204" pitchFamily="34" charset="0"/>
              </a:rPr>
              <a:t>	- vara medveten om vilka hinder som kan finnas</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marL="0" indent="0" algn="l" rtl="0" fontAlgn="base">
              <a:buNone/>
            </a:pPr>
            <a:r>
              <a:rPr lang="sv-SE" sz="1800" b="0" i="0" u="none" strike="noStrike" dirty="0">
                <a:solidFill>
                  <a:srgbClr val="000000"/>
                </a:solidFill>
                <a:effectLst/>
                <a:latin typeface="Verdana" panose="020B0604030504040204" pitchFamily="34" charset="0"/>
              </a:rPr>
              <a:t>	- vara uppmärksamma på ”signalerna”</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marL="0" indent="0" algn="l" rtl="0" fontAlgn="base">
              <a:buNone/>
            </a:pPr>
            <a:r>
              <a:rPr lang="sv-SE" sz="1800" b="0" i="0" u="none" strike="noStrike" dirty="0">
                <a:solidFill>
                  <a:srgbClr val="000000"/>
                </a:solidFill>
                <a:effectLst/>
                <a:latin typeface="Verdana" panose="020B0604030504040204" pitchFamily="34" charset="0"/>
              </a:rPr>
              <a:t>-	- känna empati för din tonåring!</a:t>
            </a:r>
            <a:r>
              <a:rPr lang="sv-SE" sz="1800" b="0" i="0" dirty="0">
                <a:solidFill>
                  <a:srgbClr val="000000"/>
                </a:solidFill>
                <a:effectLst/>
                <a:latin typeface="Verdana" panose="020B0604030504040204" pitchFamily="34" charset="0"/>
              </a:rPr>
              <a:t>​</a:t>
            </a:r>
          </a:p>
          <a:p>
            <a:pPr marL="0" indent="0" algn="l" rtl="0" fontAlgn="base">
              <a:buNone/>
            </a:pP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Att fira samhörigheten kan hjälpa oss att bevara relationen under svåra perioder.</a:t>
            </a:r>
            <a:endParaRPr lang="en-US" b="0" i="0" dirty="0">
              <a:solidFill>
                <a:srgbClr val="000000"/>
              </a:solidFill>
              <a:effectLst/>
              <a:latin typeface="Arial" panose="020B0604020202020204" pitchFamily="34" charset="0"/>
            </a:endParaRPr>
          </a:p>
          <a:p>
            <a:pPr marL="0" indent="0">
              <a:buNone/>
            </a:pPr>
            <a:endParaRPr lang="sv-SE" dirty="0"/>
          </a:p>
        </p:txBody>
      </p:sp>
    </p:spTree>
    <p:extLst>
      <p:ext uri="{BB962C8B-B14F-4D97-AF65-F5344CB8AC3E}">
        <p14:creationId xmlns:p14="http://schemas.microsoft.com/office/powerpoint/2010/main" val="4470960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838200" y="807883"/>
            <a:ext cx="10515600" cy="874451"/>
          </a:xfrm>
        </p:spPr>
        <p:txBody>
          <a:bodyPr vert="horz" lIns="91440" tIns="45720" rIns="91440" bIns="45720" rtlCol="0" anchor="ctr">
            <a:normAutofit/>
          </a:bodyPr>
          <a:lstStyle/>
          <a:p>
            <a:pPr>
              <a:defRPr/>
            </a:pPr>
            <a:br>
              <a:rPr lang="en-US" sz="2700"/>
            </a:br>
            <a:r>
              <a:rPr lang="en-US" sz="2700"/>
              <a:t>Princip 9</a:t>
            </a:r>
          </a:p>
        </p:txBody>
      </p:sp>
      <p:sp>
        <p:nvSpPr>
          <p:cNvPr id="4" name="Platshållare för text 3">
            <a:extLst>
              <a:ext uri="{FF2B5EF4-FFF2-40B4-BE49-F238E27FC236}">
                <a16:creationId xmlns:a16="http://schemas.microsoft.com/office/drawing/2014/main" id="{7066E11A-CE1E-4ACC-9160-65F40111AD79}"/>
              </a:ext>
            </a:extLst>
          </p:cNvPr>
          <p:cNvSpPr>
            <a:spLocks noGrp="1"/>
          </p:cNvSpPr>
          <p:nvPr>
            <p:ph sz="half" idx="1"/>
          </p:nvPr>
        </p:nvSpPr>
        <p:spPr>
          <a:xfrm>
            <a:off x="838200" y="1825625"/>
            <a:ext cx="5181600" cy="4351338"/>
          </a:xfrm>
        </p:spPr>
        <p:txBody>
          <a:bodyPr>
            <a:normAutofit/>
          </a:bodyPr>
          <a:lstStyle/>
          <a:p>
            <a:endParaRPr lang="en-US" dirty="0"/>
          </a:p>
          <a:p>
            <a:pPr marL="0" indent="0">
              <a:buNone/>
            </a:pPr>
            <a:r>
              <a:rPr lang="en-US" sz="2000" dirty="0" err="1"/>
              <a:t>Två</a:t>
            </a:r>
            <a:r>
              <a:rPr lang="en-US" sz="2000" dirty="0"/>
              <a:t> </a:t>
            </a:r>
            <a:r>
              <a:rPr lang="en-US" sz="2000" dirty="0" err="1"/>
              <a:t>steg</a:t>
            </a:r>
            <a:r>
              <a:rPr lang="en-US" sz="2000" dirty="0"/>
              <a:t> </a:t>
            </a:r>
            <a:r>
              <a:rPr lang="en-US" sz="2000" dirty="0" err="1"/>
              <a:t>fram</a:t>
            </a:r>
            <a:r>
              <a:rPr lang="en-US" sz="2000" dirty="0"/>
              <a:t>, </a:t>
            </a:r>
            <a:r>
              <a:rPr lang="en-US" sz="2000" dirty="0" err="1"/>
              <a:t>ett</a:t>
            </a:r>
            <a:r>
              <a:rPr lang="en-US" sz="2000" dirty="0"/>
              <a:t> </a:t>
            </a:r>
            <a:r>
              <a:rPr lang="en-US" sz="2000" dirty="0" err="1"/>
              <a:t>steg</a:t>
            </a:r>
            <a:r>
              <a:rPr lang="en-US" sz="2000" dirty="0"/>
              <a:t> </a:t>
            </a:r>
            <a:r>
              <a:rPr lang="en-US" sz="2000" dirty="0" err="1"/>
              <a:t>tillbaka</a:t>
            </a:r>
            <a:endParaRPr lang="sv-SE" sz="2000" dirty="0"/>
          </a:p>
        </p:txBody>
      </p:sp>
      <p:pic>
        <p:nvPicPr>
          <p:cNvPr id="3" name="Bildobjekt 2">
            <a:extLst>
              <a:ext uri="{FF2B5EF4-FFF2-40B4-BE49-F238E27FC236}">
                <a16:creationId xmlns:a16="http://schemas.microsoft.com/office/drawing/2014/main" id="{1BC8DFA9-E951-E72E-10D3-1397092C2FFC}"/>
              </a:ext>
            </a:extLst>
          </p:cNvPr>
          <p:cNvPicPr>
            <a:picLocks noChangeAspect="1"/>
          </p:cNvPicPr>
          <p:nvPr/>
        </p:nvPicPr>
        <p:blipFill rotWithShape="1">
          <a:blip r:embed="rId3"/>
          <a:srcRect l="20729" r="6035" b="-2"/>
          <a:stretch/>
        </p:blipFill>
        <p:spPr>
          <a:xfrm>
            <a:off x="6172200" y="1825625"/>
            <a:ext cx="5181600" cy="4351338"/>
          </a:xfrm>
          <a:prstGeom prst="rect">
            <a:avLst/>
          </a:prstGeom>
          <a:noFill/>
        </p:spPr>
      </p:pic>
    </p:spTree>
    <p:extLst>
      <p:ext uri="{BB962C8B-B14F-4D97-AF65-F5344CB8AC3E}">
        <p14:creationId xmlns:p14="http://schemas.microsoft.com/office/powerpoint/2010/main" val="1212436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ildresultat fÃ¶r barn som trotsar">
            <a:extLst>
              <a:ext uri="{FF2B5EF4-FFF2-40B4-BE49-F238E27FC236}">
                <a16:creationId xmlns:a16="http://schemas.microsoft.com/office/drawing/2014/main" id="{772D6E96-5251-4CB2-B307-BC498FE40EFF}"/>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20444" r="20445"/>
          <a:stretch/>
        </p:blipFill>
        <p:spPr bwMode="auto">
          <a:xfrm>
            <a:off x="6096000" y="10"/>
            <a:ext cx="6096000" cy="6857990"/>
          </a:xfrm>
          <a:prstGeom prst="rect">
            <a:avLst/>
          </a:prstGeom>
          <a:noFill/>
        </p:spPr>
      </p:pic>
      <p:sp>
        <p:nvSpPr>
          <p:cNvPr id="2" name="Rubrik 1"/>
          <p:cNvSpPr>
            <a:spLocks noGrp="1"/>
          </p:cNvSpPr>
          <p:nvPr>
            <p:ph type="title"/>
          </p:nvPr>
        </p:nvSpPr>
        <p:spPr>
          <a:xfrm>
            <a:off x="389648" y="928706"/>
            <a:ext cx="5353052" cy="1129164"/>
          </a:xfrm>
        </p:spPr>
        <p:txBody>
          <a:bodyPr anchor="ctr">
            <a:normAutofit/>
          </a:bodyPr>
          <a:lstStyle/>
          <a:p>
            <a:r>
              <a:rPr lang="sv-SE"/>
              <a:t>Princip 1</a:t>
            </a:r>
            <a:br>
              <a:rPr lang="sv-SE"/>
            </a:br>
            <a:r>
              <a:rPr lang="sv-SE"/>
              <a:t>Allt beteende betyder något</a:t>
            </a:r>
          </a:p>
        </p:txBody>
      </p:sp>
      <p:sp>
        <p:nvSpPr>
          <p:cNvPr id="248835" name="Rectangle 3"/>
          <p:cNvSpPr>
            <a:spLocks noGrp="1" noChangeArrowheads="1"/>
          </p:cNvSpPr>
          <p:nvPr>
            <p:ph type="body" sz="quarter" idx="14"/>
          </p:nvPr>
        </p:nvSpPr>
        <p:spPr>
          <a:xfrm>
            <a:off x="389648" y="2167740"/>
            <a:ext cx="5353051" cy="4188610"/>
          </a:xfrm>
        </p:spPr>
        <p:txBody>
          <a:bodyPr>
            <a:normAutofit/>
          </a:bodyPr>
          <a:lstStyle/>
          <a:p>
            <a:pPr marL="0" indent="0">
              <a:buNone/>
            </a:pPr>
            <a:endParaRPr lang="sv-SE"/>
          </a:p>
          <a:p>
            <a:endParaRPr lang="sv-SE"/>
          </a:p>
          <a:p>
            <a:endParaRPr lang="sv-SE"/>
          </a:p>
        </p:txBody>
      </p:sp>
    </p:spTree>
    <p:extLst>
      <p:ext uri="{BB962C8B-B14F-4D97-AF65-F5344CB8AC3E}">
        <p14:creationId xmlns:p14="http://schemas.microsoft.com/office/powerpoint/2010/main" val="19740247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ägg, mat&#10;&#10;Automatiskt genererad beskrivning">
            <a:extLst>
              <a:ext uri="{FF2B5EF4-FFF2-40B4-BE49-F238E27FC236}">
                <a16:creationId xmlns:a16="http://schemas.microsoft.com/office/drawing/2014/main" id="{A1039C61-26AC-F3B9-19E4-C2737BE2C09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17211" y="4736733"/>
            <a:ext cx="3012142" cy="1995544"/>
          </a:xfrm>
          <a:prstGeom prst="rect">
            <a:avLst/>
          </a:prstGeom>
        </p:spPr>
      </p:pic>
      <p:pic>
        <p:nvPicPr>
          <p:cNvPr id="5" name="Bildobjekt 4" descr="En bild som visar skala&#10;&#10;Automatiskt genererad beskrivning">
            <a:extLst>
              <a:ext uri="{FF2B5EF4-FFF2-40B4-BE49-F238E27FC236}">
                <a16:creationId xmlns:a16="http://schemas.microsoft.com/office/drawing/2014/main" id="{AF74FFAA-F709-0840-172B-6E164BE095A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479610" y="3254050"/>
            <a:ext cx="2500256" cy="2500256"/>
          </a:xfrm>
          <a:prstGeom prst="rect">
            <a:avLst/>
          </a:prstGeom>
        </p:spPr>
      </p:pic>
      <p:pic>
        <p:nvPicPr>
          <p:cNvPr id="7" name="Bildobjekt 6" descr="En bild som visar svart, mörker, rymden, natt&#10;&#10;Automatiskt genererad beskrivning">
            <a:extLst>
              <a:ext uri="{FF2B5EF4-FFF2-40B4-BE49-F238E27FC236}">
                <a16:creationId xmlns:a16="http://schemas.microsoft.com/office/drawing/2014/main" id="{90277808-DF29-D81D-7176-A975D09B7F0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720208" y="4217894"/>
            <a:ext cx="1320053" cy="2640106"/>
          </a:xfrm>
          <a:prstGeom prst="rect">
            <a:avLst/>
          </a:prstGeom>
        </p:spPr>
      </p:pic>
      <p:pic>
        <p:nvPicPr>
          <p:cNvPr id="9" name="Bildobjekt 8" descr="En bild som visar klädsel, clipart, tecknad serie, illustration&#10;&#10;Automatiskt genererad beskrivning">
            <a:extLst>
              <a:ext uri="{FF2B5EF4-FFF2-40B4-BE49-F238E27FC236}">
                <a16:creationId xmlns:a16="http://schemas.microsoft.com/office/drawing/2014/main" id="{6EBC86BC-62DA-0A68-149A-5986555807AD}"/>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7226" y="403925"/>
            <a:ext cx="2412113" cy="2412113"/>
          </a:xfrm>
          <a:prstGeom prst="rect">
            <a:avLst/>
          </a:prstGeom>
        </p:spPr>
      </p:pic>
      <p:pic>
        <p:nvPicPr>
          <p:cNvPr id="11" name="Bildobjekt 10" descr="En bild som visar spiralfjäder&#10;&#10;Automatiskt genererad beskrivning med medelhög exakthet">
            <a:extLst>
              <a:ext uri="{FF2B5EF4-FFF2-40B4-BE49-F238E27FC236}">
                <a16:creationId xmlns:a16="http://schemas.microsoft.com/office/drawing/2014/main" id="{8E6C6C9B-BC86-3A33-7EB4-11CD8C57FD58}"/>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219891" y="2816038"/>
            <a:ext cx="2016261" cy="1263209"/>
          </a:xfrm>
          <a:prstGeom prst="rect">
            <a:avLst/>
          </a:prstGeom>
        </p:spPr>
      </p:pic>
      <p:pic>
        <p:nvPicPr>
          <p:cNvPr id="16" name="Bildobjekt 15" descr="En bild som visar klädsel, person, sko, inomhus&#10;&#10;Automatiskt genererad beskrivning">
            <a:extLst>
              <a:ext uri="{FF2B5EF4-FFF2-40B4-BE49-F238E27FC236}">
                <a16:creationId xmlns:a16="http://schemas.microsoft.com/office/drawing/2014/main" id="{398ACAF8-737F-D020-C23E-7E8464358E51}"/>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6464324" y="403925"/>
            <a:ext cx="2592208" cy="1861529"/>
          </a:xfrm>
          <a:prstGeom prst="rect">
            <a:avLst/>
          </a:prstGeom>
        </p:spPr>
      </p:pic>
      <p:pic>
        <p:nvPicPr>
          <p:cNvPr id="19" name="Bildobjekt 18" descr="En bild som visar Felidae, katt, däggdjur, Stora kattdjur&#10;&#10;Automatiskt genererad beskrivning">
            <a:extLst>
              <a:ext uri="{FF2B5EF4-FFF2-40B4-BE49-F238E27FC236}">
                <a16:creationId xmlns:a16="http://schemas.microsoft.com/office/drawing/2014/main" id="{ECAC2D4B-B6D8-2982-DF73-DF8C6AC1FC6E}"/>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5145576" y="4687797"/>
            <a:ext cx="2298691" cy="2070847"/>
          </a:xfrm>
          <a:prstGeom prst="rect">
            <a:avLst/>
          </a:prstGeom>
        </p:spPr>
      </p:pic>
      <p:pic>
        <p:nvPicPr>
          <p:cNvPr id="22" name="Bildobjekt 21" descr="En bild som visar mat, Snabbmat, Kök, Mexikansk mat&#10;&#10;Automatiskt genererad beskrivning">
            <a:extLst>
              <a:ext uri="{FF2B5EF4-FFF2-40B4-BE49-F238E27FC236}">
                <a16:creationId xmlns:a16="http://schemas.microsoft.com/office/drawing/2014/main" id="{2D7FDCB2-D747-FAC3-D5E5-BC9D98C45E26}"/>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7496546" y="4836930"/>
            <a:ext cx="2837105" cy="2100894"/>
          </a:xfrm>
          <a:prstGeom prst="rect">
            <a:avLst/>
          </a:prstGeom>
        </p:spPr>
      </p:pic>
      <p:pic>
        <p:nvPicPr>
          <p:cNvPr id="4" name="Bildobjekt 3">
            <a:extLst>
              <a:ext uri="{FF2B5EF4-FFF2-40B4-BE49-F238E27FC236}">
                <a16:creationId xmlns:a16="http://schemas.microsoft.com/office/drawing/2014/main" id="{A7C78F05-69E5-9E5E-07D8-A4F3522F2D0C}"/>
              </a:ext>
            </a:extLst>
          </p:cNvPr>
          <p:cNvPicPr>
            <a:picLocks noChangeAspect="1"/>
          </p:cNvPicPr>
          <p:nvPr/>
        </p:nvPicPr>
        <p:blipFill>
          <a:blip r:embed="rId19"/>
          <a:stretch>
            <a:fillRect/>
          </a:stretch>
        </p:blipFill>
        <p:spPr>
          <a:xfrm>
            <a:off x="9674679" y="463643"/>
            <a:ext cx="1981200" cy="2476500"/>
          </a:xfrm>
          <a:prstGeom prst="rect">
            <a:avLst/>
          </a:prstGeom>
        </p:spPr>
      </p:pic>
      <p:pic>
        <p:nvPicPr>
          <p:cNvPr id="8" name="Bildobjekt 7">
            <a:extLst>
              <a:ext uri="{FF2B5EF4-FFF2-40B4-BE49-F238E27FC236}">
                <a16:creationId xmlns:a16="http://schemas.microsoft.com/office/drawing/2014/main" id="{8700AE3E-9ABC-8BCC-6BB0-75F8256F25C4}"/>
              </a:ext>
            </a:extLst>
          </p:cNvPr>
          <p:cNvPicPr>
            <a:picLocks noChangeAspect="1"/>
          </p:cNvPicPr>
          <p:nvPr/>
        </p:nvPicPr>
        <p:blipFill>
          <a:blip r:embed="rId20"/>
          <a:stretch>
            <a:fillRect/>
          </a:stretch>
        </p:blipFill>
        <p:spPr>
          <a:xfrm>
            <a:off x="217211" y="2981048"/>
            <a:ext cx="3971925" cy="1590675"/>
          </a:xfrm>
          <a:prstGeom prst="rect">
            <a:avLst/>
          </a:prstGeom>
        </p:spPr>
      </p:pic>
      <p:pic>
        <p:nvPicPr>
          <p:cNvPr id="12" name="Bildobjekt 11">
            <a:extLst>
              <a:ext uri="{FF2B5EF4-FFF2-40B4-BE49-F238E27FC236}">
                <a16:creationId xmlns:a16="http://schemas.microsoft.com/office/drawing/2014/main" id="{ADE34092-5AEC-84CC-3C4F-B6FE6EF4E4A7}"/>
              </a:ext>
            </a:extLst>
          </p:cNvPr>
          <p:cNvPicPr>
            <a:picLocks noChangeAspect="1"/>
          </p:cNvPicPr>
          <p:nvPr/>
        </p:nvPicPr>
        <p:blipFill>
          <a:blip r:embed="rId21"/>
          <a:stretch>
            <a:fillRect/>
          </a:stretch>
        </p:blipFill>
        <p:spPr>
          <a:xfrm>
            <a:off x="6194631" y="2501573"/>
            <a:ext cx="3180422" cy="1860376"/>
          </a:xfrm>
          <a:prstGeom prst="rect">
            <a:avLst/>
          </a:prstGeom>
        </p:spPr>
      </p:pic>
      <p:pic>
        <p:nvPicPr>
          <p:cNvPr id="14" name="Bildobjekt 13">
            <a:extLst>
              <a:ext uri="{FF2B5EF4-FFF2-40B4-BE49-F238E27FC236}">
                <a16:creationId xmlns:a16="http://schemas.microsoft.com/office/drawing/2014/main" id="{32444EF5-4851-CA49-3794-D216FEAE05C2}"/>
              </a:ext>
            </a:extLst>
          </p:cNvPr>
          <p:cNvPicPr>
            <a:picLocks noChangeAspect="1"/>
          </p:cNvPicPr>
          <p:nvPr/>
        </p:nvPicPr>
        <p:blipFill>
          <a:blip r:embed="rId22"/>
          <a:stretch>
            <a:fillRect/>
          </a:stretch>
        </p:blipFill>
        <p:spPr>
          <a:xfrm>
            <a:off x="3039587" y="485593"/>
            <a:ext cx="3262421" cy="1870654"/>
          </a:xfrm>
          <a:prstGeom prst="rect">
            <a:avLst/>
          </a:prstGeom>
        </p:spPr>
      </p:pic>
    </p:spTree>
    <p:extLst>
      <p:ext uri="{BB962C8B-B14F-4D97-AF65-F5344CB8AC3E}">
        <p14:creationId xmlns:p14="http://schemas.microsoft.com/office/powerpoint/2010/main" val="21017435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1009899F-AF28-D3B3-ED55-C149BAD36BF6}"/>
              </a:ext>
            </a:extLst>
          </p:cNvPr>
          <p:cNvSpPr txBox="1"/>
          <p:nvPr/>
        </p:nvSpPr>
        <p:spPr>
          <a:xfrm>
            <a:off x="1030456" y="1176214"/>
            <a:ext cx="4623212" cy="4700479"/>
          </a:xfrm>
          <a:prstGeom prst="rect">
            <a:avLst/>
          </a:prstGeom>
        </p:spPr>
        <p:txBody>
          <a:bodyPr vert="horz" lIns="0" tIns="0" rIns="0" bIns="0" rtlCol="0">
            <a:normAutofit lnSpcReduction="10000"/>
          </a:bodyPr>
          <a:lstStyle/>
          <a:p>
            <a:pPr fontAlgn="base">
              <a:lnSpc>
                <a:spcPct val="90000"/>
              </a:lnSpc>
              <a:spcBef>
                <a:spcPts val="1000"/>
              </a:spcBef>
            </a:pPr>
            <a:r>
              <a:rPr lang="en-US" sz="2000" b="1" i="0" u="none" strike="noStrike" dirty="0" err="1">
                <a:effectLst/>
              </a:rPr>
              <a:t>Förändring</a:t>
            </a:r>
            <a:r>
              <a:rPr lang="en-US" i="0" u="none" strike="noStrike" dirty="0">
                <a:effectLst/>
              </a:rPr>
              <a:t> </a:t>
            </a:r>
            <a:r>
              <a:rPr lang="en-US" i="0" u="none" strike="noStrike" dirty="0" err="1">
                <a:effectLst/>
              </a:rPr>
              <a:t>ä</a:t>
            </a:r>
            <a:r>
              <a:rPr lang="en-US" sz="1600" i="0" u="none" strike="noStrike" dirty="0" err="1">
                <a:effectLst/>
              </a:rPr>
              <a:t>r</a:t>
            </a:r>
            <a:r>
              <a:rPr lang="en-US" sz="1600" i="0" u="none" strike="noStrike" dirty="0">
                <a:effectLst/>
              </a:rPr>
              <a:t>:</a:t>
            </a:r>
            <a:r>
              <a:rPr lang="en-US" sz="1600" i="0" dirty="0">
                <a:effectLst/>
              </a:rPr>
              <a:t>​</a:t>
            </a:r>
          </a:p>
          <a:p>
            <a:pPr marL="285750" indent="-285750" fontAlgn="base">
              <a:lnSpc>
                <a:spcPct val="90000"/>
              </a:lnSpc>
              <a:spcBef>
                <a:spcPts val="1000"/>
              </a:spcBef>
              <a:buFont typeface="Wingdings" panose="05000000000000000000" pitchFamily="2" charset="2"/>
              <a:buChar char="v"/>
            </a:pPr>
            <a:r>
              <a:rPr lang="en-US" sz="1600" b="0" i="0" u="none" strike="noStrike" dirty="0">
                <a:effectLst/>
              </a:rPr>
              <a:t> </a:t>
            </a:r>
            <a:r>
              <a:rPr lang="en-US" sz="1600" b="0" i="0" u="none" strike="noStrike" dirty="0" err="1">
                <a:effectLst/>
              </a:rPr>
              <a:t>Svår</a:t>
            </a:r>
            <a:r>
              <a:rPr lang="en-US" sz="1600" b="0" i="0" u="none" strike="noStrike" dirty="0">
                <a:effectLst/>
              </a:rPr>
              <a:t>, den </a:t>
            </a:r>
            <a:r>
              <a:rPr lang="en-US" sz="1600" b="0" i="0" u="none" strike="noStrike" dirty="0" err="1">
                <a:effectLst/>
              </a:rPr>
              <a:t>går</a:t>
            </a:r>
            <a:r>
              <a:rPr lang="en-US" sz="1600" b="0" i="0" u="none" strike="noStrike" dirty="0">
                <a:effectLst/>
              </a:rPr>
              <a:t> </a:t>
            </a:r>
            <a:r>
              <a:rPr lang="en-US" sz="1600" b="0" i="0" u="none" strike="noStrike" dirty="0" err="1">
                <a:effectLst/>
              </a:rPr>
              <a:t>långsam</a:t>
            </a:r>
            <a:r>
              <a:rPr lang="en-US" sz="1600" b="0" i="0" u="none" strike="noStrike" dirty="0">
                <a:effectLst/>
              </a:rPr>
              <a:t> </a:t>
            </a:r>
            <a:r>
              <a:rPr lang="en-US" sz="1600" b="0" i="0" u="none" strike="noStrike" dirty="0" err="1">
                <a:effectLst/>
              </a:rPr>
              <a:t>och</a:t>
            </a:r>
            <a:r>
              <a:rPr lang="en-US" sz="1600" b="0" i="0" u="none" strike="noStrike" dirty="0">
                <a:effectLst/>
              </a:rPr>
              <a:t> det </a:t>
            </a:r>
            <a:r>
              <a:rPr lang="en-US" sz="1600" b="0" i="0" u="none" strike="noStrike" dirty="0" err="1">
                <a:effectLst/>
              </a:rPr>
              <a:t>är</a:t>
            </a:r>
            <a:r>
              <a:rPr lang="en-US" sz="1600" b="0" i="0" u="none" strike="noStrike" dirty="0">
                <a:effectLst/>
              </a:rPr>
              <a:t> </a:t>
            </a:r>
            <a:r>
              <a:rPr lang="en-US" sz="1600" b="0" i="0" u="none" strike="noStrike" dirty="0" err="1">
                <a:effectLst/>
              </a:rPr>
              <a:t>ofta</a:t>
            </a:r>
            <a:r>
              <a:rPr lang="en-US" sz="1600" b="0" i="0" u="none" strike="noStrike" dirty="0">
                <a:effectLst/>
              </a:rPr>
              <a:t> </a:t>
            </a:r>
            <a:r>
              <a:rPr lang="en-US" sz="1600" b="0" i="0" u="none" strike="noStrike" dirty="0" err="1">
                <a:effectLst/>
              </a:rPr>
              <a:t>som</a:t>
            </a:r>
            <a:r>
              <a:rPr lang="en-US" sz="1600" b="0" i="0" u="none" strike="noStrike" dirty="0">
                <a:effectLst/>
              </a:rPr>
              <a:t> </a:t>
            </a:r>
            <a:r>
              <a:rPr lang="en-US" sz="1600" b="0" i="0" u="none" strike="noStrike" dirty="0" err="1">
                <a:effectLst/>
              </a:rPr>
              <a:t>en</a:t>
            </a:r>
            <a:r>
              <a:rPr lang="en-US" sz="1600" b="0" i="0" u="none" strike="noStrike" dirty="0">
                <a:effectLst/>
              </a:rPr>
              <a:t> </a:t>
            </a:r>
            <a:r>
              <a:rPr lang="en-US" sz="1600" b="0" i="0" u="none" strike="noStrike" dirty="0" err="1">
                <a:effectLst/>
              </a:rPr>
              <a:t>guppig</a:t>
            </a:r>
            <a:r>
              <a:rPr lang="en-US" sz="1600" b="0" i="0" u="none" strike="noStrike" dirty="0">
                <a:effectLst/>
              </a:rPr>
              <a:t> </a:t>
            </a:r>
            <a:r>
              <a:rPr lang="en-US" sz="1600" b="0" i="0" u="none" strike="noStrike" dirty="0" err="1">
                <a:effectLst/>
              </a:rPr>
              <a:t>väg</a:t>
            </a:r>
            <a:r>
              <a:rPr lang="en-US" sz="1600" b="0" i="0" u="none" strike="noStrike" dirty="0">
                <a:effectLst/>
              </a:rPr>
              <a:t>.</a:t>
            </a:r>
            <a:r>
              <a:rPr lang="en-US" sz="1600" b="0" i="0" dirty="0">
                <a:effectLst/>
              </a:rPr>
              <a:t>​</a:t>
            </a:r>
          </a:p>
          <a:p>
            <a:pPr fontAlgn="base">
              <a:lnSpc>
                <a:spcPct val="90000"/>
              </a:lnSpc>
              <a:spcBef>
                <a:spcPts val="1000"/>
              </a:spcBef>
            </a:pPr>
            <a:endParaRPr lang="en-US" sz="1600" b="0" i="0" dirty="0">
              <a:effectLst/>
            </a:endParaRPr>
          </a:p>
          <a:p>
            <a:pPr fontAlgn="base">
              <a:lnSpc>
                <a:spcPct val="90000"/>
              </a:lnSpc>
              <a:spcBef>
                <a:spcPts val="1000"/>
              </a:spcBef>
            </a:pPr>
            <a:r>
              <a:rPr lang="en-US" sz="2000" b="1" i="0" u="none" strike="noStrike" dirty="0" err="1">
                <a:effectLst/>
              </a:rPr>
              <a:t>Bakslag</a:t>
            </a:r>
            <a:r>
              <a:rPr lang="en-US" sz="1600" i="0" u="none" strike="noStrike" dirty="0">
                <a:effectLst/>
              </a:rPr>
              <a:t> </a:t>
            </a:r>
            <a:r>
              <a:rPr lang="en-US" sz="1600" i="0" u="none" strike="noStrike" dirty="0" err="1">
                <a:effectLst/>
              </a:rPr>
              <a:t>är</a:t>
            </a:r>
            <a:r>
              <a:rPr lang="en-US" sz="1600" i="0" u="none" strike="noStrike" dirty="0">
                <a:effectLst/>
              </a:rPr>
              <a:t> </a:t>
            </a:r>
            <a:r>
              <a:rPr lang="en-US" sz="1600" i="0" u="none" strike="noStrike" dirty="0" err="1">
                <a:effectLst/>
              </a:rPr>
              <a:t>svåra</a:t>
            </a:r>
            <a:r>
              <a:rPr lang="en-US" sz="1600" i="0" u="none" strike="noStrike" dirty="0">
                <a:effectLst/>
              </a:rPr>
              <a:t> för </a:t>
            </a:r>
            <a:r>
              <a:rPr lang="en-US" sz="1600" i="0" u="none" strike="noStrike" dirty="0" err="1">
                <a:effectLst/>
              </a:rPr>
              <a:t>att</a:t>
            </a:r>
            <a:r>
              <a:rPr lang="en-US" sz="1600" i="0" u="none" strike="noStrike" dirty="0">
                <a:effectLst/>
              </a:rPr>
              <a:t> vi </a:t>
            </a:r>
            <a:r>
              <a:rPr lang="en-US" sz="1600" i="0" u="none" strike="noStrike" dirty="0" err="1">
                <a:effectLst/>
              </a:rPr>
              <a:t>kan</a:t>
            </a:r>
            <a:r>
              <a:rPr lang="en-US" sz="1600" i="0" u="none" strike="noStrike" dirty="0">
                <a:effectLst/>
              </a:rPr>
              <a:t> se det </a:t>
            </a:r>
            <a:r>
              <a:rPr lang="en-US" sz="1600" i="0" u="none" strike="noStrike" dirty="0" err="1">
                <a:effectLst/>
              </a:rPr>
              <a:t>som</a:t>
            </a:r>
            <a:r>
              <a:rPr lang="en-US" sz="1600" i="0" u="none" strike="noStrike" dirty="0">
                <a:effectLst/>
              </a:rPr>
              <a:t>:</a:t>
            </a:r>
            <a:r>
              <a:rPr lang="en-US" sz="1600" i="0" dirty="0">
                <a:effectLst/>
              </a:rPr>
              <a:t>​</a:t>
            </a:r>
          </a:p>
          <a:p>
            <a:pPr marL="285750" indent="-285750" fontAlgn="base">
              <a:lnSpc>
                <a:spcPct val="90000"/>
              </a:lnSpc>
              <a:spcBef>
                <a:spcPts val="1000"/>
              </a:spcBef>
              <a:buFont typeface="Wingdings" panose="05000000000000000000" pitchFamily="2" charset="2"/>
              <a:buChar char="v"/>
            </a:pPr>
            <a:r>
              <a:rPr lang="en-US" sz="1600" b="0" i="0" u="none" strike="noStrike" dirty="0">
                <a:effectLst/>
              </a:rPr>
              <a:t> </a:t>
            </a:r>
            <a:r>
              <a:rPr lang="en-US" sz="1600" dirty="0" err="1"/>
              <a:t>E</a:t>
            </a:r>
            <a:r>
              <a:rPr lang="en-US" sz="1600" b="0" i="0" u="none" strike="noStrike" dirty="0" err="1">
                <a:effectLst/>
              </a:rPr>
              <a:t>tt</a:t>
            </a:r>
            <a:r>
              <a:rPr lang="en-US" sz="1600" b="0" i="0" u="none" strike="noStrike" dirty="0">
                <a:effectLst/>
              </a:rPr>
              <a:t> </a:t>
            </a:r>
            <a:r>
              <a:rPr lang="en-US" sz="1600" b="0" i="0" u="none" strike="noStrike" dirty="0" err="1">
                <a:effectLst/>
              </a:rPr>
              <a:t>bevis</a:t>
            </a:r>
            <a:r>
              <a:rPr lang="en-US" sz="1600" b="0" i="0" u="none" strike="noStrike" dirty="0">
                <a:effectLst/>
              </a:rPr>
              <a:t> </a:t>
            </a:r>
            <a:r>
              <a:rPr lang="en-US" sz="1600" b="0" i="0" u="none" strike="noStrike" dirty="0" err="1">
                <a:effectLst/>
              </a:rPr>
              <a:t>på</a:t>
            </a:r>
            <a:r>
              <a:rPr lang="en-US" sz="1600" b="0" i="0" u="none" strike="noStrike" dirty="0">
                <a:effectLst/>
              </a:rPr>
              <a:t> </a:t>
            </a:r>
            <a:r>
              <a:rPr lang="en-US" sz="1600" b="0" i="0" u="none" strike="noStrike" dirty="0" err="1">
                <a:effectLst/>
              </a:rPr>
              <a:t>att</a:t>
            </a:r>
            <a:r>
              <a:rPr lang="en-US" sz="1600" b="0" i="0" u="none" strike="noStrike" dirty="0">
                <a:effectLst/>
              </a:rPr>
              <a:t> vi </a:t>
            </a:r>
            <a:r>
              <a:rPr lang="en-US" sz="1600" b="0" i="0" u="none" strike="noStrike" dirty="0" err="1">
                <a:effectLst/>
              </a:rPr>
              <a:t>misslyckats</a:t>
            </a:r>
            <a:r>
              <a:rPr lang="en-US" sz="1600" b="0" i="0" u="none" strike="noStrike" dirty="0">
                <a:effectLst/>
              </a:rPr>
              <a:t>.</a:t>
            </a:r>
            <a:r>
              <a:rPr lang="en-US" sz="1600" b="0" i="0" dirty="0">
                <a:effectLst/>
              </a:rPr>
              <a:t>​</a:t>
            </a:r>
          </a:p>
          <a:p>
            <a:pPr fontAlgn="base">
              <a:lnSpc>
                <a:spcPct val="90000"/>
              </a:lnSpc>
              <a:spcBef>
                <a:spcPts val="1000"/>
              </a:spcBef>
            </a:pPr>
            <a:endParaRPr lang="en-US" sz="1600" b="0" i="0" dirty="0">
              <a:effectLst/>
            </a:endParaRPr>
          </a:p>
          <a:p>
            <a:pPr marL="285750" indent="-285750" fontAlgn="base">
              <a:lnSpc>
                <a:spcPct val="90000"/>
              </a:lnSpc>
              <a:spcBef>
                <a:spcPts val="1000"/>
              </a:spcBef>
              <a:buFont typeface="Wingdings" panose="05000000000000000000" pitchFamily="2" charset="2"/>
              <a:buChar char="v"/>
            </a:pPr>
            <a:r>
              <a:rPr lang="en-US" sz="1600" dirty="0"/>
              <a:t>V</a:t>
            </a:r>
            <a:r>
              <a:rPr lang="en-US" sz="1600" b="0" i="0" u="none" strike="noStrike" dirty="0">
                <a:effectLst/>
              </a:rPr>
              <a:t>i </a:t>
            </a:r>
            <a:r>
              <a:rPr lang="en-US" sz="1600" b="0" i="0" u="none" strike="noStrike" dirty="0" err="1">
                <a:effectLst/>
              </a:rPr>
              <a:t>kan</a:t>
            </a:r>
            <a:r>
              <a:rPr lang="en-US" sz="1600" b="0" i="0" u="none" strike="noStrike" dirty="0">
                <a:effectLst/>
              </a:rPr>
              <a:t> </a:t>
            </a:r>
            <a:r>
              <a:rPr lang="en-US" sz="1600" b="0" i="0" u="none" strike="noStrike" dirty="0" err="1">
                <a:effectLst/>
              </a:rPr>
              <a:t>då</a:t>
            </a:r>
            <a:r>
              <a:rPr lang="en-US" sz="1600" b="0" i="0" u="none" strike="noStrike" dirty="0">
                <a:effectLst/>
              </a:rPr>
              <a:t> </a:t>
            </a:r>
            <a:r>
              <a:rPr lang="en-US" sz="1600" b="0" i="0" u="none" strike="noStrike" dirty="0" err="1">
                <a:effectLst/>
              </a:rPr>
              <a:t>känna</a:t>
            </a:r>
            <a:r>
              <a:rPr lang="en-US" sz="1600" b="0" i="0" u="none" strike="noStrike" dirty="0">
                <a:effectLst/>
              </a:rPr>
              <a:t> </a:t>
            </a:r>
            <a:r>
              <a:rPr lang="en-US" sz="1600" b="0" i="0" u="none" strike="noStrike" dirty="0" err="1">
                <a:effectLst/>
              </a:rPr>
              <a:t>oss</a:t>
            </a:r>
            <a:r>
              <a:rPr lang="en-US" sz="1600" b="0" i="0" u="none" strike="noStrike" dirty="0">
                <a:effectLst/>
              </a:rPr>
              <a:t> </a:t>
            </a:r>
            <a:r>
              <a:rPr lang="en-US" sz="1600" b="0" i="0" u="none" strike="noStrike" dirty="0" err="1">
                <a:effectLst/>
              </a:rPr>
              <a:t>försvarslösa</a:t>
            </a:r>
            <a:r>
              <a:rPr lang="en-US" sz="1600" b="0" i="0" u="none" strike="noStrike" dirty="0">
                <a:effectLst/>
              </a:rPr>
              <a:t> </a:t>
            </a:r>
            <a:r>
              <a:rPr lang="en-US" sz="1600" b="0" i="0" u="none" strike="noStrike" dirty="0" err="1">
                <a:effectLst/>
              </a:rPr>
              <a:t>och</a:t>
            </a:r>
            <a:r>
              <a:rPr lang="en-US" sz="1600" b="0" i="0" u="none" strike="noStrike" dirty="0">
                <a:effectLst/>
              </a:rPr>
              <a:t> </a:t>
            </a:r>
            <a:r>
              <a:rPr lang="en-US" sz="1600" b="0" i="0" u="none" strike="noStrike" dirty="0" err="1">
                <a:effectLst/>
              </a:rPr>
              <a:t>uppgivna</a:t>
            </a:r>
            <a:r>
              <a:rPr lang="en-US" sz="1600" b="0" i="0" u="none" strike="noStrike" dirty="0">
                <a:effectLst/>
              </a:rPr>
              <a:t>.</a:t>
            </a:r>
            <a:r>
              <a:rPr lang="en-US" sz="1600" b="0" i="0" dirty="0">
                <a:effectLst/>
              </a:rPr>
              <a:t>​</a:t>
            </a:r>
          </a:p>
          <a:p>
            <a:pPr marL="285750" indent="-285750" fontAlgn="base">
              <a:lnSpc>
                <a:spcPct val="90000"/>
              </a:lnSpc>
              <a:spcBef>
                <a:spcPts val="1000"/>
              </a:spcBef>
              <a:buFont typeface="Wingdings" panose="05000000000000000000" pitchFamily="2" charset="2"/>
              <a:buChar char="v"/>
            </a:pPr>
            <a:endParaRPr lang="en-US" sz="1600" b="0" i="0" dirty="0">
              <a:effectLst/>
            </a:endParaRPr>
          </a:p>
          <a:p>
            <a:pPr marL="285750" indent="-285750" fontAlgn="base">
              <a:lnSpc>
                <a:spcPct val="90000"/>
              </a:lnSpc>
              <a:spcBef>
                <a:spcPts val="1000"/>
              </a:spcBef>
              <a:buFont typeface="Wingdings" panose="05000000000000000000" pitchFamily="2" charset="2"/>
              <a:buChar char="v"/>
            </a:pPr>
            <a:r>
              <a:rPr lang="en-US" sz="1600" b="0" i="0" u="none" strike="noStrike" dirty="0">
                <a:effectLst/>
              </a:rPr>
              <a:t>Vi </a:t>
            </a:r>
            <a:r>
              <a:rPr lang="en-US" sz="1600" b="0" i="0" u="none" strike="noStrike" dirty="0" err="1">
                <a:effectLst/>
              </a:rPr>
              <a:t>ifrågasätter</a:t>
            </a:r>
            <a:r>
              <a:rPr lang="en-US" sz="1600" b="0" i="0" u="none" strike="noStrike" dirty="0">
                <a:effectLst/>
              </a:rPr>
              <a:t> </a:t>
            </a:r>
            <a:r>
              <a:rPr lang="en-US" sz="1600" b="0" i="0" u="none" strike="noStrike" dirty="0" err="1">
                <a:effectLst/>
              </a:rPr>
              <a:t>vår</a:t>
            </a:r>
            <a:r>
              <a:rPr lang="en-US" sz="1600" b="0" i="0" u="none" strike="noStrike" dirty="0">
                <a:effectLst/>
              </a:rPr>
              <a:t> </a:t>
            </a:r>
            <a:r>
              <a:rPr lang="en-US" sz="1600" b="0" i="0" u="none" strike="noStrike" dirty="0" err="1">
                <a:effectLst/>
              </a:rPr>
              <a:t>förmåga</a:t>
            </a:r>
            <a:r>
              <a:rPr lang="en-US" sz="1600" b="0" i="0" u="none" strike="noStrike" dirty="0">
                <a:effectLst/>
              </a:rPr>
              <a:t> </a:t>
            </a:r>
            <a:r>
              <a:rPr lang="en-US" sz="1600" b="0" i="0" u="none" strike="noStrike" dirty="0" err="1">
                <a:effectLst/>
              </a:rPr>
              <a:t>och</a:t>
            </a:r>
            <a:r>
              <a:rPr lang="en-US" sz="1600" b="0" i="0" u="none" strike="noStrike" dirty="0">
                <a:effectLst/>
              </a:rPr>
              <a:t> om </a:t>
            </a:r>
            <a:r>
              <a:rPr lang="en-US" sz="1600" b="0" i="0" u="none" strike="noStrike" dirty="0" err="1">
                <a:effectLst/>
              </a:rPr>
              <a:t>våra</a:t>
            </a:r>
            <a:r>
              <a:rPr lang="en-US" sz="1600" b="0" i="0" u="none" strike="noStrike" dirty="0">
                <a:effectLst/>
              </a:rPr>
              <a:t> </a:t>
            </a:r>
            <a:r>
              <a:rPr lang="en-US" sz="1600" b="0" i="0" u="none" strike="noStrike" dirty="0" err="1">
                <a:effectLst/>
              </a:rPr>
              <a:t>relationer</a:t>
            </a:r>
            <a:r>
              <a:rPr lang="en-US" sz="1600" b="0" i="0" u="none" strike="noStrike" dirty="0">
                <a:effectLst/>
              </a:rPr>
              <a:t> </a:t>
            </a:r>
            <a:r>
              <a:rPr lang="en-US" sz="1600" b="0" i="0" u="none" strike="noStrike" dirty="0" err="1">
                <a:effectLst/>
              </a:rPr>
              <a:t>klarar</a:t>
            </a:r>
            <a:r>
              <a:rPr lang="en-US" sz="1600" b="0" i="0" u="none" strike="noStrike" dirty="0">
                <a:effectLst/>
              </a:rPr>
              <a:t> av det.</a:t>
            </a:r>
            <a:r>
              <a:rPr lang="en-US" sz="1600" b="0" i="0" dirty="0">
                <a:effectLst/>
              </a:rPr>
              <a:t>​</a:t>
            </a:r>
          </a:p>
          <a:p>
            <a:pPr marL="285750" indent="-285750" fontAlgn="base">
              <a:lnSpc>
                <a:spcPct val="90000"/>
              </a:lnSpc>
              <a:spcBef>
                <a:spcPts val="1000"/>
              </a:spcBef>
              <a:buFont typeface="Wingdings" panose="05000000000000000000" pitchFamily="2" charset="2"/>
              <a:buChar char="v"/>
            </a:pPr>
            <a:endParaRPr lang="en-US" sz="1600" b="0" i="0" u="none" strike="noStrike" dirty="0">
              <a:effectLst/>
            </a:endParaRPr>
          </a:p>
          <a:p>
            <a:pPr marL="285750" indent="-285750" fontAlgn="base">
              <a:lnSpc>
                <a:spcPct val="90000"/>
              </a:lnSpc>
              <a:spcBef>
                <a:spcPts val="1000"/>
              </a:spcBef>
              <a:buFont typeface="Wingdings" panose="05000000000000000000" pitchFamily="2" charset="2"/>
              <a:buChar char="v"/>
            </a:pPr>
            <a:r>
              <a:rPr lang="en-US" sz="1600" b="0" i="0" u="none" strike="noStrike" dirty="0">
                <a:effectLst/>
              </a:rPr>
              <a:t>Det </a:t>
            </a:r>
            <a:r>
              <a:rPr lang="en-US" sz="1600" b="0" i="0" u="none" strike="noStrike" dirty="0" err="1">
                <a:effectLst/>
              </a:rPr>
              <a:t>skapar</a:t>
            </a:r>
            <a:r>
              <a:rPr lang="en-US" sz="1600" b="0" i="0" u="none" strike="noStrike" dirty="0">
                <a:effectLst/>
              </a:rPr>
              <a:t> </a:t>
            </a:r>
            <a:r>
              <a:rPr lang="en-US" sz="1600" b="0" i="0" u="none" strike="noStrike" dirty="0" err="1">
                <a:effectLst/>
              </a:rPr>
              <a:t>ilska</a:t>
            </a:r>
            <a:r>
              <a:rPr lang="en-US" sz="1600" b="0" i="0" u="none" strike="noStrike" dirty="0">
                <a:effectLst/>
              </a:rPr>
              <a:t> </a:t>
            </a:r>
            <a:r>
              <a:rPr lang="en-US" sz="1600" b="0" i="0" u="none" strike="noStrike" dirty="0" err="1">
                <a:effectLst/>
              </a:rPr>
              <a:t>och</a:t>
            </a:r>
            <a:r>
              <a:rPr lang="en-US" sz="1600" b="0" i="0" u="none" strike="noStrike" dirty="0">
                <a:effectLst/>
              </a:rPr>
              <a:t> </a:t>
            </a:r>
            <a:r>
              <a:rPr lang="en-US" sz="1600" b="0" i="0" u="none" strike="noStrike" dirty="0" err="1">
                <a:effectLst/>
              </a:rPr>
              <a:t>kan</a:t>
            </a:r>
            <a:r>
              <a:rPr lang="en-US" sz="1600" b="0" i="0" u="none" strike="noStrike" dirty="0">
                <a:effectLst/>
              </a:rPr>
              <a:t> </a:t>
            </a:r>
            <a:r>
              <a:rPr lang="en-US" sz="1600" b="0" i="0" u="none" strike="noStrike" dirty="0" err="1">
                <a:effectLst/>
              </a:rPr>
              <a:t>göra</a:t>
            </a:r>
            <a:r>
              <a:rPr lang="en-US" sz="1600" b="0" i="0" u="none" strike="noStrike" dirty="0">
                <a:effectLst/>
              </a:rPr>
              <a:t> </a:t>
            </a:r>
            <a:r>
              <a:rPr lang="en-US" sz="1600" b="0" i="0" u="none" strike="noStrike" dirty="0" err="1">
                <a:effectLst/>
              </a:rPr>
              <a:t>att</a:t>
            </a:r>
            <a:r>
              <a:rPr lang="en-US" sz="1600" b="0" i="0" u="none" strike="noStrike" dirty="0">
                <a:effectLst/>
              </a:rPr>
              <a:t> vi </a:t>
            </a:r>
            <a:r>
              <a:rPr lang="en-US" sz="1600" b="0" i="0" u="none" strike="noStrike" dirty="0" err="1">
                <a:effectLst/>
              </a:rPr>
              <a:t>tappar</a:t>
            </a:r>
            <a:r>
              <a:rPr lang="en-US" sz="1600" b="0" i="0" u="none" strike="noStrike" dirty="0">
                <a:effectLst/>
              </a:rPr>
              <a:t> </a:t>
            </a:r>
            <a:r>
              <a:rPr lang="en-US" sz="1600" b="0" i="0" u="none" strike="noStrike" dirty="0" err="1">
                <a:effectLst/>
              </a:rPr>
              <a:t>tron</a:t>
            </a:r>
            <a:r>
              <a:rPr lang="en-US" sz="1600" b="0" i="0" u="none" strike="noStrike" dirty="0">
                <a:effectLst/>
              </a:rPr>
              <a:t>/</a:t>
            </a:r>
            <a:r>
              <a:rPr lang="en-US" sz="1600" b="0" i="0" u="none" strike="noStrike" dirty="0" err="1">
                <a:effectLst/>
              </a:rPr>
              <a:t>hoppet</a:t>
            </a:r>
            <a:r>
              <a:rPr lang="en-US" sz="1600" b="0" i="0" u="none" strike="noStrike" dirty="0">
                <a:effectLst/>
              </a:rPr>
              <a:t> </a:t>
            </a:r>
            <a:r>
              <a:rPr lang="en-US" sz="1600" b="0" i="0" u="none" strike="noStrike" dirty="0" err="1">
                <a:effectLst/>
              </a:rPr>
              <a:t>på</a:t>
            </a:r>
            <a:r>
              <a:rPr lang="en-US" sz="1600" b="0" i="0" u="none" strike="noStrike" dirty="0">
                <a:effectLst/>
              </a:rPr>
              <a:t> </a:t>
            </a:r>
            <a:r>
              <a:rPr lang="en-US" sz="1600" b="0" i="0" u="none" strike="noStrike" dirty="0" err="1">
                <a:effectLst/>
              </a:rPr>
              <a:t>att</a:t>
            </a:r>
            <a:r>
              <a:rPr lang="en-US" sz="1600" b="0" i="0" u="none" strike="noStrike" dirty="0">
                <a:effectLst/>
              </a:rPr>
              <a:t> </a:t>
            </a:r>
            <a:r>
              <a:rPr lang="en-US" sz="1600" b="0" i="0" u="none" strike="noStrike" dirty="0" err="1">
                <a:effectLst/>
              </a:rPr>
              <a:t>förändringr</a:t>
            </a:r>
            <a:r>
              <a:rPr lang="en-US" sz="1600" b="0" i="0" u="none" strike="noStrike" dirty="0">
                <a:effectLst/>
              </a:rPr>
              <a:t> </a:t>
            </a:r>
            <a:r>
              <a:rPr lang="en-US" sz="1600" b="0" i="0" u="none" strike="noStrike" dirty="0" err="1">
                <a:effectLst/>
              </a:rPr>
              <a:t>möjlig</a:t>
            </a:r>
            <a:r>
              <a:rPr lang="en-US" sz="1600" b="0" i="0" u="none" strike="noStrike" dirty="0">
                <a:effectLst/>
              </a:rPr>
              <a:t>.</a:t>
            </a:r>
          </a:p>
          <a:p>
            <a:pPr marL="228600" indent="-228600" fontAlgn="base">
              <a:lnSpc>
                <a:spcPct val="90000"/>
              </a:lnSpc>
              <a:spcBef>
                <a:spcPts val="1000"/>
              </a:spcBef>
              <a:buFont typeface="Arial" panose="020B0604020202020204" pitchFamily="34" charset="0"/>
              <a:buChar char="•"/>
            </a:pPr>
            <a:endParaRPr lang="en-US" sz="1300" b="0" i="0" u="none" strike="noStrike" dirty="0">
              <a:effectLst/>
            </a:endParaRPr>
          </a:p>
          <a:p>
            <a:pPr marL="228600" indent="-228600" fontAlgn="base">
              <a:lnSpc>
                <a:spcPct val="90000"/>
              </a:lnSpc>
              <a:spcBef>
                <a:spcPts val="1000"/>
              </a:spcBef>
              <a:buFont typeface="Arial" panose="020B0604020202020204" pitchFamily="34" charset="0"/>
              <a:buChar char="•"/>
            </a:pPr>
            <a:endParaRPr lang="en-US" sz="1300" b="0" i="0" u="none" strike="noStrike" dirty="0">
              <a:effectLst/>
            </a:endParaRPr>
          </a:p>
          <a:p>
            <a:pPr marL="228600" indent="-228600" fontAlgn="base">
              <a:lnSpc>
                <a:spcPct val="90000"/>
              </a:lnSpc>
              <a:spcBef>
                <a:spcPts val="1000"/>
              </a:spcBef>
              <a:buFont typeface="Arial" panose="020B0604020202020204" pitchFamily="34" charset="0"/>
              <a:buChar char="•"/>
            </a:pPr>
            <a:endParaRPr lang="en-US" sz="1300" dirty="0"/>
          </a:p>
          <a:p>
            <a:pPr marL="228600" indent="-228600" fontAlgn="base">
              <a:lnSpc>
                <a:spcPct val="90000"/>
              </a:lnSpc>
              <a:spcBef>
                <a:spcPts val="1000"/>
              </a:spcBef>
              <a:buFont typeface="Arial" panose="020B0604020202020204" pitchFamily="34" charset="0"/>
              <a:buChar char="•"/>
            </a:pPr>
            <a:endParaRPr lang="en-US" sz="1300" b="0" i="0" dirty="0">
              <a:effectLst/>
            </a:endParaRPr>
          </a:p>
        </p:txBody>
      </p:sp>
      <p:sp>
        <p:nvSpPr>
          <p:cNvPr id="4" name="textruta 3">
            <a:extLst>
              <a:ext uri="{FF2B5EF4-FFF2-40B4-BE49-F238E27FC236}">
                <a16:creationId xmlns:a16="http://schemas.microsoft.com/office/drawing/2014/main" id="{C28C77A0-9D87-1452-5961-44C071306B51}"/>
              </a:ext>
            </a:extLst>
          </p:cNvPr>
          <p:cNvSpPr txBox="1"/>
          <p:nvPr/>
        </p:nvSpPr>
        <p:spPr>
          <a:xfrm>
            <a:off x="3048930" y="6030913"/>
            <a:ext cx="6094140" cy="719171"/>
          </a:xfrm>
          <a:prstGeom prst="rect">
            <a:avLst/>
          </a:prstGeom>
          <a:noFill/>
        </p:spPr>
        <p:txBody>
          <a:bodyPr wrap="square">
            <a:spAutoFit/>
          </a:bodyPr>
          <a:lstStyle/>
          <a:p>
            <a:pPr algn="ctr" fontAlgn="base">
              <a:lnSpc>
                <a:spcPct val="90000"/>
              </a:lnSpc>
              <a:spcBef>
                <a:spcPts val="1000"/>
              </a:spcBef>
            </a:pPr>
            <a:r>
              <a:rPr lang="en-US" sz="1800" b="1" i="0" u="none" strike="noStrike" dirty="0">
                <a:solidFill>
                  <a:srgbClr val="0070C0"/>
                </a:solidFill>
                <a:effectLst/>
              </a:rPr>
              <a:t>De </a:t>
            </a:r>
            <a:r>
              <a:rPr lang="en-US" sz="1800" b="1" i="0" u="none" strike="noStrike" dirty="0" err="1">
                <a:solidFill>
                  <a:srgbClr val="0070C0"/>
                </a:solidFill>
                <a:effectLst/>
              </a:rPr>
              <a:t>flesta</a:t>
            </a:r>
            <a:r>
              <a:rPr lang="en-US" sz="1800" b="1" i="0" u="none" strike="noStrike" dirty="0">
                <a:solidFill>
                  <a:srgbClr val="0070C0"/>
                </a:solidFill>
                <a:effectLst/>
              </a:rPr>
              <a:t> </a:t>
            </a:r>
            <a:r>
              <a:rPr lang="en-US" sz="1800" b="1" i="0" u="none" strike="noStrike" dirty="0" err="1">
                <a:solidFill>
                  <a:srgbClr val="0070C0"/>
                </a:solidFill>
                <a:effectLst/>
              </a:rPr>
              <a:t>reagerar</a:t>
            </a:r>
            <a:r>
              <a:rPr lang="en-US" sz="1800" b="1" i="0" u="none" strike="noStrike" dirty="0">
                <a:solidFill>
                  <a:srgbClr val="0070C0"/>
                </a:solidFill>
                <a:effectLst/>
              </a:rPr>
              <a:t> </a:t>
            </a:r>
            <a:r>
              <a:rPr lang="en-US" sz="1800" b="1" i="0" u="none" strike="noStrike" dirty="0" err="1">
                <a:solidFill>
                  <a:srgbClr val="0070C0"/>
                </a:solidFill>
                <a:effectLst/>
              </a:rPr>
              <a:t>automatiskt</a:t>
            </a:r>
            <a:r>
              <a:rPr lang="en-US" sz="1800" b="1" i="0" u="none" strike="noStrike" dirty="0">
                <a:solidFill>
                  <a:srgbClr val="0070C0"/>
                </a:solidFill>
                <a:effectLst/>
              </a:rPr>
              <a:t> </a:t>
            </a:r>
            <a:r>
              <a:rPr lang="en-US" sz="1800" b="1" i="0" u="none" strike="noStrike" dirty="0" err="1">
                <a:solidFill>
                  <a:srgbClr val="0070C0"/>
                </a:solidFill>
                <a:effectLst/>
              </a:rPr>
              <a:t>på</a:t>
            </a:r>
            <a:r>
              <a:rPr lang="en-US" sz="1800" b="1" i="0" u="none" strike="noStrike" dirty="0">
                <a:solidFill>
                  <a:srgbClr val="0070C0"/>
                </a:solidFill>
                <a:effectLst/>
              </a:rPr>
              <a:t> </a:t>
            </a:r>
            <a:r>
              <a:rPr lang="en-US" sz="1800" b="1" i="0" u="none" strike="noStrike" dirty="0" err="1">
                <a:solidFill>
                  <a:srgbClr val="0070C0"/>
                </a:solidFill>
                <a:effectLst/>
              </a:rPr>
              <a:t>bakslag</a:t>
            </a:r>
            <a:r>
              <a:rPr lang="en-US" sz="1800" b="1" i="0" u="none" strike="noStrike" dirty="0">
                <a:solidFill>
                  <a:srgbClr val="0070C0"/>
                </a:solidFill>
                <a:effectLst/>
              </a:rPr>
              <a:t>.</a:t>
            </a:r>
            <a:r>
              <a:rPr lang="en-US" sz="1800" b="0" i="0" dirty="0">
                <a:solidFill>
                  <a:srgbClr val="0070C0"/>
                </a:solidFill>
                <a:effectLst/>
              </a:rPr>
              <a:t>​</a:t>
            </a:r>
          </a:p>
          <a:p>
            <a:pPr algn="ctr" fontAlgn="base">
              <a:lnSpc>
                <a:spcPct val="90000"/>
              </a:lnSpc>
              <a:spcBef>
                <a:spcPts val="1000"/>
              </a:spcBef>
            </a:pPr>
            <a:r>
              <a:rPr lang="en-US" sz="1800" b="1" i="0" u="none" strike="noStrike" dirty="0" err="1">
                <a:solidFill>
                  <a:srgbClr val="0070C0"/>
                </a:solidFill>
                <a:effectLst/>
              </a:rPr>
              <a:t>Bakslag</a:t>
            </a:r>
            <a:r>
              <a:rPr lang="en-US" sz="1800" b="1" i="0" u="none" strike="noStrike" dirty="0">
                <a:solidFill>
                  <a:srgbClr val="0070C0"/>
                </a:solidFill>
                <a:effectLst/>
              </a:rPr>
              <a:t> </a:t>
            </a:r>
            <a:r>
              <a:rPr lang="en-US" sz="1800" b="1" i="0" u="none" strike="noStrike" dirty="0" err="1">
                <a:solidFill>
                  <a:srgbClr val="0070C0"/>
                </a:solidFill>
                <a:effectLst/>
              </a:rPr>
              <a:t>ör</a:t>
            </a:r>
            <a:r>
              <a:rPr lang="en-US" sz="1800" b="1" i="0" u="none" strike="noStrike" dirty="0">
                <a:solidFill>
                  <a:srgbClr val="0070C0"/>
                </a:solidFill>
                <a:effectLst/>
              </a:rPr>
              <a:t> </a:t>
            </a:r>
            <a:r>
              <a:rPr lang="en-US" sz="1800" b="1" i="0" u="none" strike="noStrike" dirty="0" err="1">
                <a:solidFill>
                  <a:srgbClr val="0070C0"/>
                </a:solidFill>
                <a:effectLst/>
              </a:rPr>
              <a:t>en</a:t>
            </a:r>
            <a:r>
              <a:rPr lang="en-US" sz="1800" b="1" i="0" u="none" strike="noStrike" dirty="0">
                <a:solidFill>
                  <a:srgbClr val="0070C0"/>
                </a:solidFill>
                <a:effectLst/>
              </a:rPr>
              <a:t> </a:t>
            </a:r>
            <a:r>
              <a:rPr lang="en-US" sz="1800" b="1" i="0" u="none" strike="noStrike" dirty="0" err="1">
                <a:solidFill>
                  <a:srgbClr val="0070C0"/>
                </a:solidFill>
                <a:effectLst/>
              </a:rPr>
              <a:t>naturlig</a:t>
            </a:r>
            <a:r>
              <a:rPr lang="en-US" sz="1800" b="1" i="0" u="none" strike="noStrike" dirty="0">
                <a:solidFill>
                  <a:srgbClr val="0070C0"/>
                </a:solidFill>
                <a:effectLst/>
              </a:rPr>
              <a:t> del av </a:t>
            </a:r>
            <a:r>
              <a:rPr lang="en-US" sz="1800" b="1" i="0" u="none" strike="noStrike" dirty="0" err="1">
                <a:solidFill>
                  <a:srgbClr val="0070C0"/>
                </a:solidFill>
                <a:effectLst/>
              </a:rPr>
              <a:t>förändring</a:t>
            </a:r>
            <a:r>
              <a:rPr lang="en-US" sz="1800" b="1" i="0" u="none" strike="noStrike" dirty="0">
                <a:solidFill>
                  <a:srgbClr val="0070C0"/>
                </a:solidFill>
                <a:effectLst/>
              </a:rPr>
              <a:t>.</a:t>
            </a:r>
            <a:endParaRPr lang="en-US" sz="1800" b="0" i="0" dirty="0">
              <a:solidFill>
                <a:srgbClr val="0070C0"/>
              </a:solidFill>
              <a:effectLst/>
            </a:endParaRPr>
          </a:p>
        </p:txBody>
      </p:sp>
      <p:pic>
        <p:nvPicPr>
          <p:cNvPr id="7" name="Bildobjekt 6">
            <a:extLst>
              <a:ext uri="{FF2B5EF4-FFF2-40B4-BE49-F238E27FC236}">
                <a16:creationId xmlns:a16="http://schemas.microsoft.com/office/drawing/2014/main" id="{1415478C-E1F1-8698-B3A9-3EA9DB76938C}"/>
              </a:ext>
            </a:extLst>
          </p:cNvPr>
          <p:cNvPicPr>
            <a:picLocks noChangeAspect="1"/>
          </p:cNvPicPr>
          <p:nvPr/>
        </p:nvPicPr>
        <p:blipFill>
          <a:blip r:embed="rId2"/>
          <a:stretch>
            <a:fillRect/>
          </a:stretch>
        </p:blipFill>
        <p:spPr>
          <a:xfrm>
            <a:off x="6386770" y="1675350"/>
            <a:ext cx="5010503" cy="3702205"/>
          </a:xfrm>
          <a:prstGeom prst="rect">
            <a:avLst/>
          </a:prstGeom>
        </p:spPr>
      </p:pic>
    </p:spTree>
    <p:extLst>
      <p:ext uri="{BB962C8B-B14F-4D97-AF65-F5344CB8AC3E}">
        <p14:creationId xmlns:p14="http://schemas.microsoft.com/office/powerpoint/2010/main" val="10709141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371A824A-8C3E-F83A-8F39-A012C2FE52A1}"/>
              </a:ext>
            </a:extLst>
          </p:cNvPr>
          <p:cNvSpPr>
            <a:spLocks noGrp="1"/>
          </p:cNvSpPr>
          <p:nvPr>
            <p:ph type="title"/>
          </p:nvPr>
        </p:nvSpPr>
        <p:spPr/>
        <p:txBody>
          <a:bodyPr>
            <a:normAutofit/>
          </a:bodyPr>
          <a:lstStyle/>
          <a:p>
            <a:r>
              <a:rPr lang="en-CA" sz="3600" i="0" u="none" strike="noStrike" dirty="0" err="1">
                <a:effectLst/>
              </a:rPr>
              <a:t>Att</a:t>
            </a:r>
            <a:r>
              <a:rPr lang="en-CA" sz="3600" i="0" u="none" strike="noStrike" dirty="0">
                <a:effectLst/>
              </a:rPr>
              <a:t> </a:t>
            </a:r>
            <a:r>
              <a:rPr lang="en-CA" sz="3600" i="0" u="none" strike="noStrike" dirty="0" err="1">
                <a:effectLst/>
              </a:rPr>
              <a:t>reparera</a:t>
            </a:r>
            <a:r>
              <a:rPr lang="en-CA" sz="3600" i="0" u="none" strike="noStrike" dirty="0">
                <a:effectLst/>
              </a:rPr>
              <a:t> </a:t>
            </a:r>
            <a:r>
              <a:rPr lang="en-CA" sz="3600" i="0" u="none" strike="noStrike" dirty="0" err="1">
                <a:effectLst/>
              </a:rPr>
              <a:t>bakslag</a:t>
            </a:r>
            <a:r>
              <a:rPr lang="en-CA" sz="3600" i="0" u="none" strike="noStrike" dirty="0">
                <a:effectLst/>
              </a:rPr>
              <a:t>…</a:t>
            </a:r>
            <a:endParaRPr lang="sv-SE" sz="5400" dirty="0"/>
          </a:p>
        </p:txBody>
      </p:sp>
      <p:sp>
        <p:nvSpPr>
          <p:cNvPr id="6" name="Platshållare för innehåll 5">
            <a:extLst>
              <a:ext uri="{FF2B5EF4-FFF2-40B4-BE49-F238E27FC236}">
                <a16:creationId xmlns:a16="http://schemas.microsoft.com/office/drawing/2014/main" id="{A404E2F4-9B4D-CA03-7B15-30194FBA9728}"/>
              </a:ext>
            </a:extLst>
          </p:cNvPr>
          <p:cNvSpPr>
            <a:spLocks noGrp="1"/>
          </p:cNvSpPr>
          <p:nvPr>
            <p:ph idx="1"/>
          </p:nvPr>
        </p:nvSpPr>
        <p:spPr/>
        <p:txBody>
          <a:bodyPr/>
          <a:lstStyle/>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I verkliga livet, kan vi inte göra det som hänt ogjort…</a:t>
            </a:r>
            <a:r>
              <a:rPr lang="sv-SE" sz="1800" b="0" i="0" dirty="0">
                <a:solidFill>
                  <a:srgbClr val="808080"/>
                </a:solidFill>
                <a:effectLst/>
                <a:latin typeface="Verdana" panose="020B0604030504040204" pitchFamily="34" charset="0"/>
              </a:rPr>
              <a:t>​</a:t>
            </a:r>
            <a:endParaRPr lang="sv-SE" b="0" i="0" dirty="0">
              <a:solidFill>
                <a:srgbClr val="000000"/>
              </a:solidFill>
              <a:effectLst/>
              <a:latin typeface="Segoe UI" panose="020B0502040204020203" pitchFamily="34" charset="0"/>
            </a:endParaRPr>
          </a:p>
          <a:p>
            <a:pPr marL="0" indent="0" algn="l" rtl="0" fontAlgn="base">
              <a:buNone/>
            </a:pPr>
            <a:endParaRPr lang="sv-SE" b="0" i="0" dirty="0">
              <a:solidFill>
                <a:srgbClr val="000000"/>
              </a:solidFill>
              <a:effectLst/>
              <a:latin typeface="Segoe UI" panose="020B0502040204020203" pitchFamily="34" charset="0"/>
            </a:endParaRPr>
          </a:p>
          <a:p>
            <a:pPr algn="l" rtl="0" fontAlgn="base">
              <a:buFont typeface="Wingdings" panose="05000000000000000000" pitchFamily="2" charset="2"/>
              <a:buChar char="v"/>
            </a:pPr>
            <a:r>
              <a:rPr lang="sv-SE" sz="1800" b="0" i="0" u="none" strike="noStrike" dirty="0">
                <a:solidFill>
                  <a:srgbClr val="000000"/>
                </a:solidFill>
                <a:effectLst/>
                <a:latin typeface="Verdana" panose="020B0604030504040204" pitchFamily="34" charset="0"/>
              </a:rPr>
              <a:t>För många är </a:t>
            </a:r>
            <a:r>
              <a:rPr lang="sv-SE" dirty="0">
                <a:solidFill>
                  <a:srgbClr val="000000"/>
                </a:solidFill>
                <a:latin typeface="Verdana" panose="020B0604030504040204" pitchFamily="34" charset="0"/>
              </a:rPr>
              <a:t>ett bakslag</a:t>
            </a:r>
            <a:r>
              <a:rPr lang="sv-SE" sz="1800" b="0" i="0" u="none" strike="noStrike" dirty="0">
                <a:solidFill>
                  <a:srgbClr val="000000"/>
                </a:solidFill>
                <a:effectLst/>
                <a:latin typeface="Verdana" panose="020B0604030504040204" pitchFamily="34" charset="0"/>
              </a:rPr>
              <a:t> ett personligt misslyckande som bara bekräftar den negativa bild de har av sig själva. </a:t>
            </a:r>
            <a:r>
              <a:rPr lang="sv-SE" sz="1800" b="0" i="0" dirty="0">
                <a:solidFill>
                  <a:srgbClr val="808080"/>
                </a:solidFill>
                <a:effectLst/>
                <a:latin typeface="Verdana" panose="020B0604030504040204" pitchFamily="34" charset="0"/>
              </a:rPr>
              <a:t>​</a:t>
            </a:r>
          </a:p>
          <a:p>
            <a:pPr algn="l" rtl="0" fontAlgn="base">
              <a:buFont typeface="Wingdings" panose="05000000000000000000" pitchFamily="2" charset="2"/>
              <a:buChar char="v"/>
            </a:pPr>
            <a:endParaRPr lang="sv-SE" sz="1800" b="0" i="0" dirty="0">
              <a:solidFill>
                <a:srgbClr val="808080"/>
              </a:solidFill>
              <a:effectLst/>
              <a:latin typeface="Verdana" panose="020B0604030504040204" pitchFamily="34" charset="0"/>
            </a:endParaRPr>
          </a:p>
          <a:p>
            <a:pPr algn="l" rtl="0" fontAlgn="base">
              <a:buFont typeface="Wingdings" panose="05000000000000000000" pitchFamily="2" charset="2"/>
              <a:buChar char="v"/>
            </a:pPr>
            <a:r>
              <a:rPr lang="en-CA" sz="1800" b="0" i="0" u="none" strike="noStrike" dirty="0">
                <a:solidFill>
                  <a:srgbClr val="000000"/>
                </a:solidFill>
                <a:effectLst/>
                <a:latin typeface="Verdana" panose="020B0604030504040204" pitchFamily="34" charset="0"/>
              </a:rPr>
              <a:t>Den </a:t>
            </a:r>
            <a:r>
              <a:rPr lang="en-CA" sz="1800" b="0" i="0" u="none" strike="noStrike" dirty="0" err="1">
                <a:solidFill>
                  <a:srgbClr val="000000"/>
                </a:solidFill>
                <a:effectLst/>
                <a:latin typeface="Verdana" panose="020B0604030504040204" pitchFamily="34" charset="0"/>
              </a:rPr>
              <a:t>innebörd</a:t>
            </a:r>
            <a:r>
              <a:rPr lang="en-CA" sz="1800" b="0" i="0" u="none" strike="noStrike" dirty="0">
                <a:solidFill>
                  <a:srgbClr val="000000"/>
                </a:solidFill>
                <a:effectLst/>
                <a:latin typeface="Verdana" panose="020B0604030504040204" pitchFamily="34" charset="0"/>
              </a:rPr>
              <a:t> vi ger </a:t>
            </a:r>
            <a:r>
              <a:rPr lang="en-CA" sz="1800" b="0" i="0" u="none" strike="noStrike" dirty="0" err="1">
                <a:solidFill>
                  <a:srgbClr val="000000"/>
                </a:solidFill>
                <a:effectLst/>
                <a:latin typeface="Verdana" panose="020B0604030504040204" pitchFamily="34" charset="0"/>
              </a:rPr>
              <a:t>åt</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ett</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bakslag</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har</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betydelse</a:t>
            </a:r>
            <a:r>
              <a:rPr lang="en-CA" sz="1800" b="0" i="0" u="none" strike="noStrike"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endParaRPr lang="sv-SE" b="0" i="0" dirty="0">
              <a:solidFill>
                <a:srgbClr val="000000"/>
              </a:solidFill>
              <a:effectLst/>
              <a:latin typeface="Segoe UI" panose="020B0502040204020203" pitchFamily="34" charset="0"/>
            </a:endParaRPr>
          </a:p>
          <a:p>
            <a:pPr algn="l" rtl="0" fontAlgn="base">
              <a:buFont typeface="Wingdings" panose="05000000000000000000" pitchFamily="2" charset="2"/>
              <a:buChar char="v"/>
            </a:pPr>
            <a:r>
              <a:rPr lang="sv-SE" dirty="0">
                <a:solidFill>
                  <a:srgbClr val="000000"/>
                </a:solidFill>
                <a:latin typeface="Verdana" panose="020B0604030504040204" pitchFamily="34" charset="0"/>
              </a:rPr>
              <a:t>Ibland när vi eller våra barn </a:t>
            </a:r>
            <a:r>
              <a:rPr lang="sv-SE" sz="1800" b="0" i="0" u="none" strike="noStrike" dirty="0">
                <a:solidFill>
                  <a:srgbClr val="000000"/>
                </a:solidFill>
                <a:effectLst/>
                <a:latin typeface="Verdana" panose="020B0604030504040204" pitchFamily="34" charset="0"/>
              </a:rPr>
              <a:t>försöker reparera </a:t>
            </a:r>
            <a:r>
              <a:rPr lang="sv-SE" dirty="0">
                <a:solidFill>
                  <a:srgbClr val="000000"/>
                </a:solidFill>
                <a:latin typeface="Verdana" panose="020B0604030504040204" pitchFamily="34" charset="0"/>
              </a:rPr>
              <a:t>”bakslaget” </a:t>
            </a:r>
            <a:r>
              <a:rPr lang="sv-SE" sz="1800" b="0" i="0" u="none" strike="noStrike" dirty="0">
                <a:solidFill>
                  <a:srgbClr val="000000"/>
                </a:solidFill>
                <a:effectLst/>
                <a:latin typeface="Verdana" panose="020B0604030504040204" pitchFamily="34" charset="0"/>
              </a:rPr>
              <a:t> gör vi det på ett sätt som är svårt att förstå för den andre.</a:t>
            </a:r>
            <a:endParaRPr lang="sv-SE" b="0" i="0" dirty="0">
              <a:solidFill>
                <a:srgbClr val="000000"/>
              </a:solidFill>
              <a:effectLst/>
              <a:latin typeface="Arial" panose="020B0604020202020204" pitchFamily="34" charset="0"/>
            </a:endParaRPr>
          </a:p>
          <a:p>
            <a:endParaRPr lang="sv-SE" dirty="0"/>
          </a:p>
        </p:txBody>
      </p:sp>
    </p:spTree>
    <p:extLst>
      <p:ext uri="{BB962C8B-B14F-4D97-AF65-F5344CB8AC3E}">
        <p14:creationId xmlns:p14="http://schemas.microsoft.com/office/powerpoint/2010/main" val="37686560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73BB-AFAC-32D4-9422-0E9146424C5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8E894B27-BF62-B514-5C87-52FFF1A333C7}"/>
              </a:ext>
            </a:extLst>
          </p:cNvPr>
          <p:cNvSpPr>
            <a:spLocks noGrp="1"/>
          </p:cNvSpPr>
          <p:nvPr>
            <p:ph type="title"/>
          </p:nvPr>
        </p:nvSpPr>
        <p:spPr>
          <a:xfrm>
            <a:off x="1274233" y="238125"/>
            <a:ext cx="10363200" cy="1143000"/>
          </a:xfrm>
        </p:spPr>
        <p:txBody>
          <a:bodyPr anchor="ctr">
            <a:normAutofit/>
          </a:bodyPr>
          <a:lstStyle/>
          <a:p>
            <a:r>
              <a:rPr lang="sv-SE"/>
              <a:t>Rollspel</a:t>
            </a:r>
          </a:p>
        </p:txBody>
      </p:sp>
      <p:pic>
        <p:nvPicPr>
          <p:cNvPr id="4" name="Platshållare för innehåll 3">
            <a:extLst>
              <a:ext uri="{FF2B5EF4-FFF2-40B4-BE49-F238E27FC236}">
                <a16:creationId xmlns:a16="http://schemas.microsoft.com/office/drawing/2014/main" id="{BF4BF45F-2305-90BE-5D7B-EB438E1023F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9617" y="1969075"/>
            <a:ext cx="5181600" cy="3951726"/>
          </a:xfrm>
          <a:noFill/>
        </p:spPr>
      </p:pic>
    </p:spTree>
    <p:extLst>
      <p:ext uri="{BB962C8B-B14F-4D97-AF65-F5344CB8AC3E}">
        <p14:creationId xmlns:p14="http://schemas.microsoft.com/office/powerpoint/2010/main" val="29596252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4558F-283A-3810-B613-18DCEE6A8E1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2F84A39-0539-FCE4-4ABF-2977D32CEE77}"/>
              </a:ext>
            </a:extLst>
          </p:cNvPr>
          <p:cNvSpPr>
            <a:spLocks noGrp="1"/>
          </p:cNvSpPr>
          <p:nvPr>
            <p:ph type="title"/>
          </p:nvPr>
        </p:nvSpPr>
        <p:spPr>
          <a:xfrm>
            <a:off x="1274233" y="238125"/>
            <a:ext cx="10363200" cy="1143000"/>
          </a:xfrm>
        </p:spPr>
        <p:txBody>
          <a:bodyPr anchor="ctr">
            <a:normAutofit/>
          </a:bodyPr>
          <a:lstStyle/>
          <a:p>
            <a:r>
              <a:rPr lang="sv-SE" dirty="0"/>
              <a:t>Rollspel</a:t>
            </a:r>
            <a:br>
              <a:rPr lang="sv-SE" dirty="0"/>
            </a:br>
            <a:r>
              <a:rPr lang="sv-SE" dirty="0"/>
              <a:t>Reparationsarbete</a:t>
            </a:r>
          </a:p>
        </p:txBody>
      </p:sp>
      <p:pic>
        <p:nvPicPr>
          <p:cNvPr id="4" name="Platshållare för innehåll 3">
            <a:extLst>
              <a:ext uri="{FF2B5EF4-FFF2-40B4-BE49-F238E27FC236}">
                <a16:creationId xmlns:a16="http://schemas.microsoft.com/office/drawing/2014/main" id="{B549DC3B-9541-387B-24DB-2DFA1FC868D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9617" y="1969075"/>
            <a:ext cx="5181600" cy="3951726"/>
          </a:xfrm>
          <a:noFill/>
        </p:spPr>
      </p:pic>
    </p:spTree>
    <p:extLst>
      <p:ext uri="{BB962C8B-B14F-4D97-AF65-F5344CB8AC3E}">
        <p14:creationId xmlns:p14="http://schemas.microsoft.com/office/powerpoint/2010/main" val="24786899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91315302-DD10-AEBC-059E-9607D8E9E43E}"/>
              </a:ext>
            </a:extLst>
          </p:cNvPr>
          <p:cNvSpPr>
            <a:spLocks noGrp="1"/>
          </p:cNvSpPr>
          <p:nvPr>
            <p:ph type="title"/>
          </p:nvPr>
        </p:nvSpPr>
        <p:spPr>
          <a:xfrm>
            <a:off x="838200" y="888008"/>
            <a:ext cx="10515600" cy="1021563"/>
          </a:xfrm>
        </p:spPr>
        <p:txBody>
          <a:bodyPr>
            <a:normAutofit fontScale="90000"/>
          </a:bodyPr>
          <a:lstStyle/>
          <a:p>
            <a:r>
              <a:rPr lang="sv-SE" sz="3200" i="0" u="none" strike="noStrike" dirty="0">
                <a:effectLst/>
              </a:rPr>
              <a:t>Att se möjligheterna i situationerna som spårar ur är svårt, men det blir lättare med övning</a:t>
            </a:r>
            <a:r>
              <a:rPr lang="sv-SE" sz="3200" i="0" dirty="0">
                <a:effectLst/>
              </a:rPr>
              <a:t>​</a:t>
            </a:r>
            <a:br>
              <a:rPr lang="sv-SE" sz="2800" i="0" dirty="0">
                <a:solidFill>
                  <a:srgbClr val="000000"/>
                </a:solidFill>
                <a:effectLst/>
              </a:rPr>
            </a:br>
            <a:endParaRPr lang="sv-SE" dirty="0"/>
          </a:p>
        </p:txBody>
      </p:sp>
      <p:sp>
        <p:nvSpPr>
          <p:cNvPr id="8" name="Platshållare för innehåll 7">
            <a:extLst>
              <a:ext uri="{FF2B5EF4-FFF2-40B4-BE49-F238E27FC236}">
                <a16:creationId xmlns:a16="http://schemas.microsoft.com/office/drawing/2014/main" id="{32511B5B-5578-F23B-C0A9-C3DDA9AD7FA0}"/>
              </a:ext>
            </a:extLst>
          </p:cNvPr>
          <p:cNvSpPr>
            <a:spLocks noGrp="1"/>
          </p:cNvSpPr>
          <p:nvPr>
            <p:ph idx="1"/>
          </p:nvPr>
        </p:nvSpPr>
        <p:spPr>
          <a:xfrm>
            <a:off x="838200" y="1909571"/>
            <a:ext cx="10515600" cy="4219663"/>
          </a:xfrm>
        </p:spPr>
        <p:txBody>
          <a:bodyPr/>
          <a:lstStyle/>
          <a:p>
            <a:pPr marL="0" indent="0" algn="l" rtl="0" fontAlgn="base">
              <a:buNone/>
            </a:pPr>
            <a:r>
              <a:rPr lang="sv-SE" sz="2000" b="0" i="0" u="none" strike="noStrike" dirty="0">
                <a:solidFill>
                  <a:srgbClr val="000000"/>
                </a:solidFill>
                <a:effectLst/>
              </a:rPr>
              <a:t>Om vi accepterar att förändring sker långsamt, och är beredda på bakslag, kan vi vara förberedda:</a:t>
            </a:r>
            <a:endParaRPr lang="en-US" sz="2000" b="0" i="0" dirty="0">
              <a:solidFill>
                <a:srgbClr val="000000"/>
              </a:solidFill>
              <a:effectLst/>
            </a:endParaRPr>
          </a:p>
          <a:p>
            <a:pPr algn="l" rtl="0" fontAlgn="base">
              <a:buFont typeface="Wingdings" panose="05000000000000000000" pitchFamily="2" charset="2"/>
              <a:buChar char="v"/>
            </a:pPr>
            <a:r>
              <a:rPr lang="sv-SE" sz="1800" b="0" i="0" u="none" strike="noStrike" dirty="0">
                <a:solidFill>
                  <a:srgbClr val="000000"/>
                </a:solidFill>
                <a:effectLst/>
              </a:rPr>
              <a:t>Att se bakslag som en del av förändringsprocessen.</a:t>
            </a:r>
            <a:r>
              <a:rPr lang="en-US" sz="1800" b="0" i="0" dirty="0">
                <a:solidFill>
                  <a:srgbClr val="000000"/>
                </a:solidFill>
                <a:effectLst/>
              </a:rPr>
              <a:t>​</a:t>
            </a:r>
          </a:p>
          <a:p>
            <a:pPr marL="0" indent="0" algn="l" rtl="0" fontAlgn="base">
              <a:buNone/>
            </a:pPr>
            <a:endParaRPr lang="sv-SE" dirty="0">
              <a:solidFill>
                <a:srgbClr val="000000"/>
              </a:solidFill>
            </a:endParaRPr>
          </a:p>
          <a:p>
            <a:pPr marL="0" indent="0" algn="l" rtl="0" fontAlgn="base">
              <a:buNone/>
            </a:pPr>
            <a:r>
              <a:rPr lang="sv-SE" sz="2000" b="1" i="0" u="none" strike="noStrike" dirty="0">
                <a:solidFill>
                  <a:schemeClr val="accent2"/>
                </a:solidFill>
                <a:effectLst/>
              </a:rPr>
              <a:t>Det hjälper våra barn/tonåringar att förstå att..</a:t>
            </a:r>
            <a:r>
              <a:rPr lang="sv-SE" sz="2000" b="0" i="0" dirty="0">
                <a:solidFill>
                  <a:schemeClr val="accent2"/>
                </a:solidFill>
                <a:effectLst/>
              </a:rPr>
              <a:t>​</a:t>
            </a:r>
          </a:p>
          <a:p>
            <a:pPr algn="l" rtl="0" fontAlgn="base">
              <a:buFont typeface="Wingdings" panose="05000000000000000000" pitchFamily="2" charset="2"/>
              <a:buChar char="v"/>
            </a:pPr>
            <a:r>
              <a:rPr lang="en-CA" dirty="0" err="1">
                <a:solidFill>
                  <a:srgbClr val="000000"/>
                </a:solidFill>
              </a:rPr>
              <a:t>V</a:t>
            </a:r>
            <a:r>
              <a:rPr lang="en-CA" sz="1800" b="0" i="0" u="none" strike="noStrike" dirty="0" err="1">
                <a:solidFill>
                  <a:srgbClr val="000000"/>
                </a:solidFill>
                <a:effectLst/>
              </a:rPr>
              <a:t>år</a:t>
            </a:r>
            <a:r>
              <a:rPr lang="en-CA" sz="1800" b="0" i="0" u="none" strike="noStrike" dirty="0">
                <a:solidFill>
                  <a:srgbClr val="000000"/>
                </a:solidFill>
                <a:effectLst/>
              </a:rPr>
              <a:t> relation </a:t>
            </a:r>
            <a:r>
              <a:rPr lang="en-CA" sz="1800" b="0" i="0" u="none" strike="noStrike" dirty="0" err="1">
                <a:solidFill>
                  <a:srgbClr val="000000"/>
                </a:solidFill>
                <a:effectLst/>
              </a:rPr>
              <a:t>kommer</a:t>
            </a:r>
            <a:r>
              <a:rPr lang="en-CA" sz="1800" b="0" i="0" u="none" strike="noStrike" dirty="0">
                <a:solidFill>
                  <a:srgbClr val="000000"/>
                </a:solidFill>
                <a:effectLst/>
              </a:rPr>
              <a:t> </a:t>
            </a:r>
            <a:r>
              <a:rPr lang="en-CA" sz="1800" b="0" i="0" u="none" strike="noStrike" dirty="0" err="1">
                <a:solidFill>
                  <a:srgbClr val="000000"/>
                </a:solidFill>
                <a:effectLst/>
              </a:rPr>
              <a:t>att</a:t>
            </a:r>
            <a:r>
              <a:rPr lang="en-CA" sz="1800" b="0" i="0" u="none" strike="noStrike" dirty="0">
                <a:solidFill>
                  <a:srgbClr val="000000"/>
                </a:solidFill>
                <a:effectLst/>
              </a:rPr>
              <a:t> </a:t>
            </a:r>
            <a:r>
              <a:rPr lang="en-CA" sz="1800" b="0" i="0" u="none" strike="noStrike" dirty="0" err="1">
                <a:solidFill>
                  <a:srgbClr val="000000"/>
                </a:solidFill>
                <a:effectLst/>
              </a:rPr>
              <a:t>klara</a:t>
            </a:r>
            <a:r>
              <a:rPr lang="en-CA" sz="1800" b="0" i="0" u="none" strike="noStrike" dirty="0">
                <a:solidFill>
                  <a:srgbClr val="000000"/>
                </a:solidFill>
                <a:effectLst/>
              </a:rPr>
              <a:t> </a:t>
            </a:r>
            <a:r>
              <a:rPr lang="en-CA" sz="1800" b="0" i="0" u="none" strike="noStrike" dirty="0" err="1">
                <a:solidFill>
                  <a:srgbClr val="000000"/>
                </a:solidFill>
                <a:effectLst/>
              </a:rPr>
              <a:t>ett</a:t>
            </a:r>
            <a:r>
              <a:rPr lang="en-CA" sz="1800" b="0" i="0" u="none" strike="noStrike" dirty="0">
                <a:solidFill>
                  <a:srgbClr val="000000"/>
                </a:solidFill>
                <a:effectLst/>
              </a:rPr>
              <a:t> </a:t>
            </a:r>
            <a:r>
              <a:rPr lang="en-CA" sz="1800" b="0" i="0" u="none" strike="noStrike" dirty="0" err="1">
                <a:solidFill>
                  <a:srgbClr val="000000"/>
                </a:solidFill>
                <a:effectLst/>
              </a:rPr>
              <a:t>bakslag</a:t>
            </a:r>
            <a:r>
              <a:rPr lang="en-CA" sz="1800" b="0" i="0" u="none" strike="noStrike" dirty="0">
                <a:solidFill>
                  <a:srgbClr val="000000"/>
                </a:solidFill>
                <a:effectLst/>
              </a:rPr>
              <a:t>.</a:t>
            </a:r>
            <a:r>
              <a:rPr lang="sv-SE" sz="1800" b="0" i="0" dirty="0">
                <a:solidFill>
                  <a:srgbClr val="000000"/>
                </a:solidFill>
                <a:effectLst/>
              </a:rPr>
              <a:t>​</a:t>
            </a:r>
          </a:p>
          <a:p>
            <a:pPr algn="l" rtl="0" fontAlgn="base">
              <a:buFont typeface="Wingdings" panose="05000000000000000000" pitchFamily="2" charset="2"/>
              <a:buChar char="v"/>
            </a:pPr>
            <a:r>
              <a:rPr lang="sv-SE" dirty="0">
                <a:solidFill>
                  <a:srgbClr val="000000"/>
                </a:solidFill>
              </a:rPr>
              <a:t>V</a:t>
            </a:r>
            <a:r>
              <a:rPr lang="sv-SE" sz="1800" b="0" i="0" u="none" strike="noStrike" dirty="0">
                <a:solidFill>
                  <a:srgbClr val="000000"/>
                </a:solidFill>
                <a:effectLst/>
              </a:rPr>
              <a:t>i kan lita på vår relation och ta ett steg framåt, det går att reparera och försonas i relationer.</a:t>
            </a:r>
            <a:endParaRPr lang="sv-SE" sz="1800" b="0" i="0" dirty="0">
              <a:solidFill>
                <a:srgbClr val="000000"/>
              </a:solidFill>
              <a:effectLst/>
            </a:endParaRPr>
          </a:p>
          <a:p>
            <a:endParaRPr lang="sv-SE" dirty="0"/>
          </a:p>
        </p:txBody>
      </p:sp>
      <p:pic>
        <p:nvPicPr>
          <p:cNvPr id="10" name="Bildobjekt 9">
            <a:extLst>
              <a:ext uri="{FF2B5EF4-FFF2-40B4-BE49-F238E27FC236}">
                <a16:creationId xmlns:a16="http://schemas.microsoft.com/office/drawing/2014/main" id="{F4829DF3-3585-ED4D-A6F7-383645FD0787}"/>
              </a:ext>
            </a:extLst>
          </p:cNvPr>
          <p:cNvPicPr>
            <a:picLocks noChangeAspect="1"/>
          </p:cNvPicPr>
          <p:nvPr/>
        </p:nvPicPr>
        <p:blipFill>
          <a:blip r:embed="rId2"/>
          <a:stretch>
            <a:fillRect/>
          </a:stretch>
        </p:blipFill>
        <p:spPr>
          <a:xfrm>
            <a:off x="3140346" y="4686543"/>
            <a:ext cx="5153025" cy="2000250"/>
          </a:xfrm>
          <a:prstGeom prst="rect">
            <a:avLst/>
          </a:prstGeom>
        </p:spPr>
      </p:pic>
    </p:spTree>
    <p:extLst>
      <p:ext uri="{BB962C8B-B14F-4D97-AF65-F5344CB8AC3E}">
        <p14:creationId xmlns:p14="http://schemas.microsoft.com/office/powerpoint/2010/main" val="1695548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40F6FBE-25C9-8DBA-A2D4-48156432C5CA}"/>
              </a:ext>
            </a:extLst>
          </p:cNvPr>
          <p:cNvSpPr>
            <a:spLocks noGrp="1"/>
          </p:cNvSpPr>
          <p:nvPr>
            <p:ph type="title"/>
          </p:nvPr>
        </p:nvSpPr>
        <p:spPr/>
        <p:txBody>
          <a:bodyPr/>
          <a:lstStyle/>
          <a:p>
            <a:r>
              <a:rPr lang="sv-SE" dirty="0"/>
              <a:t>Sammanfattning</a:t>
            </a:r>
          </a:p>
        </p:txBody>
      </p:sp>
      <p:sp>
        <p:nvSpPr>
          <p:cNvPr id="6" name="Platshållare för innehåll 5">
            <a:extLst>
              <a:ext uri="{FF2B5EF4-FFF2-40B4-BE49-F238E27FC236}">
                <a16:creationId xmlns:a16="http://schemas.microsoft.com/office/drawing/2014/main" id="{406B107B-3665-4798-DF87-3169CE0BA45C}"/>
              </a:ext>
            </a:extLst>
          </p:cNvPr>
          <p:cNvSpPr>
            <a:spLocks noGrp="1"/>
          </p:cNvSpPr>
          <p:nvPr>
            <p:ph idx="1"/>
          </p:nvPr>
        </p:nvSpPr>
        <p:spPr/>
        <p:txBody>
          <a:bodyPr>
            <a:normAutofit/>
          </a:bodyPr>
          <a:lstStyle/>
          <a:p>
            <a:pPr algn="l" rtl="0" fontAlgn="base">
              <a:buFont typeface="Wingdings" panose="05000000000000000000" pitchFamily="2" charset="2"/>
              <a:buChar char="v"/>
            </a:pPr>
            <a:r>
              <a:rPr lang="en-CA" sz="1800" b="0" i="0" u="none" strike="noStrike" dirty="0" err="1">
                <a:solidFill>
                  <a:srgbClr val="000000"/>
                </a:solidFill>
                <a:effectLst/>
                <a:latin typeface="Verdana" panose="020B0604030504040204" pitchFamily="34" charset="0"/>
              </a:rPr>
              <a:t>Utveckling</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och</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förändring</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är</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en</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ojämn</a:t>
            </a:r>
            <a:r>
              <a:rPr lang="en-CA" sz="1800" b="0" i="0" u="none" strike="noStrike" dirty="0">
                <a:solidFill>
                  <a:srgbClr val="000000"/>
                </a:solidFill>
                <a:effectLst/>
                <a:latin typeface="Verdana" panose="020B0604030504040204" pitchFamily="34" charset="0"/>
              </a:rPr>
              <a:t> process i </a:t>
            </a:r>
            <a:r>
              <a:rPr lang="en-CA" sz="1800" b="0" i="0" u="none" strike="noStrike" dirty="0" err="1">
                <a:solidFill>
                  <a:srgbClr val="000000"/>
                </a:solidFill>
                <a:effectLst/>
                <a:latin typeface="Verdana" panose="020B0604030504040204" pitchFamily="34" charset="0"/>
              </a:rPr>
              <a:t>alla</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relationer</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marL="0" indent="0" algn="l" rtl="0" fontAlgn="base">
              <a:buNone/>
            </a:pP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en-CA" sz="1800" b="0" i="0" u="none" strike="noStrike" dirty="0">
                <a:solidFill>
                  <a:srgbClr val="000000"/>
                </a:solidFill>
                <a:effectLst/>
                <a:latin typeface="Verdana" panose="020B0604030504040204" pitchFamily="34" charset="0"/>
              </a:rPr>
              <a:t>Den </a:t>
            </a:r>
            <a:r>
              <a:rPr lang="en-CA" sz="1800" b="0" i="0" u="none" strike="noStrike" dirty="0" err="1">
                <a:solidFill>
                  <a:srgbClr val="000000"/>
                </a:solidFill>
                <a:effectLst/>
                <a:latin typeface="Verdana" panose="020B0604030504040204" pitchFamily="34" charset="0"/>
              </a:rPr>
              <a:t>innebörd</a:t>
            </a:r>
            <a:r>
              <a:rPr lang="en-CA" sz="1800" b="0" i="0" u="none" strike="noStrike" dirty="0">
                <a:solidFill>
                  <a:srgbClr val="000000"/>
                </a:solidFill>
                <a:effectLst/>
                <a:latin typeface="Verdana" panose="020B0604030504040204" pitchFamily="34" charset="0"/>
              </a:rPr>
              <a:t> vi ger </a:t>
            </a:r>
            <a:r>
              <a:rPr lang="en-CA" sz="1800" b="0" i="0" u="none" strike="noStrike" dirty="0" err="1">
                <a:solidFill>
                  <a:srgbClr val="000000"/>
                </a:solidFill>
                <a:effectLst/>
                <a:latin typeface="Verdana" panose="020B0604030504040204" pitchFamily="34" charset="0"/>
              </a:rPr>
              <a:t>åt</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bakslag</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är</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skillnaden</a:t>
            </a:r>
            <a:r>
              <a:rPr lang="en-CA" sz="1800" b="0" i="0" u="none" strike="noStrike" dirty="0">
                <a:solidFill>
                  <a:srgbClr val="000000"/>
                </a:solidFill>
                <a:effectLst/>
                <a:latin typeface="Verdana" panose="020B0604030504040204" pitchFamily="34" charset="0"/>
              </a:rPr>
              <a:t>.</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marL="0" indent="0" algn="l" rtl="0" fontAlgn="base">
              <a:buNone/>
            </a:pP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en-CA" sz="1800" b="0" i="0" u="none" strike="noStrike" dirty="0">
                <a:solidFill>
                  <a:srgbClr val="000000"/>
                </a:solidFill>
                <a:effectLst/>
                <a:latin typeface="Verdana" panose="020B0604030504040204" pitchFamily="34" charset="0"/>
              </a:rPr>
              <a:t>Med </a:t>
            </a:r>
            <a:r>
              <a:rPr lang="en-CA" sz="1800" b="0" i="0" u="none" strike="noStrike" dirty="0" err="1">
                <a:solidFill>
                  <a:srgbClr val="000000"/>
                </a:solidFill>
                <a:effectLst/>
                <a:latin typeface="Verdana" panose="020B0604030504040204" pitchFamily="34" charset="0"/>
              </a:rPr>
              <a:t>hjälp</a:t>
            </a:r>
            <a:r>
              <a:rPr lang="en-CA" sz="1800" b="0" i="0" u="none" strike="noStrike" dirty="0">
                <a:solidFill>
                  <a:srgbClr val="000000"/>
                </a:solidFill>
                <a:effectLst/>
                <a:latin typeface="Verdana" panose="020B0604030504040204" pitchFamily="34" charset="0"/>
              </a:rPr>
              <a:t> av </a:t>
            </a:r>
            <a:r>
              <a:rPr lang="en-CA" sz="1800" b="0" i="0" u="none" strike="noStrike" dirty="0" err="1">
                <a:solidFill>
                  <a:srgbClr val="000000"/>
                </a:solidFill>
                <a:effectLst/>
                <a:latin typeface="Verdana" panose="020B0604030504040204" pitchFamily="34" charset="0"/>
              </a:rPr>
              <a:t>alla</a:t>
            </a:r>
            <a:r>
              <a:rPr lang="en-CA" sz="1800" b="0" i="0" u="none" strike="noStrike" dirty="0">
                <a:solidFill>
                  <a:srgbClr val="000000"/>
                </a:solidFill>
                <a:effectLst/>
                <a:latin typeface="Verdana" panose="020B0604030504040204" pitchFamily="34" charset="0"/>
              </a:rPr>
              <a:t> de </a:t>
            </a:r>
            <a:r>
              <a:rPr lang="en-CA" sz="1800" b="0" i="0" u="none" strike="noStrike" dirty="0" err="1">
                <a:solidFill>
                  <a:srgbClr val="000000"/>
                </a:solidFill>
                <a:effectLst/>
                <a:latin typeface="Verdana" panose="020B0604030504040204" pitchFamily="34" charset="0"/>
              </a:rPr>
              <a:t>principer</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som</a:t>
            </a:r>
            <a:r>
              <a:rPr lang="en-CA" sz="1800" b="0" i="0" u="none" strike="noStrike" dirty="0">
                <a:solidFill>
                  <a:srgbClr val="000000"/>
                </a:solidFill>
                <a:effectLst/>
                <a:latin typeface="Verdana" panose="020B0604030504040204" pitchFamily="34" charset="0"/>
              </a:rPr>
              <a:t> vi </a:t>
            </a:r>
            <a:r>
              <a:rPr lang="en-CA" sz="1800" b="0" i="0" u="none" strike="noStrike" dirty="0" err="1">
                <a:solidFill>
                  <a:srgbClr val="000000"/>
                </a:solidFill>
                <a:effectLst/>
                <a:latin typeface="Verdana" panose="020B0604030504040204" pitchFamily="34" charset="0"/>
              </a:rPr>
              <a:t>gått</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igenom</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här</a:t>
            </a:r>
            <a:r>
              <a:rPr lang="en-CA" sz="1800" b="0" i="0" u="none" strike="noStrike" dirty="0">
                <a:solidFill>
                  <a:srgbClr val="000000"/>
                </a:solidFill>
                <a:effectLst/>
                <a:latin typeface="Verdana" panose="020B0604030504040204" pitchFamily="34" charset="0"/>
              </a:rPr>
              <a:t> i </a:t>
            </a:r>
            <a:r>
              <a:rPr lang="en-CA" sz="1800" b="0" i="0" u="none" strike="noStrike" dirty="0" err="1">
                <a:solidFill>
                  <a:srgbClr val="000000"/>
                </a:solidFill>
                <a:effectLst/>
                <a:latin typeface="Verdana" panose="020B0604030504040204" pitchFamily="34" charset="0"/>
              </a:rPr>
              <a:t>gruppen</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kommer</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ni</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att</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kunna</a:t>
            </a:r>
            <a:r>
              <a:rPr lang="en-CA" sz="1800" b="0" i="0" u="none" strike="noStrike" dirty="0">
                <a:solidFill>
                  <a:srgbClr val="000000"/>
                </a:solidFill>
                <a:effectLst/>
                <a:latin typeface="Verdana" panose="020B0604030504040204" pitchFamily="34" charset="0"/>
              </a:rPr>
              <a:t> se </a:t>
            </a:r>
            <a:r>
              <a:rPr lang="en-CA" sz="1800" b="0" i="0" u="none" strike="noStrike" dirty="0" err="1">
                <a:solidFill>
                  <a:srgbClr val="000000"/>
                </a:solidFill>
                <a:effectLst/>
                <a:latin typeface="Verdana" panose="020B0604030504040204" pitchFamily="34" charset="0"/>
              </a:rPr>
              <a:t>bakslag</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som</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tillfällen</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att</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lära</a:t>
            </a:r>
            <a:r>
              <a:rPr lang="en-CA" sz="1800" b="0" i="0" u="none" strike="noStrike" dirty="0">
                <a:solidFill>
                  <a:srgbClr val="000000"/>
                </a:solidFill>
                <a:effectLst/>
                <a:latin typeface="Verdana" panose="020B0604030504040204" pitchFamily="34" charset="0"/>
              </a:rPr>
              <a:t> sig av.</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en-CA" sz="1800" b="0" i="0" u="none" strike="noStrike" dirty="0">
                <a:solidFill>
                  <a:srgbClr val="000000"/>
                </a:solidFill>
                <a:effectLst/>
                <a:latin typeface="Verdana" panose="020B0604030504040204" pitchFamily="34" charset="0"/>
              </a:rPr>
              <a:t> </a:t>
            </a:r>
            <a:r>
              <a:rPr lang="sv-SE" sz="1800" b="0" i="0"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pPr algn="l" rtl="0" fontAlgn="base">
              <a:buFont typeface="Wingdings" panose="05000000000000000000" pitchFamily="2" charset="2"/>
              <a:buChar char="v"/>
            </a:pPr>
            <a:r>
              <a:rPr lang="en-CA" sz="1800" b="0" i="0" u="none" strike="noStrike" dirty="0" err="1">
                <a:solidFill>
                  <a:srgbClr val="000000"/>
                </a:solidFill>
                <a:effectLst/>
                <a:latin typeface="Verdana" panose="020B0604030504040204" pitchFamily="34" charset="0"/>
              </a:rPr>
              <a:t>Principerna</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är</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användbara</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verktyg</a:t>
            </a:r>
            <a:r>
              <a:rPr lang="en-CA" sz="1800" b="0" i="0" u="none" strike="noStrike" dirty="0">
                <a:solidFill>
                  <a:srgbClr val="000000"/>
                </a:solidFill>
                <a:effectLst/>
                <a:latin typeface="Verdana" panose="020B0604030504040204" pitchFamily="34" charset="0"/>
              </a:rPr>
              <a:t> för </a:t>
            </a:r>
            <a:r>
              <a:rPr lang="en-CA" sz="1800" b="0" i="0" u="none" strike="noStrike" dirty="0" err="1">
                <a:solidFill>
                  <a:srgbClr val="000000"/>
                </a:solidFill>
                <a:effectLst/>
                <a:latin typeface="Verdana" panose="020B0604030504040204" pitchFamily="34" charset="0"/>
              </a:rPr>
              <a:t>att</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överväga</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alternativa</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reaktionssätt</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istället</a:t>
            </a:r>
            <a:r>
              <a:rPr lang="en-CA" sz="1800" b="0" i="0" u="none" strike="noStrike" dirty="0">
                <a:solidFill>
                  <a:srgbClr val="000000"/>
                </a:solidFill>
                <a:effectLst/>
                <a:latin typeface="Verdana" panose="020B0604030504040204" pitchFamily="34" charset="0"/>
              </a:rPr>
              <a:t> för </a:t>
            </a:r>
            <a:r>
              <a:rPr lang="en-CA" sz="1800" b="0" i="0" u="none" strike="noStrike" dirty="0" err="1">
                <a:solidFill>
                  <a:srgbClr val="000000"/>
                </a:solidFill>
                <a:effectLst/>
                <a:latin typeface="Verdana" panose="020B0604030504040204" pitchFamily="34" charset="0"/>
              </a:rPr>
              <a:t>att</a:t>
            </a:r>
            <a:r>
              <a:rPr lang="en-CA" sz="1800" b="0" i="0" u="none" strike="noStrike" dirty="0">
                <a:solidFill>
                  <a:srgbClr val="000000"/>
                </a:solidFill>
                <a:effectLst/>
                <a:latin typeface="Verdana" panose="020B0604030504040204" pitchFamily="34" charset="0"/>
              </a:rPr>
              <a:t> “bara” </a:t>
            </a:r>
            <a:r>
              <a:rPr lang="en-CA" sz="1800" b="0" i="0" u="none" strike="noStrike" dirty="0" err="1">
                <a:solidFill>
                  <a:srgbClr val="000000"/>
                </a:solidFill>
                <a:effectLst/>
                <a:latin typeface="Verdana" panose="020B0604030504040204" pitchFamily="34" charset="0"/>
              </a:rPr>
              <a:t>reagera</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på</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svåra</a:t>
            </a:r>
            <a:r>
              <a:rPr lang="en-CA" sz="1800" b="0" i="0" u="none" strike="noStrike" dirty="0">
                <a:solidFill>
                  <a:srgbClr val="000000"/>
                </a:solidFill>
                <a:effectLst/>
                <a:latin typeface="Verdana" panose="020B0604030504040204" pitchFamily="34" charset="0"/>
              </a:rPr>
              <a:t> </a:t>
            </a:r>
            <a:r>
              <a:rPr lang="en-CA" sz="1800" b="0" i="0" u="none" strike="noStrike" dirty="0" err="1">
                <a:solidFill>
                  <a:srgbClr val="000000"/>
                </a:solidFill>
                <a:effectLst/>
                <a:latin typeface="Verdana" panose="020B0604030504040204" pitchFamily="34" charset="0"/>
              </a:rPr>
              <a:t>situationer</a:t>
            </a:r>
            <a:r>
              <a:rPr lang="en-CA" sz="1800" b="0" i="0" u="none" strike="noStrike" dirty="0">
                <a:solidFill>
                  <a:srgbClr val="000000"/>
                </a:solidFill>
                <a:effectLst/>
                <a:latin typeface="Verdana" panose="020B0604030504040204" pitchFamily="34" charset="0"/>
              </a:rPr>
              <a:t>.</a:t>
            </a:r>
            <a:endParaRPr lang="sv-SE" b="0" i="0" dirty="0">
              <a:solidFill>
                <a:srgbClr val="000000"/>
              </a:solidFill>
              <a:effectLst/>
              <a:latin typeface="Arial" panose="020B0604020202020204" pitchFamily="34" charset="0"/>
            </a:endParaRPr>
          </a:p>
          <a:p>
            <a:endParaRPr lang="sv-SE" dirty="0"/>
          </a:p>
        </p:txBody>
      </p:sp>
    </p:spTree>
    <p:extLst>
      <p:ext uri="{BB962C8B-B14F-4D97-AF65-F5344CB8AC3E}">
        <p14:creationId xmlns:p14="http://schemas.microsoft.com/office/powerpoint/2010/main" val="13220224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25EF7DA-E77F-E97C-06EF-E879069541BC}"/>
              </a:ext>
            </a:extLst>
          </p:cNvPr>
          <p:cNvSpPr>
            <a:spLocks noGrp="1"/>
          </p:cNvSpPr>
          <p:nvPr>
            <p:ph type="title"/>
          </p:nvPr>
        </p:nvSpPr>
        <p:spPr/>
        <p:txBody>
          <a:bodyPr/>
          <a:lstStyle/>
          <a:p>
            <a:r>
              <a:rPr lang="sv-SE" dirty="0"/>
              <a:t>Ta-Hem-Budskap</a:t>
            </a:r>
          </a:p>
        </p:txBody>
      </p:sp>
      <p:sp>
        <p:nvSpPr>
          <p:cNvPr id="5" name="Platshållare för innehåll 4">
            <a:extLst>
              <a:ext uri="{FF2B5EF4-FFF2-40B4-BE49-F238E27FC236}">
                <a16:creationId xmlns:a16="http://schemas.microsoft.com/office/drawing/2014/main" id="{920CE110-4D8D-058A-B591-BC2CB53676D4}"/>
              </a:ext>
            </a:extLst>
          </p:cNvPr>
          <p:cNvSpPr>
            <a:spLocks noGrp="1"/>
          </p:cNvSpPr>
          <p:nvPr>
            <p:ph idx="1"/>
          </p:nvPr>
        </p:nvSpPr>
        <p:spPr/>
        <p:txBody>
          <a:bodyPr/>
          <a:lstStyle/>
          <a:p>
            <a:pPr marL="0" indent="0" algn="l" rtl="0" fontAlgn="base">
              <a:buNone/>
            </a:pPr>
            <a:r>
              <a:rPr lang="sv-SE" sz="1800" b="1" i="0" u="none" strike="noStrike" dirty="0">
                <a:solidFill>
                  <a:srgbClr val="4F81BD"/>
                </a:solidFill>
                <a:effectLst/>
              </a:rPr>
              <a:t>Att ha med sig framåt:</a:t>
            </a:r>
            <a:r>
              <a:rPr lang="en-US" sz="1800" b="0" i="0" dirty="0">
                <a:solidFill>
                  <a:srgbClr val="000000"/>
                </a:solidFill>
                <a:effectLst/>
              </a:rPr>
              <a:t>​</a:t>
            </a:r>
            <a:endParaRPr lang="en-US" b="0" i="0" dirty="0">
              <a:solidFill>
                <a:srgbClr val="000000"/>
              </a:solidFill>
              <a:effectLst/>
            </a:endParaRPr>
          </a:p>
          <a:p>
            <a:pPr algn="l" rtl="0" fontAlgn="base">
              <a:buFont typeface="Wingdings" panose="05000000000000000000" pitchFamily="2" charset="2"/>
              <a:buChar char="v"/>
            </a:pPr>
            <a:r>
              <a:rPr lang="sv-SE" sz="1800" b="0" i="0" u="none" strike="noStrike" dirty="0">
                <a:solidFill>
                  <a:srgbClr val="000000"/>
                </a:solidFill>
                <a:effectLst/>
              </a:rPr>
              <a:t>Bakslag är en naturlig del av förändring.</a:t>
            </a:r>
            <a:r>
              <a:rPr lang="sv-SE" sz="1800" b="0" i="0" dirty="0">
                <a:solidFill>
                  <a:srgbClr val="000000"/>
                </a:solidFill>
                <a:effectLst/>
              </a:rPr>
              <a:t>​</a:t>
            </a:r>
            <a:endParaRPr lang="sv-SE" b="0" i="0" dirty="0">
              <a:solidFill>
                <a:srgbClr val="000000"/>
              </a:solidFill>
              <a:effectLst/>
            </a:endParaRPr>
          </a:p>
          <a:p>
            <a:pPr algn="l" rtl="0" fontAlgn="base">
              <a:buFont typeface="Wingdings" panose="05000000000000000000" pitchFamily="2" charset="2"/>
              <a:buChar char="v"/>
            </a:pPr>
            <a:r>
              <a:rPr lang="sv-SE" sz="1800" b="0" i="0" u="none" strike="noStrike" dirty="0">
                <a:solidFill>
                  <a:srgbClr val="000000"/>
                </a:solidFill>
                <a:effectLst/>
              </a:rPr>
              <a:t>Bakslag ska ses som en möjlighet för utveckling i våra relationer.</a:t>
            </a:r>
            <a:r>
              <a:rPr lang="sv-SE" sz="1800" b="0" i="0" dirty="0">
                <a:solidFill>
                  <a:srgbClr val="000000"/>
                </a:solidFill>
                <a:effectLst/>
              </a:rPr>
              <a:t>​</a:t>
            </a:r>
            <a:endParaRPr lang="sv-SE" b="0" i="0" dirty="0">
              <a:solidFill>
                <a:srgbClr val="000000"/>
              </a:solidFill>
              <a:effectLst/>
            </a:endParaRPr>
          </a:p>
          <a:p>
            <a:pPr algn="l" rtl="0" fontAlgn="base">
              <a:buFont typeface="Wingdings" panose="05000000000000000000" pitchFamily="2" charset="2"/>
              <a:buChar char="v"/>
            </a:pPr>
            <a:r>
              <a:rPr lang="sv-SE" sz="1800" b="0" i="0" u="none" strike="noStrike" dirty="0">
                <a:solidFill>
                  <a:srgbClr val="000000"/>
                </a:solidFill>
                <a:effectLst/>
              </a:rPr>
              <a:t>Lita på att relationer bär även genom svårare perioder.</a:t>
            </a:r>
            <a:r>
              <a:rPr lang="sv-SE" sz="1800" b="0" i="0" dirty="0">
                <a:solidFill>
                  <a:srgbClr val="000000"/>
                </a:solidFill>
                <a:effectLst/>
              </a:rPr>
              <a:t>​</a:t>
            </a:r>
            <a:endParaRPr lang="sv-SE" b="0" i="0" dirty="0">
              <a:solidFill>
                <a:srgbClr val="000000"/>
              </a:solidFill>
              <a:effectLst/>
            </a:endParaRPr>
          </a:p>
          <a:p>
            <a:pPr algn="l" rtl="0" fontAlgn="base">
              <a:buFont typeface="Wingdings" panose="05000000000000000000" pitchFamily="2" charset="2"/>
              <a:buChar char="v"/>
            </a:pPr>
            <a:r>
              <a:rPr lang="sv-SE" sz="1800" b="0" i="0" u="none" strike="noStrike" dirty="0">
                <a:solidFill>
                  <a:srgbClr val="000000"/>
                </a:solidFill>
                <a:effectLst/>
              </a:rPr>
              <a:t>Principerna som du har lärt dig finns nu i din verktygslåda</a:t>
            </a:r>
            <a:endParaRPr lang="sv-SE" b="0" i="0" dirty="0">
              <a:solidFill>
                <a:srgbClr val="000000"/>
              </a:solidFill>
              <a:effectLst/>
            </a:endParaRPr>
          </a:p>
          <a:p>
            <a:endParaRPr lang="sv-SE" dirty="0"/>
          </a:p>
        </p:txBody>
      </p:sp>
    </p:spTree>
    <p:extLst>
      <p:ext uri="{BB962C8B-B14F-4D97-AF65-F5344CB8AC3E}">
        <p14:creationId xmlns:p14="http://schemas.microsoft.com/office/powerpoint/2010/main" val="31268661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D670A6F5-C466-4645-0051-CD5CDFEF2CEA}"/>
              </a:ext>
            </a:extLst>
          </p:cNvPr>
          <p:cNvSpPr>
            <a:spLocks noGrp="1"/>
          </p:cNvSpPr>
          <p:nvPr>
            <p:ph type="sldNum" sz="quarter" idx="12"/>
          </p:nvPr>
        </p:nvSpPr>
        <p:spPr>
          <a:xfrm>
            <a:off x="10917767" y="6500896"/>
            <a:ext cx="952499" cy="274320"/>
          </a:xfrm>
        </p:spPr>
        <p:txBody>
          <a:bodyPr>
            <a:normAutofit/>
          </a:bodyPr>
          <a:lstStyle/>
          <a:p>
            <a:pPr>
              <a:spcAft>
                <a:spcPts val="600"/>
              </a:spcAft>
            </a:pPr>
            <a:fld id="{7E8BC169-588E-48CB-90C9-67AB67C29E45}" type="slidenum">
              <a:rPr lang="sv-SE" smtClean="0"/>
              <a:pPr>
                <a:spcAft>
                  <a:spcPts val="600"/>
                </a:spcAft>
              </a:pPr>
              <a:t>88</a:t>
            </a:fld>
            <a:endParaRPr lang="sv-SE"/>
          </a:p>
        </p:txBody>
      </p:sp>
      <p:sp>
        <p:nvSpPr>
          <p:cNvPr id="7" name="textruta 6">
            <a:extLst>
              <a:ext uri="{FF2B5EF4-FFF2-40B4-BE49-F238E27FC236}">
                <a16:creationId xmlns:a16="http://schemas.microsoft.com/office/drawing/2014/main" id="{FD2A9D92-8D7B-A82D-9B16-EBB95BECF5F8}"/>
              </a:ext>
            </a:extLst>
          </p:cNvPr>
          <p:cNvSpPr txBox="1"/>
          <p:nvPr/>
        </p:nvSpPr>
        <p:spPr>
          <a:xfrm>
            <a:off x="1608328" y="1256220"/>
            <a:ext cx="1876927" cy="584775"/>
          </a:xfrm>
          <a:prstGeom prst="rect">
            <a:avLst/>
          </a:prstGeom>
          <a:noFill/>
        </p:spPr>
        <p:txBody>
          <a:bodyPr wrap="square" rtlCol="0">
            <a:spAutoFit/>
          </a:bodyPr>
          <a:lstStyle/>
          <a:p>
            <a:r>
              <a:rPr lang="sv-SE" sz="3200" dirty="0">
                <a:latin typeface="Verdana" panose="020B0604030504040204" pitchFamily="34" charset="0"/>
                <a:ea typeface="Verdana" panose="020B0604030504040204" pitchFamily="34" charset="0"/>
              </a:rPr>
              <a:t>Hejdå!!</a:t>
            </a:r>
          </a:p>
        </p:txBody>
      </p:sp>
      <p:pic>
        <p:nvPicPr>
          <p:cNvPr id="9" name="Bildobjekt 8" descr="Hej bi">
            <a:extLst>
              <a:ext uri="{FF2B5EF4-FFF2-40B4-BE49-F238E27FC236}">
                <a16:creationId xmlns:a16="http://schemas.microsoft.com/office/drawing/2014/main" id="{933B9A36-0529-9332-1178-9A296AE51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992" y="-82784"/>
            <a:ext cx="6858000" cy="6858000"/>
          </a:xfrm>
          <a:prstGeom prst="rect">
            <a:avLst/>
          </a:prstGeom>
        </p:spPr>
      </p:pic>
    </p:spTree>
    <p:extLst>
      <p:ext uri="{BB962C8B-B14F-4D97-AF65-F5344CB8AC3E}">
        <p14:creationId xmlns:p14="http://schemas.microsoft.com/office/powerpoint/2010/main" val="141534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6" descr="Head with Gears">
            <a:extLst>
              <a:ext uri="{FF2B5EF4-FFF2-40B4-BE49-F238E27FC236}">
                <a16:creationId xmlns:a16="http://schemas.microsoft.com/office/drawing/2014/main" id="{2A5787E0-253B-7CB6-DFB9-4EA8278472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381000"/>
            <a:ext cx="6095999" cy="6095999"/>
          </a:xfrm>
          <a:prstGeom prst="rect">
            <a:avLst/>
          </a:prstGeom>
        </p:spPr>
      </p:pic>
      <p:sp>
        <p:nvSpPr>
          <p:cNvPr id="9" name="Title 2">
            <a:extLst>
              <a:ext uri="{FF2B5EF4-FFF2-40B4-BE49-F238E27FC236}">
                <a16:creationId xmlns:a16="http://schemas.microsoft.com/office/drawing/2014/main" id="{12588640-3C42-20BE-6DD8-758D4D0A92FF}"/>
              </a:ext>
            </a:extLst>
          </p:cNvPr>
          <p:cNvSpPr>
            <a:spLocks noGrp="1"/>
          </p:cNvSpPr>
          <p:nvPr>
            <p:ph type="title"/>
          </p:nvPr>
        </p:nvSpPr>
        <p:spPr>
          <a:xfrm>
            <a:off x="6467475" y="723165"/>
            <a:ext cx="5353050" cy="1129164"/>
          </a:xfrm>
        </p:spPr>
        <p:txBody>
          <a:bodyPr>
            <a:normAutofit fontScale="90000"/>
          </a:bodyPr>
          <a:lstStyle/>
          <a:p>
            <a:r>
              <a:rPr lang="sv-SE" sz="3200" kern="1200" dirty="0">
                <a:effectLst/>
                <a:latin typeface="+mn-lt"/>
                <a:ea typeface="+mn-ea"/>
                <a:cs typeface="+mn-cs"/>
              </a:rPr>
              <a:t>Allt beteende är en form av kommunikation.</a:t>
            </a:r>
            <a:br>
              <a:rPr lang="sv-SE" sz="3200" kern="1200" dirty="0">
                <a:effectLst/>
                <a:latin typeface="+mn-lt"/>
                <a:ea typeface="+mn-ea"/>
                <a:cs typeface="+mn-cs"/>
              </a:rPr>
            </a:br>
            <a:endParaRPr lang="en-US" dirty="0"/>
          </a:p>
        </p:txBody>
      </p:sp>
      <p:sp>
        <p:nvSpPr>
          <p:cNvPr id="3" name="textruta 2">
            <a:extLst>
              <a:ext uri="{FF2B5EF4-FFF2-40B4-BE49-F238E27FC236}">
                <a16:creationId xmlns:a16="http://schemas.microsoft.com/office/drawing/2014/main" id="{91980677-EC80-F887-7C74-4CAE7D2ACC1F}"/>
              </a:ext>
            </a:extLst>
          </p:cNvPr>
          <p:cNvSpPr txBox="1"/>
          <p:nvPr/>
        </p:nvSpPr>
        <p:spPr>
          <a:xfrm>
            <a:off x="6467474" y="1963136"/>
            <a:ext cx="5353051" cy="4371172"/>
          </a:xfrm>
          <a:prstGeom prst="rect">
            <a:avLst/>
          </a:prstGeom>
        </p:spPr>
        <p:txBody>
          <a:bodyPr vert="horz" lIns="0" tIns="0" rIns="0" bIns="0" rtlCol="0">
            <a:normAutofit/>
          </a:bodyPr>
          <a:lstStyle/>
          <a:p>
            <a:pPr>
              <a:lnSpc>
                <a:spcPct val="90000"/>
              </a:lnSpc>
              <a:spcBef>
                <a:spcPts val="1000"/>
              </a:spcBef>
              <a:spcAft>
                <a:spcPts val="1000"/>
              </a:spcAft>
            </a:pPr>
            <a:r>
              <a:rPr lang="sv-SE" sz="1300" kern="1200" dirty="0">
                <a:effectLst/>
                <a:latin typeface="+mn-lt"/>
                <a:ea typeface="+mn-ea"/>
                <a:cs typeface="+mn-cs"/>
              </a:rPr>
              <a:t> </a:t>
            </a:r>
          </a:p>
          <a:p>
            <a:pPr marL="285750" indent="-285750">
              <a:lnSpc>
                <a:spcPct val="90000"/>
              </a:lnSpc>
              <a:spcBef>
                <a:spcPts val="1000"/>
              </a:spcBef>
              <a:buFont typeface="Wingdings" panose="05000000000000000000" pitchFamily="2" charset="2"/>
              <a:buChar char="v"/>
            </a:pPr>
            <a:r>
              <a:rPr lang="sv-SE" sz="1600" kern="1200" dirty="0">
                <a:effectLst/>
                <a:latin typeface="+mn-lt"/>
                <a:ea typeface="+mn-ea"/>
                <a:cs typeface="+mn-cs"/>
              </a:rPr>
              <a:t>Beteendet kan berätta något om en persons:</a:t>
            </a:r>
          </a:p>
          <a:p>
            <a:pPr marL="285750" indent="-285750">
              <a:lnSpc>
                <a:spcPct val="90000"/>
              </a:lnSpc>
              <a:spcBef>
                <a:spcPts val="1000"/>
              </a:spcBef>
              <a:buFont typeface="Wingdings" panose="05000000000000000000" pitchFamily="2" charset="2"/>
              <a:buChar char="v"/>
            </a:pPr>
            <a:r>
              <a:rPr lang="sv-SE" sz="1600" kern="1200" dirty="0">
                <a:effectLst/>
                <a:latin typeface="+mn-lt"/>
                <a:ea typeface="+mn-ea"/>
                <a:cs typeface="+mn-cs"/>
              </a:rPr>
              <a:t>Känslor, tankar, intressen och behov</a:t>
            </a:r>
          </a:p>
          <a:p>
            <a:pPr marL="285750" indent="-285750">
              <a:lnSpc>
                <a:spcPct val="90000"/>
              </a:lnSpc>
              <a:spcBef>
                <a:spcPts val="1000"/>
              </a:spcBef>
              <a:buFont typeface="Wingdings" panose="05000000000000000000" pitchFamily="2" charset="2"/>
              <a:buChar char="v"/>
            </a:pPr>
            <a:r>
              <a:rPr lang="sv-SE" sz="1600" kern="1200" dirty="0">
                <a:effectLst/>
                <a:latin typeface="+mn-lt"/>
                <a:ea typeface="+mn-ea"/>
                <a:cs typeface="+mn-cs"/>
              </a:rPr>
              <a:t>Erfarenheter i tidigare relationer</a:t>
            </a:r>
          </a:p>
          <a:p>
            <a:pPr marL="285750" indent="-285750">
              <a:lnSpc>
                <a:spcPct val="90000"/>
              </a:lnSpc>
              <a:spcBef>
                <a:spcPts val="1000"/>
              </a:spcBef>
              <a:buFont typeface="Wingdings" panose="05000000000000000000" pitchFamily="2" charset="2"/>
              <a:buChar char="v"/>
            </a:pPr>
            <a:r>
              <a:rPr lang="sv-SE" sz="1600" kern="1200" dirty="0">
                <a:effectLst/>
                <a:latin typeface="+mn-lt"/>
                <a:ea typeface="+mn-ea"/>
                <a:cs typeface="+mn-cs"/>
              </a:rPr>
              <a:t>Förväntningar på hur andra kommer att bemöta dem i olika situationer</a:t>
            </a:r>
          </a:p>
          <a:p>
            <a:pPr marL="285750" indent="-285750">
              <a:lnSpc>
                <a:spcPct val="90000"/>
              </a:lnSpc>
              <a:spcBef>
                <a:spcPts val="1000"/>
              </a:spcBef>
              <a:spcAft>
                <a:spcPts val="600"/>
              </a:spcAft>
              <a:buFont typeface="Wingdings" panose="05000000000000000000" pitchFamily="2" charset="2"/>
              <a:buChar char="v"/>
            </a:pPr>
            <a:r>
              <a:rPr lang="sv-SE" sz="1600" kern="1200" dirty="0">
                <a:effectLst/>
                <a:latin typeface="+mn-lt"/>
                <a:ea typeface="+mn-ea"/>
                <a:cs typeface="+mn-cs"/>
              </a:rPr>
              <a:t>“Att knäcka koden” – att försöka förstå barnets behov – kan vara utmanande.</a:t>
            </a:r>
          </a:p>
          <a:p>
            <a:pPr marL="285750" indent="-285750">
              <a:lnSpc>
                <a:spcPct val="90000"/>
              </a:lnSpc>
              <a:spcBef>
                <a:spcPts val="1000"/>
              </a:spcBef>
              <a:spcAft>
                <a:spcPts val="600"/>
              </a:spcAft>
              <a:buFont typeface="Wingdings" panose="05000000000000000000" pitchFamily="2" charset="2"/>
              <a:buChar char="v"/>
            </a:pPr>
            <a:r>
              <a:rPr lang="sv-SE" sz="1600" kern="1200" dirty="0">
                <a:effectLst/>
                <a:latin typeface="+mn-lt"/>
                <a:ea typeface="+mn-ea"/>
                <a:cs typeface="+mn-cs"/>
              </a:rPr>
              <a:t>Det kan vara ännu mer utmanande med tonåringar.</a:t>
            </a:r>
          </a:p>
        </p:txBody>
      </p:sp>
      <p:sp>
        <p:nvSpPr>
          <p:cNvPr id="4" name="Platshållare för bildnummer 3" hidden="1">
            <a:extLst>
              <a:ext uri="{FF2B5EF4-FFF2-40B4-BE49-F238E27FC236}">
                <a16:creationId xmlns:a16="http://schemas.microsoft.com/office/drawing/2014/main" id="{27292AAD-DCA6-CDC4-091B-EAFEA359D24F}"/>
              </a:ext>
            </a:extLst>
          </p:cNvPr>
          <p:cNvSpPr>
            <a:spLocks noGrp="1"/>
          </p:cNvSpPr>
          <p:nvPr>
            <p:ph type="sldNum" sz="quarter" idx="12"/>
          </p:nvPr>
        </p:nvSpPr>
        <p:spPr/>
        <p:txBody>
          <a:bodyPr/>
          <a:lstStyle/>
          <a:p>
            <a:pPr>
              <a:spcAft>
                <a:spcPts val="600"/>
              </a:spcAft>
            </a:pPr>
            <a:fld id="{7E8BC169-588E-48CB-90C9-67AB67C29E45}" type="slidenum">
              <a:rPr lang="sv-SE" smtClean="0"/>
              <a:pPr>
                <a:spcAft>
                  <a:spcPts val="600"/>
                </a:spcAft>
              </a:pPr>
              <a:t>9</a:t>
            </a:fld>
            <a:endParaRPr lang="sv-SE"/>
          </a:p>
        </p:txBody>
      </p:sp>
    </p:spTree>
    <p:extLst>
      <p:ext uri="{BB962C8B-B14F-4D97-AF65-F5344CB8AC3E}">
        <p14:creationId xmlns:p14="http://schemas.microsoft.com/office/powerpoint/2010/main" val="1961476169"/>
      </p:ext>
    </p:extLst>
  </p:cSld>
  <p:clrMapOvr>
    <a:masterClrMapping/>
  </p:clrMapOvr>
</p:sld>
</file>

<file path=ppt/theme/theme1.xml><?xml version="1.0" encoding="utf-8"?>
<a:theme xmlns:a="http://schemas.openxmlformats.org/drawingml/2006/main" name="1_Kapitelbilder">
  <a:themeElements>
    <a:clrScheme name="Humana 3">
      <a:dk1>
        <a:sysClr val="windowText" lastClr="000000"/>
      </a:dk1>
      <a:lt1>
        <a:sysClr val="window" lastClr="FFFFFF"/>
      </a:lt1>
      <a:dk2>
        <a:srgbClr val="115269"/>
      </a:dk2>
      <a:lt2>
        <a:srgbClr val="FDECF0"/>
      </a:lt2>
      <a:accent1>
        <a:srgbClr val="EF939D"/>
      </a:accent1>
      <a:accent2>
        <a:srgbClr val="971B2F"/>
      </a:accent2>
      <a:accent3>
        <a:srgbClr val="6EBDDF"/>
      </a:accent3>
      <a:accent4>
        <a:srgbClr val="D2EDFA"/>
      </a:accent4>
      <a:accent5>
        <a:srgbClr val="CFE8C8"/>
      </a:accent5>
      <a:accent6>
        <a:srgbClr val="FFEFE3"/>
      </a:accent6>
      <a:hlink>
        <a:srgbClr val="6EBDDF"/>
      </a:hlink>
      <a:folHlink>
        <a:srgbClr val="115269"/>
      </a:folHlink>
    </a:clrScheme>
    <a:fontScheme name="Humana">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mall Humana utkast" id="{437B745E-A3C6-4C61-8CA9-669EB2E49DDF}" vid="{A533670C-5749-40E9-B274-729171F42582}"/>
    </a:ext>
  </a:extLst>
</a:theme>
</file>

<file path=ppt/theme/theme2.xml><?xml version="1.0" encoding="utf-8"?>
<a:theme xmlns:a="http://schemas.openxmlformats.org/drawingml/2006/main" name="2_Innehållsbilder">
  <a:themeElements>
    <a:clrScheme name="Humana 3">
      <a:dk1>
        <a:sysClr val="windowText" lastClr="000000"/>
      </a:dk1>
      <a:lt1>
        <a:sysClr val="window" lastClr="FFFFFF"/>
      </a:lt1>
      <a:dk2>
        <a:srgbClr val="115269"/>
      </a:dk2>
      <a:lt2>
        <a:srgbClr val="FDECF0"/>
      </a:lt2>
      <a:accent1>
        <a:srgbClr val="EF939D"/>
      </a:accent1>
      <a:accent2>
        <a:srgbClr val="971B2F"/>
      </a:accent2>
      <a:accent3>
        <a:srgbClr val="6EBDDF"/>
      </a:accent3>
      <a:accent4>
        <a:srgbClr val="D2EDFA"/>
      </a:accent4>
      <a:accent5>
        <a:srgbClr val="CFE8C8"/>
      </a:accent5>
      <a:accent6>
        <a:srgbClr val="FFEFE3"/>
      </a:accent6>
      <a:hlink>
        <a:srgbClr val="6EBDDF"/>
      </a:hlink>
      <a:folHlink>
        <a:srgbClr val="115269"/>
      </a:folHlink>
    </a:clrScheme>
    <a:fontScheme name="Humana">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mall Humana utkast" id="{437B745E-A3C6-4C61-8CA9-669EB2E49DDF}" vid="{72246B1A-AC85-49D4-9340-2AD6F36D35F7}"/>
    </a:ext>
  </a:extLst>
</a:theme>
</file>

<file path=ppt/theme/theme3.xml><?xml version="1.0" encoding="utf-8"?>
<a:theme xmlns:a="http://schemas.openxmlformats.org/drawingml/2006/main" name="3_Bild och innehåll">
  <a:themeElements>
    <a:clrScheme name="Humana 3">
      <a:dk1>
        <a:sysClr val="windowText" lastClr="000000"/>
      </a:dk1>
      <a:lt1>
        <a:sysClr val="window" lastClr="FFFFFF"/>
      </a:lt1>
      <a:dk2>
        <a:srgbClr val="115269"/>
      </a:dk2>
      <a:lt2>
        <a:srgbClr val="FDECF0"/>
      </a:lt2>
      <a:accent1>
        <a:srgbClr val="EF939D"/>
      </a:accent1>
      <a:accent2>
        <a:srgbClr val="971B2F"/>
      </a:accent2>
      <a:accent3>
        <a:srgbClr val="6EBDDF"/>
      </a:accent3>
      <a:accent4>
        <a:srgbClr val="D2EDFA"/>
      </a:accent4>
      <a:accent5>
        <a:srgbClr val="CFE8C8"/>
      </a:accent5>
      <a:accent6>
        <a:srgbClr val="FFEFE3"/>
      </a:accent6>
      <a:hlink>
        <a:srgbClr val="6EBDDF"/>
      </a:hlink>
      <a:folHlink>
        <a:srgbClr val="115269"/>
      </a:folHlink>
    </a:clrScheme>
    <a:fontScheme name="Humana">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mall Humana utkast" id="{437B745E-A3C6-4C61-8CA9-669EB2E49DDF}" vid="{4A8495FB-9514-4D13-B387-E4C0948C66B5}"/>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 dockstate="right" visibility="0" width="525" row="2">
    <wetp:webextensionref xmlns:r="http://schemas.openxmlformats.org/officeDocument/2006/relationships" r:id="rId2"/>
  </wetp:taskpane>
  <wetp:taskpane dockstate="right" visibility="0" width="350" row="4">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BC55E18B-BA7A-4220-B775-052352B954E6}">
  <we:reference id="7a9ccd6d-5e47-47fd-9ce6-2aa96d5a9a45" version="1.1.0.0"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2E2333AC-0E44-4A87-B19F-6A55CEC86A51}">
  <we:reference id="wa104379772" version="1.1.0.0" store="sv-SE" storeType="OMEX"/>
  <we:alternateReferences>
    <we:reference id="wa104379772" version="1.1.0.0" store="wa104379772"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81CB0AC0-A01B-4C86-92E6-9800B0232250}">
  <we:reference id="wa104379772" version="1.1.0.0" store="sv-SE" storeType="OMEX"/>
  <we:alternateReferences>
    <we:reference id="wa104379772" version="1.1.0.0" store="wa10437977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33463E178C599498856BFDCC0F97DF8" ma:contentTypeVersion="8" ma:contentTypeDescription="Skapa ett nytt dokument." ma:contentTypeScope="" ma:versionID="42021b52baf701d2f4bdc09745818e6e">
  <xsd:schema xmlns:xsd="http://www.w3.org/2001/XMLSchema" xmlns:xs="http://www.w3.org/2001/XMLSchema" xmlns:p="http://schemas.microsoft.com/office/2006/metadata/properties" xmlns:ns2="638f916b-27f0-4511-875b-71da2a24951f" xmlns:ns3="c3fbad3e-8dbd-4a04-80e1-4b9bbd18f216" targetNamespace="http://schemas.microsoft.com/office/2006/metadata/properties" ma:root="true" ma:fieldsID="4416f4740abfc097586a75f53342b7ed" ns2:_="" ns3:_="">
    <xsd:import namespace="638f916b-27f0-4511-875b-71da2a24951f"/>
    <xsd:import namespace="c3fbad3e-8dbd-4a04-80e1-4b9bbd18f21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8f916b-27f0-4511-875b-71da2a2495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fbad3e-8dbd-4a04-80e1-4b9bbd18f216"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7D584C-D70F-4E59-90B3-7E030BFE1D22}"/>
</file>

<file path=customXml/itemProps2.xml><?xml version="1.0" encoding="utf-8"?>
<ds:datastoreItem xmlns:ds="http://schemas.openxmlformats.org/officeDocument/2006/customXml" ds:itemID="{3FCC4666-52DD-4010-BCD3-0404CF9708D4}">
  <ds:schemaRefs>
    <ds:schemaRef ds:uri="a76e4b6a-65b0-4c1c-83ec-4f0962481bb8"/>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E44686DB-F8FC-43A2-A609-2ED989157D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 Mall Humana 2023</Template>
  <TotalTime>4027</TotalTime>
  <Words>6224</Words>
  <Application>Microsoft Office PowerPoint</Application>
  <PresentationFormat>Bredbild</PresentationFormat>
  <Paragraphs>830</Paragraphs>
  <Slides>88</Slides>
  <Notes>49</Notes>
  <HiddenSlides>0</HiddenSlides>
  <MMClips>0</MMClips>
  <ScaleCrop>false</ScaleCrop>
  <HeadingPairs>
    <vt:vector size="6" baseType="variant">
      <vt:variant>
        <vt:lpstr>Använt teckensnitt</vt:lpstr>
      </vt:variant>
      <vt:variant>
        <vt:i4>11</vt:i4>
      </vt:variant>
      <vt:variant>
        <vt:lpstr>Tema</vt:lpstr>
      </vt:variant>
      <vt:variant>
        <vt:i4>3</vt:i4>
      </vt:variant>
      <vt:variant>
        <vt:lpstr>Bildrubriker</vt:lpstr>
      </vt:variant>
      <vt:variant>
        <vt:i4>88</vt:i4>
      </vt:variant>
    </vt:vector>
  </HeadingPairs>
  <TitlesOfParts>
    <vt:vector size="102" baseType="lpstr">
      <vt:lpstr>Arial</vt:lpstr>
      <vt:lpstr>Bookman Old Style</vt:lpstr>
      <vt:lpstr>Calibri</vt:lpstr>
      <vt:lpstr>Calisto MT</vt:lpstr>
      <vt:lpstr>Cambria</vt:lpstr>
      <vt:lpstr>Georgia</vt:lpstr>
      <vt:lpstr>Segoe UI</vt:lpstr>
      <vt:lpstr>Tunga</vt:lpstr>
      <vt:lpstr>Verdana</vt:lpstr>
      <vt:lpstr>Wingdings</vt:lpstr>
      <vt:lpstr>Wingdings,Sans-Serif</vt:lpstr>
      <vt:lpstr>1_Kapitelbilder</vt:lpstr>
      <vt:lpstr>2_Innehållsbilder</vt:lpstr>
      <vt:lpstr>3_Bild och innehåll</vt:lpstr>
      <vt:lpstr>PowerPoint-presentation</vt:lpstr>
      <vt:lpstr>PowerPoint-presentation</vt:lpstr>
      <vt:lpstr>Connects mål - Att skapa trygg anknytning De 9 Principerna</vt:lpstr>
      <vt:lpstr>Hur kan vi öka våra barns trygghet? Lyhördhet</vt:lpstr>
      <vt:lpstr>Hur kan vi öka våra barns trygghet? Säker Hamn och Trygg Bas</vt:lpstr>
      <vt:lpstr>PowerPoint-presentation</vt:lpstr>
      <vt:lpstr>Connects 9  Principer</vt:lpstr>
      <vt:lpstr>Princip 1 Allt beteende betyder något</vt:lpstr>
      <vt:lpstr>Allt beteende är en form av kommunikation. </vt:lpstr>
      <vt:lpstr>Rollspel</vt:lpstr>
      <vt:lpstr>Kommunikation</vt:lpstr>
      <vt:lpstr>Timing!</vt:lpstr>
      <vt:lpstr>PowerPoint-presentation</vt:lpstr>
      <vt:lpstr>Sammanfattning Princip 1</vt:lpstr>
      <vt:lpstr>Ta-Hem-Budskap</vt:lpstr>
      <vt:lpstr>Princip 2 Anknytningen är livslång </vt:lpstr>
      <vt:lpstr>    </vt:lpstr>
      <vt:lpstr>PowerPoint-presentation</vt:lpstr>
      <vt:lpstr>PowerPoint-presentation</vt:lpstr>
      <vt:lpstr>Den inre arbetsmodellen – inre arbetskarta</vt:lpstr>
      <vt:lpstr>Sammanfattning  och Ta-Hem-Budskap</vt:lpstr>
      <vt:lpstr>Princip 3 Konflikt</vt:lpstr>
      <vt:lpstr>Varningsmärken</vt:lpstr>
      <vt:lpstr>PowerPoint-presentation</vt:lpstr>
      <vt:lpstr>PowerPoint-presentation</vt:lpstr>
      <vt:lpstr>Reflektionsövning</vt:lpstr>
      <vt:lpstr>Rollspel</vt:lpstr>
      <vt:lpstr>PowerPoint-presentation</vt:lpstr>
      <vt:lpstr> Rollspel – rekonstruerat  </vt:lpstr>
      <vt:lpstr>Rekonstruerat Rollspel</vt:lpstr>
      <vt:lpstr>Att fastna i konfliktmönster Har ni märkt hur vi ibland fastnar i mönster av konflikt med andra?​ </vt:lpstr>
      <vt:lpstr>Kommunikationsmissar</vt:lpstr>
      <vt:lpstr>Att hantera konflikter – det börjar med dig!</vt:lpstr>
      <vt:lpstr>Sammanfattning av Princip 3</vt:lpstr>
      <vt:lpstr>Sammanfattning och Ta Hem Budskap</vt:lpstr>
      <vt:lpstr>Princip 4 Samhörighet och Självständighet</vt:lpstr>
      <vt:lpstr>Självständighet inkluderar samhörighet</vt:lpstr>
      <vt:lpstr>Hitta Balansen – Samhörighet/Självständighet</vt:lpstr>
      <vt:lpstr>Rollspel</vt:lpstr>
      <vt:lpstr>PowerPoint-presentation</vt:lpstr>
      <vt:lpstr>PowerPoint-presentation</vt:lpstr>
      <vt:lpstr>Sammanfattningsvis </vt:lpstr>
      <vt:lpstr>Ta-Hem-Budskap</vt:lpstr>
      <vt:lpstr> Princip 5     </vt:lpstr>
      <vt:lpstr>PowerPoint-presentation</vt:lpstr>
      <vt:lpstr>Empati är en färdighet</vt:lpstr>
      <vt:lpstr>Rollspel</vt:lpstr>
      <vt:lpstr>Muntliga reflektionsfrågor</vt:lpstr>
      <vt:lpstr>Empati och konflikt</vt:lpstr>
      <vt:lpstr>Sammanfattning </vt:lpstr>
      <vt:lpstr>Ta-Hem-Budskap</vt:lpstr>
      <vt:lpstr>Princip 6  Att balansera behov </vt:lpstr>
      <vt:lpstr>Balansera behov</vt:lpstr>
      <vt:lpstr>Hur hjälper vi våra tonåringar att lära sig att balansera behov och förstå att andra också har behov? </vt:lpstr>
      <vt:lpstr>Nyckeln till förhandling med tonåringar</vt:lpstr>
      <vt:lpstr>Att förmedla och förhandla om behov i relationer</vt:lpstr>
      <vt:lpstr> Rollspel</vt:lpstr>
      <vt:lpstr>Hur man använder empati för att utrycka sina behov: </vt:lpstr>
      <vt:lpstr>Rekonstruerat Rollspel</vt:lpstr>
      <vt:lpstr>Det är viktigt att…………..</vt:lpstr>
      <vt:lpstr>Ta Hem Budskap</vt:lpstr>
      <vt:lpstr>Princip 7 Förändring</vt:lpstr>
      <vt:lpstr>Utveckling och förändring kan vara en svår process.</vt:lpstr>
      <vt:lpstr>Reflektion över våra egna erfarenheter att förändras…</vt:lpstr>
      <vt:lpstr>Våra barn har också en berättelse/bild om sig själva.</vt:lpstr>
      <vt:lpstr>Tonåringar har också en bild av hur de tror att vi ser på dem…………</vt:lpstr>
      <vt:lpstr>PowerPoint-presentation</vt:lpstr>
      <vt:lpstr> Från SMIP till SMIF​ (små men irriterande problem till små men intressanta framsteg)​   </vt:lpstr>
      <vt:lpstr>Sammanfattning</vt:lpstr>
      <vt:lpstr>Ta-Hem-Budskap</vt:lpstr>
      <vt:lpstr>Princip 8 Att uppmärksamma samhörigheten </vt:lpstr>
      <vt:lpstr>Vad kan komma i vägen för samhörighet</vt:lpstr>
      <vt:lpstr>PowerPoint-presentation</vt:lpstr>
      <vt:lpstr>Reflektionsövning</vt:lpstr>
      <vt:lpstr>Rollspel</vt:lpstr>
      <vt:lpstr>PowerPoint-presentation</vt:lpstr>
      <vt:lpstr>Sammanfattning Princip 8</vt:lpstr>
      <vt:lpstr>Ta-Hem-Budskap</vt:lpstr>
      <vt:lpstr> Princip 9</vt:lpstr>
      <vt:lpstr>PowerPoint-presentation</vt:lpstr>
      <vt:lpstr>PowerPoint-presentation</vt:lpstr>
      <vt:lpstr>Att reparera bakslag…</vt:lpstr>
      <vt:lpstr>Rollspel</vt:lpstr>
      <vt:lpstr>Rollspel Reparationsarbete</vt:lpstr>
      <vt:lpstr>Att se möjligheterna i situationerna som spårar ur är svårt, men det blir lättare med övning​ </vt:lpstr>
      <vt:lpstr>Sammanfattning</vt:lpstr>
      <vt:lpstr>Ta-Hem-Budskap</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Ulla Hannu</dc:creator>
  <cp:lastModifiedBy>Lisa Skutin</cp:lastModifiedBy>
  <cp:revision>4</cp:revision>
  <dcterms:created xsi:type="dcterms:W3CDTF">2024-02-01T16:04:08Z</dcterms:created>
  <dcterms:modified xsi:type="dcterms:W3CDTF">2024-03-01T07:47:25Z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0x010100B33463E178C599498856BFDCC0F97DF8</vt:lpwstr>
  </property>
</Properties>
</file>