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 id="2147483721" r:id="rId6"/>
  </p:sldMasterIdLst>
  <p:notesMasterIdLst>
    <p:notesMasterId r:id="rId30"/>
  </p:notesMasterIdLst>
  <p:handoutMasterIdLst>
    <p:handoutMasterId r:id="rId31"/>
  </p:handoutMasterIdLst>
  <p:sldIdLst>
    <p:sldId id="410" r:id="rId7"/>
    <p:sldId id="283" r:id="rId8"/>
    <p:sldId id="284" r:id="rId9"/>
    <p:sldId id="3626" r:id="rId10"/>
    <p:sldId id="285" r:id="rId11"/>
    <p:sldId id="1661" r:id="rId12"/>
    <p:sldId id="271" r:id="rId13"/>
    <p:sldId id="4005" r:id="rId14"/>
    <p:sldId id="3741" r:id="rId15"/>
    <p:sldId id="270" r:id="rId16"/>
    <p:sldId id="560" r:id="rId17"/>
    <p:sldId id="994" r:id="rId18"/>
    <p:sldId id="281" r:id="rId19"/>
    <p:sldId id="286" r:id="rId20"/>
    <p:sldId id="1833" r:id="rId21"/>
    <p:sldId id="280" r:id="rId22"/>
    <p:sldId id="969" r:id="rId23"/>
    <p:sldId id="971" r:id="rId24"/>
    <p:sldId id="261" r:id="rId25"/>
    <p:sldId id="3745" r:id="rId26"/>
    <p:sldId id="3746" r:id="rId27"/>
    <p:sldId id="3749" r:id="rId28"/>
    <p:sldId id="4006" r:id="rId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E5505-DF5E-E9D6-7506-18E99F21A896}" name="Maria Jansson" initials="MJ" userId="S::maria.jansson@humana.se::3e92bfd8-2b80-48f5-921e-b3cd810d9c90" providerId="AD"/>
  <p188:author id="{93BFE835-94D7-5DBE-5D6D-C8574B357469}" name="Malin Hultman" initials="MH" userId="S::Malin.Hultman@humana.se::b859fbca-4da2-41bd-abff-c5135e3eaa01" providerId="AD"/>
  <p188:author id="{B756AE57-5935-E779-C897-B31418E89FC8}" name="Silvana Englund" initials="SE" userId="S::silvana.englund@humana.se::f36ff96e-caec-4970-b95a-4ef1b788cd81" providerId="AD"/>
  <p188:author id="{8520EA80-A399-AA18-AFE1-829E19D94C33}" name="Malin Hultman" initials="MH" userId="S::malin.hultman@humana.se::b859fbca-4da2-41bd-abff-c5135e3eaa01" providerId="AD"/>
  <p188:author id="{49046392-FF1F-9215-9F1C-E4A5687272E0}" name="Jonatan Arenius" initials="JA" userId="S::Jonatan.Arenius@humana.se::534af385-e051-4666-9c89-0ddb0c04a310" providerId="AD"/>
  <p188:author id="{9B27B7D9-B1AB-6670-D36A-DDEE6BF57AF4}" name="Emma Blomqvist" initials="EB" userId="S::emma.blomqvist@humana.se::545e5eaf-d8d4-4e6b-be9a-cc1c01c02b3d" providerId="AD"/>
  <p188:author id="{9F1922ED-1A5B-5DCA-55B2-76E494E9C70E}" name="Angelika Strandberg" initials="AS" userId="S::angelika.strandberg@humana.se::da82c642-9df3-43a3-8c5c-7c61cf5c1c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atan Arenius" initials="JA" lastIdx="5" clrIdx="0">
    <p:extLst>
      <p:ext uri="{19B8F6BF-5375-455C-9EA6-DF929625EA0E}">
        <p15:presenceInfo xmlns:p15="http://schemas.microsoft.com/office/powerpoint/2012/main" userId="S::Jonatan.Arenius@humana.se::534af385-e051-4666-9c89-0ddb0c04a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D8D5"/>
    <a:srgbClr val="ECEAE6"/>
    <a:srgbClr val="EF939D"/>
    <a:srgbClr val="6F4734"/>
    <a:srgbClr val="FFEFE3"/>
    <a:srgbClr val="FDECF0"/>
    <a:srgbClr val="EF6079"/>
    <a:srgbClr val="115269"/>
    <a:srgbClr val="0B5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0F9721-4BFC-4C92-B643-F867EA99A09A}" v="14" dt="2023-05-05T07:48:11.69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625" autoAdjust="0"/>
  </p:normalViewPr>
  <p:slideViewPr>
    <p:cSldViewPr snapToGrid="0">
      <p:cViewPr varScale="1">
        <p:scale>
          <a:sx n="75" d="100"/>
          <a:sy n="75" d="100"/>
        </p:scale>
        <p:origin x="1896" y="72"/>
      </p:cViewPr>
      <p:guideLst>
        <p:guide orient="horz" pos="132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Skutin" userId="e4239b0f-56d2-4be1-8616-e7789551b35a" providerId="ADAL" clId="{9F0F9721-4BFC-4C92-B643-F867EA99A09A}"/>
    <pc:docChg chg="undo custSel addSld delSld modSld">
      <pc:chgData name="Lisa Skutin" userId="e4239b0f-56d2-4be1-8616-e7789551b35a" providerId="ADAL" clId="{9F0F9721-4BFC-4C92-B643-F867EA99A09A}" dt="2023-05-05T12:13:16.845" v="1133" actId="20577"/>
      <pc:docMkLst>
        <pc:docMk/>
      </pc:docMkLst>
      <pc:sldChg chg="del">
        <pc:chgData name="Lisa Skutin" userId="e4239b0f-56d2-4be1-8616-e7789551b35a" providerId="ADAL" clId="{9F0F9721-4BFC-4C92-B643-F867EA99A09A}" dt="2023-05-05T06:08:56.085" v="361" actId="47"/>
        <pc:sldMkLst>
          <pc:docMk/>
          <pc:sldMk cId="1029153891" sldId="269"/>
        </pc:sldMkLst>
      </pc:sldChg>
      <pc:sldChg chg="modNotesTx">
        <pc:chgData name="Lisa Skutin" userId="e4239b0f-56d2-4be1-8616-e7789551b35a" providerId="ADAL" clId="{9F0F9721-4BFC-4C92-B643-F867EA99A09A}" dt="2023-05-05T07:31:48.452" v="391"/>
        <pc:sldMkLst>
          <pc:docMk/>
          <pc:sldMk cId="182730798" sldId="271"/>
        </pc:sldMkLst>
      </pc:sldChg>
      <pc:sldChg chg="addSp delSp modSp mod">
        <pc:chgData name="Lisa Skutin" userId="e4239b0f-56d2-4be1-8616-e7789551b35a" providerId="ADAL" clId="{9F0F9721-4BFC-4C92-B643-F867EA99A09A}" dt="2023-05-05T06:24:48.263" v="379" actId="14100"/>
        <pc:sldMkLst>
          <pc:docMk/>
          <pc:sldMk cId="1881726391" sldId="283"/>
        </pc:sldMkLst>
        <pc:spChg chg="add del mod">
          <ac:chgData name="Lisa Skutin" userId="e4239b0f-56d2-4be1-8616-e7789551b35a" providerId="ADAL" clId="{9F0F9721-4BFC-4C92-B643-F867EA99A09A}" dt="2023-05-05T06:05:20.965" v="244" actId="21"/>
          <ac:spMkLst>
            <pc:docMk/>
            <pc:sldMk cId="1881726391" sldId="283"/>
            <ac:spMk id="7" creationId="{E903061F-CF95-48A6-8C6A-2626FD079417}"/>
          </ac:spMkLst>
        </pc:spChg>
        <pc:picChg chg="del">
          <ac:chgData name="Lisa Skutin" userId="e4239b0f-56d2-4be1-8616-e7789551b35a" providerId="ADAL" clId="{9F0F9721-4BFC-4C92-B643-F867EA99A09A}" dt="2023-05-05T06:24:25.722" v="374" actId="478"/>
          <ac:picMkLst>
            <pc:docMk/>
            <pc:sldMk cId="1881726391" sldId="283"/>
            <ac:picMk id="2" creationId="{00000000-0000-0000-0000-000000000000}"/>
          </ac:picMkLst>
        </pc:picChg>
        <pc:picChg chg="add del mod">
          <ac:chgData name="Lisa Skutin" userId="e4239b0f-56d2-4be1-8616-e7789551b35a" providerId="ADAL" clId="{9F0F9721-4BFC-4C92-B643-F867EA99A09A}" dt="2023-05-05T06:07:50.298" v="355" actId="478"/>
          <ac:picMkLst>
            <pc:docMk/>
            <pc:sldMk cId="1881726391" sldId="283"/>
            <ac:picMk id="3" creationId="{3E66EA45-4DCB-92AF-1953-FE62F662FD01}"/>
          </ac:picMkLst>
        </pc:picChg>
        <pc:picChg chg="add del mod">
          <ac:chgData name="Lisa Skutin" userId="e4239b0f-56d2-4be1-8616-e7789551b35a" providerId="ADAL" clId="{9F0F9721-4BFC-4C92-B643-F867EA99A09A}" dt="2023-05-05T06:07:51.986" v="356" actId="478"/>
          <ac:picMkLst>
            <pc:docMk/>
            <pc:sldMk cId="1881726391" sldId="283"/>
            <ac:picMk id="5" creationId="{26BFD84A-F5E5-2A81-F52B-B68CD7336E46}"/>
          </ac:picMkLst>
        </pc:picChg>
        <pc:picChg chg="add del mod">
          <ac:chgData name="Lisa Skutin" userId="e4239b0f-56d2-4be1-8616-e7789551b35a" providerId="ADAL" clId="{9F0F9721-4BFC-4C92-B643-F867EA99A09A}" dt="2023-05-05T06:07:48.403" v="354" actId="478"/>
          <ac:picMkLst>
            <pc:docMk/>
            <pc:sldMk cId="1881726391" sldId="283"/>
            <ac:picMk id="6" creationId="{934E742A-ED76-67C3-70DD-A215659F0D09}"/>
          </ac:picMkLst>
        </pc:picChg>
        <pc:picChg chg="add mod">
          <ac:chgData name="Lisa Skutin" userId="e4239b0f-56d2-4be1-8616-e7789551b35a" providerId="ADAL" clId="{9F0F9721-4BFC-4C92-B643-F867EA99A09A}" dt="2023-05-05T06:24:48.263" v="379" actId="14100"/>
          <ac:picMkLst>
            <pc:docMk/>
            <pc:sldMk cId="1881726391" sldId="283"/>
            <ac:picMk id="8" creationId="{EE120ED3-8308-3059-1450-EBFBF5D4891A}"/>
          </ac:picMkLst>
        </pc:picChg>
      </pc:sldChg>
      <pc:sldChg chg="modSp mod">
        <pc:chgData name="Lisa Skutin" userId="e4239b0f-56d2-4be1-8616-e7789551b35a" providerId="ADAL" clId="{9F0F9721-4BFC-4C92-B643-F867EA99A09A}" dt="2023-05-05T05:54:21.136" v="7"/>
        <pc:sldMkLst>
          <pc:docMk/>
          <pc:sldMk cId="3098382861" sldId="285"/>
        </pc:sldMkLst>
        <pc:spChg chg="mod">
          <ac:chgData name="Lisa Skutin" userId="e4239b0f-56d2-4be1-8616-e7789551b35a" providerId="ADAL" clId="{9F0F9721-4BFC-4C92-B643-F867EA99A09A}" dt="2023-05-05T05:54:21.136" v="7"/>
          <ac:spMkLst>
            <pc:docMk/>
            <pc:sldMk cId="3098382861" sldId="285"/>
            <ac:spMk id="5" creationId="{00000000-0000-0000-0000-000000000000}"/>
          </ac:spMkLst>
        </pc:spChg>
      </pc:sldChg>
      <pc:sldChg chg="modSp mod modNotesTx">
        <pc:chgData name="Lisa Skutin" userId="e4239b0f-56d2-4be1-8616-e7789551b35a" providerId="ADAL" clId="{9F0F9721-4BFC-4C92-B643-F867EA99A09A}" dt="2023-05-05T07:32:32.659" v="465" actId="20577"/>
        <pc:sldMkLst>
          <pc:docMk/>
          <pc:sldMk cId="616228535" sldId="969"/>
        </pc:sldMkLst>
        <pc:spChg chg="mod">
          <ac:chgData name="Lisa Skutin" userId="e4239b0f-56d2-4be1-8616-e7789551b35a" providerId="ADAL" clId="{9F0F9721-4BFC-4C92-B643-F867EA99A09A}" dt="2023-05-05T07:32:12.924" v="401" actId="20577"/>
          <ac:spMkLst>
            <pc:docMk/>
            <pc:sldMk cId="616228535" sldId="969"/>
            <ac:spMk id="3" creationId="{00000000-0000-0000-0000-000000000000}"/>
          </ac:spMkLst>
        </pc:spChg>
      </pc:sldChg>
      <pc:sldChg chg="modSp mod modNotesTx">
        <pc:chgData name="Lisa Skutin" userId="e4239b0f-56d2-4be1-8616-e7789551b35a" providerId="ADAL" clId="{9F0F9721-4BFC-4C92-B643-F867EA99A09A}" dt="2023-05-05T07:32:43.227" v="472"/>
        <pc:sldMkLst>
          <pc:docMk/>
          <pc:sldMk cId="1026991445" sldId="971"/>
        </pc:sldMkLst>
        <pc:spChg chg="mod">
          <ac:chgData name="Lisa Skutin" userId="e4239b0f-56d2-4be1-8616-e7789551b35a" providerId="ADAL" clId="{9F0F9721-4BFC-4C92-B643-F867EA99A09A}" dt="2023-05-05T07:32:40.573" v="471" actId="5793"/>
          <ac:spMkLst>
            <pc:docMk/>
            <pc:sldMk cId="1026991445" sldId="971"/>
            <ac:spMk id="3" creationId="{00000000-0000-0000-0000-000000000000}"/>
          </ac:spMkLst>
        </pc:spChg>
      </pc:sldChg>
      <pc:sldChg chg="add modNotesTx">
        <pc:chgData name="Lisa Skutin" userId="e4239b0f-56d2-4be1-8616-e7789551b35a" providerId="ADAL" clId="{9F0F9721-4BFC-4C92-B643-F867EA99A09A}" dt="2023-05-05T06:09:05.490" v="367" actId="20577"/>
        <pc:sldMkLst>
          <pc:docMk/>
          <pc:sldMk cId="2791408674" sldId="1661"/>
        </pc:sldMkLst>
      </pc:sldChg>
      <pc:sldChg chg="add modNotesTx">
        <pc:chgData name="Lisa Skutin" userId="e4239b0f-56d2-4be1-8616-e7789551b35a" providerId="ADAL" clId="{9F0F9721-4BFC-4C92-B643-F867EA99A09A}" dt="2023-05-05T05:59:21.444" v="231" actId="6549"/>
        <pc:sldMkLst>
          <pc:docMk/>
          <pc:sldMk cId="4086657305" sldId="1833"/>
        </pc:sldMkLst>
      </pc:sldChg>
      <pc:sldChg chg="addSp modSp add mod modNotesTx">
        <pc:chgData name="Lisa Skutin" userId="e4239b0f-56d2-4be1-8616-e7789551b35a" providerId="ADAL" clId="{9F0F9721-4BFC-4C92-B643-F867EA99A09A}" dt="2023-05-05T07:30:47.876" v="383" actId="20577"/>
        <pc:sldMkLst>
          <pc:docMk/>
          <pc:sldMk cId="1645985246" sldId="3626"/>
        </pc:sldMkLst>
        <pc:spChg chg="mod">
          <ac:chgData name="Lisa Skutin" userId="e4239b0f-56d2-4be1-8616-e7789551b35a" providerId="ADAL" clId="{9F0F9721-4BFC-4C92-B643-F867EA99A09A}" dt="2023-05-05T07:30:47.876" v="383" actId="20577"/>
          <ac:spMkLst>
            <pc:docMk/>
            <pc:sldMk cId="1645985246" sldId="3626"/>
            <ac:spMk id="3" creationId="{BEDA03CA-C0C4-40B3-9FBA-9A8508F1B576}"/>
          </ac:spMkLst>
        </pc:spChg>
        <pc:spChg chg="add mod">
          <ac:chgData name="Lisa Skutin" userId="e4239b0f-56d2-4be1-8616-e7789551b35a" providerId="ADAL" clId="{9F0F9721-4BFC-4C92-B643-F867EA99A09A}" dt="2023-05-05T06:08:03.169" v="357" actId="14100"/>
          <ac:spMkLst>
            <pc:docMk/>
            <pc:sldMk cId="1645985246" sldId="3626"/>
            <ac:spMk id="7" creationId="{F3BABDDA-8D8B-0EE7-AB78-568C675CF210}"/>
          </ac:spMkLst>
        </pc:spChg>
        <pc:picChg chg="mod">
          <ac:chgData name="Lisa Skutin" userId="e4239b0f-56d2-4be1-8616-e7789551b35a" providerId="ADAL" clId="{9F0F9721-4BFC-4C92-B643-F867EA99A09A}" dt="2023-05-05T06:06:32.106" v="262" actId="1076"/>
          <ac:picMkLst>
            <pc:docMk/>
            <pc:sldMk cId="1645985246" sldId="3626"/>
            <ac:picMk id="4" creationId="{20741180-109B-4D95-94F3-A38E22EA4A4B}"/>
          </ac:picMkLst>
        </pc:picChg>
        <pc:picChg chg="mod">
          <ac:chgData name="Lisa Skutin" userId="e4239b0f-56d2-4be1-8616-e7789551b35a" providerId="ADAL" clId="{9F0F9721-4BFC-4C92-B643-F867EA99A09A}" dt="2023-05-05T06:06:33.965" v="263" actId="1076"/>
          <ac:picMkLst>
            <pc:docMk/>
            <pc:sldMk cId="1645985246" sldId="3626"/>
            <ac:picMk id="5" creationId="{714D0DA6-5F2C-45D8-83E7-AE34C826A347}"/>
          </ac:picMkLst>
        </pc:picChg>
        <pc:picChg chg="mod">
          <ac:chgData name="Lisa Skutin" userId="e4239b0f-56d2-4be1-8616-e7789551b35a" providerId="ADAL" clId="{9F0F9721-4BFC-4C92-B643-F867EA99A09A}" dt="2023-05-05T07:30:46.183" v="382" actId="1076"/>
          <ac:picMkLst>
            <pc:docMk/>
            <pc:sldMk cId="1645985246" sldId="3626"/>
            <ac:picMk id="6" creationId="{9B28C039-BBD8-447A-821E-56A29DC80F69}"/>
          </ac:picMkLst>
        </pc:picChg>
      </pc:sldChg>
      <pc:sldChg chg="add modNotesTx">
        <pc:chgData name="Lisa Skutin" userId="e4239b0f-56d2-4be1-8616-e7789551b35a" providerId="ADAL" clId="{9F0F9721-4BFC-4C92-B643-F867EA99A09A}" dt="2023-05-05T05:58:42.466" v="228" actId="6549"/>
        <pc:sldMkLst>
          <pc:docMk/>
          <pc:sldMk cId="3413081237" sldId="3741"/>
        </pc:sldMkLst>
      </pc:sldChg>
      <pc:sldChg chg="modNotesTx">
        <pc:chgData name="Lisa Skutin" userId="e4239b0f-56d2-4be1-8616-e7789551b35a" providerId="ADAL" clId="{9F0F9721-4BFC-4C92-B643-F867EA99A09A}" dt="2023-05-05T07:39:58.906" v="654" actId="20577"/>
        <pc:sldMkLst>
          <pc:docMk/>
          <pc:sldMk cId="3991799742" sldId="3745"/>
        </pc:sldMkLst>
      </pc:sldChg>
      <pc:sldChg chg="modSp mod modNotesTx">
        <pc:chgData name="Lisa Skutin" userId="e4239b0f-56d2-4be1-8616-e7789551b35a" providerId="ADAL" clId="{9F0F9721-4BFC-4C92-B643-F867EA99A09A}" dt="2023-05-05T07:53:40.451" v="803" actId="20577"/>
        <pc:sldMkLst>
          <pc:docMk/>
          <pc:sldMk cId="564762904" sldId="3746"/>
        </pc:sldMkLst>
        <pc:spChg chg="mod">
          <ac:chgData name="Lisa Skutin" userId="e4239b0f-56d2-4be1-8616-e7789551b35a" providerId="ADAL" clId="{9F0F9721-4BFC-4C92-B643-F867EA99A09A}" dt="2023-05-05T07:53:40.451" v="803" actId="20577"/>
          <ac:spMkLst>
            <pc:docMk/>
            <pc:sldMk cId="564762904" sldId="3746"/>
            <ac:spMk id="6" creationId="{00000000-0000-0000-0000-000000000000}"/>
          </ac:spMkLst>
        </pc:spChg>
      </pc:sldChg>
      <pc:sldChg chg="modSp mod modNotesTx">
        <pc:chgData name="Lisa Skutin" userId="e4239b0f-56d2-4be1-8616-e7789551b35a" providerId="ADAL" clId="{9F0F9721-4BFC-4C92-B643-F867EA99A09A}" dt="2023-05-05T07:54:10.443" v="853" actId="20577"/>
        <pc:sldMkLst>
          <pc:docMk/>
          <pc:sldMk cId="2245891313" sldId="3749"/>
        </pc:sldMkLst>
        <pc:spChg chg="mod">
          <ac:chgData name="Lisa Skutin" userId="e4239b0f-56d2-4be1-8616-e7789551b35a" providerId="ADAL" clId="{9F0F9721-4BFC-4C92-B643-F867EA99A09A}" dt="2023-05-05T06:12:25.306" v="373" actId="404"/>
          <ac:spMkLst>
            <pc:docMk/>
            <pc:sldMk cId="2245891313" sldId="3749"/>
            <ac:spMk id="3" creationId="{00000000-0000-0000-0000-000000000000}"/>
          </ac:spMkLst>
        </pc:spChg>
      </pc:sldChg>
      <pc:sldChg chg="modSp add mod modNotesTx">
        <pc:chgData name="Lisa Skutin" userId="e4239b0f-56d2-4be1-8616-e7789551b35a" providerId="ADAL" clId="{9F0F9721-4BFC-4C92-B643-F867EA99A09A}" dt="2023-05-05T07:31:04.767" v="388" actId="5793"/>
        <pc:sldMkLst>
          <pc:docMk/>
          <pc:sldMk cId="2105548387" sldId="4005"/>
        </pc:sldMkLst>
        <pc:spChg chg="mod">
          <ac:chgData name="Lisa Skutin" userId="e4239b0f-56d2-4be1-8616-e7789551b35a" providerId="ADAL" clId="{9F0F9721-4BFC-4C92-B643-F867EA99A09A}" dt="2023-05-05T07:31:04.767" v="388" actId="5793"/>
          <ac:spMkLst>
            <pc:docMk/>
            <pc:sldMk cId="2105548387" sldId="4005"/>
            <ac:spMk id="4" creationId="{C165D29F-9A5C-40DE-9F48-5244C8C39FB5}"/>
          </ac:spMkLst>
        </pc:spChg>
      </pc:sldChg>
      <pc:sldChg chg="addSp delSp modSp add mod modNotesTx">
        <pc:chgData name="Lisa Skutin" userId="e4239b0f-56d2-4be1-8616-e7789551b35a" providerId="ADAL" clId="{9F0F9721-4BFC-4C92-B643-F867EA99A09A}" dt="2023-05-05T12:13:16.845" v="1133" actId="20577"/>
        <pc:sldMkLst>
          <pc:docMk/>
          <pc:sldMk cId="34041068" sldId="4006"/>
        </pc:sldMkLst>
        <pc:spChg chg="del">
          <ac:chgData name="Lisa Skutin" userId="e4239b0f-56d2-4be1-8616-e7789551b35a" providerId="ADAL" clId="{9F0F9721-4BFC-4C92-B643-F867EA99A09A}" dt="2023-05-05T07:48:39.482" v="658" actId="478"/>
          <ac:spMkLst>
            <pc:docMk/>
            <pc:sldMk cId="34041068" sldId="4006"/>
            <ac:spMk id="2" creationId="{00000000-0000-0000-0000-000000000000}"/>
          </ac:spMkLst>
        </pc:spChg>
        <pc:spChg chg="mod">
          <ac:chgData name="Lisa Skutin" userId="e4239b0f-56d2-4be1-8616-e7789551b35a" providerId="ADAL" clId="{9F0F9721-4BFC-4C92-B643-F867EA99A09A}" dt="2023-05-05T12:13:16.845" v="1133" actId="20577"/>
          <ac:spMkLst>
            <pc:docMk/>
            <pc:sldMk cId="34041068" sldId="4006"/>
            <ac:spMk id="3" creationId="{00000000-0000-0000-0000-000000000000}"/>
          </ac:spMkLst>
        </pc:spChg>
        <pc:spChg chg="add del mod">
          <ac:chgData name="Lisa Skutin" userId="e4239b0f-56d2-4be1-8616-e7789551b35a" providerId="ADAL" clId="{9F0F9721-4BFC-4C92-B643-F867EA99A09A}" dt="2023-05-05T07:48:41.386" v="659" actId="478"/>
          <ac:spMkLst>
            <pc:docMk/>
            <pc:sldMk cId="34041068" sldId="4006"/>
            <ac:spMk id="5" creationId="{1A6D6F4C-FCB8-B31E-A9FD-661BAF7E92E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24275A5-7F72-44A0-8AFA-2A36BCD1CF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40379A6-DB9D-40A0-9FF3-AD0715E8F6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730BA1-DF5B-4B65-A190-A4C518C7CC6F}" type="datetimeFigureOut">
              <a:rPr lang="sv-SE" smtClean="0"/>
              <a:t>2023-05-05</a:t>
            </a:fld>
            <a:endParaRPr lang="sv-SE"/>
          </a:p>
        </p:txBody>
      </p:sp>
      <p:sp>
        <p:nvSpPr>
          <p:cNvPr id="4" name="Platshållare för sidfot 3">
            <a:extLst>
              <a:ext uri="{FF2B5EF4-FFF2-40B4-BE49-F238E27FC236}">
                <a16:creationId xmlns:a16="http://schemas.microsoft.com/office/drawing/2014/main" id="{01AEF6A6-A185-46F9-B2C7-A7FCECD8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11ACD5F-C0BA-4440-AFD9-7A0C688807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2B389A-5BFF-46D7-95A7-773940E03F50}" type="slidenum">
              <a:rPr lang="sv-SE" smtClean="0"/>
              <a:t>‹#›</a:t>
            </a:fld>
            <a:endParaRPr lang="sv-SE"/>
          </a:p>
        </p:txBody>
      </p:sp>
    </p:spTree>
    <p:extLst>
      <p:ext uri="{BB962C8B-B14F-4D97-AF65-F5344CB8AC3E}">
        <p14:creationId xmlns:p14="http://schemas.microsoft.com/office/powerpoint/2010/main" val="273145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BC250-59F7-4A46-90C5-58A202044C27}" type="datetimeFigureOut">
              <a:rPr lang="sv-SE" smtClean="0"/>
              <a:t>2023-05-05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C0F2A-8D62-4841-BB0E-FAD1AD9B3F24}" type="slidenum">
              <a:rPr lang="sv-SE" smtClean="0"/>
              <a:t>‹#›</a:t>
            </a:fld>
            <a:endParaRPr lang="sv-SE"/>
          </a:p>
        </p:txBody>
      </p:sp>
    </p:spTree>
    <p:extLst>
      <p:ext uri="{BB962C8B-B14F-4D97-AF65-F5344CB8AC3E}">
        <p14:creationId xmlns:p14="http://schemas.microsoft.com/office/powerpoint/2010/main" val="15655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A7DEC32-C548-DD4B-9DE6-2FF920D5B493}" type="slidenum">
              <a:rPr lang="sv-SE" smtClean="0"/>
              <a:pPr/>
              <a:t>2</a:t>
            </a:fld>
            <a:endParaRPr lang="sv-SE"/>
          </a:p>
        </p:txBody>
      </p:sp>
    </p:spTree>
    <p:extLst>
      <p:ext uri="{BB962C8B-B14F-4D97-AF65-F5344CB8AC3E}">
        <p14:creationId xmlns:p14="http://schemas.microsoft.com/office/powerpoint/2010/main" val="3011336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Centralt begrepp i </a:t>
            </a:r>
            <a:r>
              <a:rPr lang="sv-SE" dirty="0" err="1"/>
              <a:t>Connect</a:t>
            </a:r>
            <a:r>
              <a:rPr lang="sv-SE" dirty="0"/>
              <a:t>:</a:t>
            </a:r>
            <a:r>
              <a:rPr lang="sv-SE" baseline="0" dirty="0"/>
              <a:t> Att vara en trygg bas innebär att ge trygghet, omsorg och stöd så att barnet vågar ge sig ut och utforska världen på egen hand. Att vara en </a:t>
            </a:r>
            <a:r>
              <a:rPr lang="sv-SE" baseline="0"/>
              <a:t>säker hamn innebär </a:t>
            </a:r>
            <a:r>
              <a:rPr lang="sv-SE" baseline="0" dirty="0"/>
              <a:t>att finnas där och ta emot barnet för tröst, skydd och stöd när något gått snett eller självständigheten blivit övermäktig eller för stor.</a:t>
            </a:r>
            <a:endParaRPr lang="sv-SE" dirty="0"/>
          </a:p>
        </p:txBody>
      </p:sp>
      <p:sp>
        <p:nvSpPr>
          <p:cNvPr id="4" name="Platshållare för bildnummer 3"/>
          <p:cNvSpPr>
            <a:spLocks noGrp="1"/>
          </p:cNvSpPr>
          <p:nvPr>
            <p:ph type="sldNum" sz="quarter" idx="10"/>
          </p:nvPr>
        </p:nvSpPr>
        <p:spPr/>
        <p:txBody>
          <a:bodyPr/>
          <a:lstStyle/>
          <a:p>
            <a:fld id="{2A7DEC32-C548-DD4B-9DE6-2FF920D5B493}" type="slidenum">
              <a:rPr lang="sv-SE" smtClean="0"/>
              <a:pPr/>
              <a:t>13</a:t>
            </a:fld>
            <a:endParaRPr lang="sv-SE" dirty="0"/>
          </a:p>
        </p:txBody>
      </p:sp>
    </p:spTree>
    <p:extLst>
      <p:ext uri="{BB962C8B-B14F-4D97-AF65-F5344CB8AC3E}">
        <p14:creationId xmlns:p14="http://schemas.microsoft.com/office/powerpoint/2010/main" val="315317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Central bild i </a:t>
            </a:r>
            <a:r>
              <a:rPr lang="sv-SE" dirty="0" err="1"/>
              <a:t>Connect</a:t>
            </a:r>
            <a:r>
              <a:rPr lang="sv-SE" dirty="0"/>
              <a:t>: Våra anknytningsbehov handlar lika mycket om att få samhörighet som att få vara självständig. Obalans</a:t>
            </a:r>
            <a:r>
              <a:rPr lang="sv-SE" baseline="0" dirty="0"/>
              <a:t> mellan dessa två behov är en vanlig källa till konflikt mellan människor.</a:t>
            </a:r>
            <a:endParaRPr lang="sv-SE" dirty="0"/>
          </a:p>
        </p:txBody>
      </p:sp>
      <p:sp>
        <p:nvSpPr>
          <p:cNvPr id="4" name="Platshållare för bildnummer 3"/>
          <p:cNvSpPr>
            <a:spLocks noGrp="1"/>
          </p:cNvSpPr>
          <p:nvPr>
            <p:ph type="sldNum" sz="quarter" idx="10"/>
          </p:nvPr>
        </p:nvSpPr>
        <p:spPr/>
        <p:txBody>
          <a:bodyPr/>
          <a:lstStyle/>
          <a:p>
            <a:fld id="{2A7DEC32-C548-DD4B-9DE6-2FF920D5B493}" type="slidenum">
              <a:rPr lang="sv-SE" smtClean="0"/>
              <a:pPr/>
              <a:t>14</a:t>
            </a:fld>
            <a:endParaRPr lang="sv-SE" dirty="0"/>
          </a:p>
        </p:txBody>
      </p:sp>
    </p:spTree>
    <p:extLst>
      <p:ext uri="{BB962C8B-B14F-4D97-AF65-F5344CB8AC3E}">
        <p14:creationId xmlns:p14="http://schemas.microsoft.com/office/powerpoint/2010/main" val="4076744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När vi rädda, skrämda, oroliga söker vi stöd och hjälp hos de personer som vi har en anknytning till.</a:t>
            </a:r>
          </a:p>
          <a:p>
            <a:r>
              <a:rPr lang="sv-SE" dirty="0">
                <a:cs typeface="Calibri"/>
              </a:rPr>
              <a:t>De erfarenheter som vi får i våra nära relationer, ex hur vi blir bemötta när vi uttrycker våra behov, erfarenheter av separationer, erfarenheter av konflikter, våld och svek bär vi med oss i vårt anknytningsbagage.</a:t>
            </a:r>
          </a:p>
          <a:p>
            <a:r>
              <a:rPr lang="sv-SE" dirty="0">
                <a:cs typeface="Calibri"/>
              </a:rPr>
              <a:t>Utifrån hur vi blir bemötta när vi uttrycker våra behov när vi är som mest utsatt, utvecklar vi strategier/mönster, det vi kallar för anknytningsmönster-</a:t>
            </a:r>
          </a:p>
          <a:p>
            <a:endParaRPr lang="sv-SE" dirty="0"/>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15</a:t>
            </a:fld>
            <a:endParaRPr lang="sv-SE"/>
          </a:p>
        </p:txBody>
      </p:sp>
    </p:spTree>
    <p:extLst>
      <p:ext uri="{BB962C8B-B14F-4D97-AF65-F5344CB8AC3E}">
        <p14:creationId xmlns:p14="http://schemas.microsoft.com/office/powerpoint/2010/main" val="177177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10 sessioner om vi har informationsträff innan</a:t>
            </a:r>
          </a:p>
        </p:txBody>
      </p:sp>
      <p:sp>
        <p:nvSpPr>
          <p:cNvPr id="4" name="Platshållare för bildnummer 3"/>
          <p:cNvSpPr>
            <a:spLocks noGrp="1"/>
          </p:cNvSpPr>
          <p:nvPr>
            <p:ph type="sldNum" sz="quarter" idx="5"/>
          </p:nvPr>
        </p:nvSpPr>
        <p:spPr/>
        <p:txBody>
          <a:bodyPr/>
          <a:lstStyle/>
          <a:p>
            <a:fld id="{487C0F2A-8D62-4841-BB0E-FAD1AD9B3F24}" type="slidenum">
              <a:rPr lang="sv-SE" smtClean="0"/>
              <a:t>17</a:t>
            </a:fld>
            <a:endParaRPr lang="sv-SE"/>
          </a:p>
        </p:txBody>
      </p:sp>
    </p:spTree>
    <p:extLst>
      <p:ext uri="{BB962C8B-B14F-4D97-AF65-F5344CB8AC3E}">
        <p14:creationId xmlns:p14="http://schemas.microsoft.com/office/powerpoint/2010/main" val="428167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10 sessioner om vi har informationsträff innan</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18</a:t>
            </a:fld>
            <a:endParaRPr lang="sv-SE"/>
          </a:p>
        </p:txBody>
      </p:sp>
    </p:spTree>
    <p:extLst>
      <p:ext uri="{BB962C8B-B14F-4D97-AF65-F5344CB8AC3E}">
        <p14:creationId xmlns:p14="http://schemas.microsoft.com/office/powerpoint/2010/main" val="2257696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Kan vara någon avvikelse i antal</a:t>
            </a:r>
          </a:p>
        </p:txBody>
      </p:sp>
      <p:sp>
        <p:nvSpPr>
          <p:cNvPr id="4" name="Platshållare för bildnummer 3"/>
          <p:cNvSpPr>
            <a:spLocks noGrp="1"/>
          </p:cNvSpPr>
          <p:nvPr>
            <p:ph type="sldNum" sz="quarter" idx="5"/>
          </p:nvPr>
        </p:nvSpPr>
        <p:spPr/>
        <p:txBody>
          <a:bodyPr/>
          <a:lstStyle/>
          <a:p>
            <a:fld id="{A28D7D6F-0058-4E89-8068-094BDD964578}" type="slidenum">
              <a:rPr lang="sv-SE" smtClean="0"/>
              <a:t>19</a:t>
            </a:fld>
            <a:endParaRPr lang="sv-SE"/>
          </a:p>
        </p:txBody>
      </p:sp>
    </p:spTree>
    <p:extLst>
      <p:ext uri="{BB962C8B-B14F-4D97-AF65-F5344CB8AC3E}">
        <p14:creationId xmlns:p14="http://schemas.microsoft.com/office/powerpoint/2010/main" val="1689665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20</a:t>
            </a:fld>
            <a:endParaRPr lang="sv-SE"/>
          </a:p>
        </p:txBody>
      </p:sp>
    </p:spTree>
    <p:extLst>
      <p:ext uri="{BB962C8B-B14F-4D97-AF65-F5344CB8AC3E}">
        <p14:creationId xmlns:p14="http://schemas.microsoft.com/office/powerpoint/2010/main" val="4049479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Gjorts en hel del forskning, visar på liknande resultat</a:t>
            </a:r>
          </a:p>
        </p:txBody>
      </p:sp>
      <p:sp>
        <p:nvSpPr>
          <p:cNvPr id="4" name="Platshållare för bildnummer 3"/>
          <p:cNvSpPr>
            <a:spLocks noGrp="1"/>
          </p:cNvSpPr>
          <p:nvPr>
            <p:ph type="sldNum" sz="quarter" idx="10"/>
          </p:nvPr>
        </p:nvSpPr>
        <p:spPr/>
        <p:txBody>
          <a:bodyPr/>
          <a:lstStyle/>
          <a:p>
            <a:fld id="{2A7DEC32-C548-DD4B-9DE6-2FF920D5B493}" type="slidenum">
              <a:rPr lang="sv-SE" smtClean="0"/>
              <a:pPr/>
              <a:t>21</a:t>
            </a:fld>
            <a:endParaRPr lang="sv-SE"/>
          </a:p>
        </p:txBody>
      </p:sp>
    </p:spTree>
    <p:extLst>
      <p:ext uri="{BB962C8B-B14F-4D97-AF65-F5344CB8AC3E}">
        <p14:creationId xmlns:p14="http://schemas.microsoft.com/office/powerpoint/2010/main" val="934820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det Connect bidrar till för förändringar?</a:t>
            </a:r>
          </a:p>
        </p:txBody>
      </p:sp>
      <p:sp>
        <p:nvSpPr>
          <p:cNvPr id="4" name="Platshållare för bildnummer 3"/>
          <p:cNvSpPr>
            <a:spLocks noGrp="1"/>
          </p:cNvSpPr>
          <p:nvPr>
            <p:ph type="sldNum" sz="quarter" idx="5"/>
          </p:nvPr>
        </p:nvSpPr>
        <p:spPr/>
        <p:txBody>
          <a:bodyPr/>
          <a:lstStyle/>
          <a:p>
            <a:fld id="{2A7DEC32-C548-DD4B-9DE6-2FF920D5B493}" type="slidenum">
              <a:rPr lang="sv-SE" smtClean="0"/>
              <a:pPr/>
              <a:t>22</a:t>
            </a:fld>
            <a:endParaRPr lang="sv-SE"/>
          </a:p>
        </p:txBody>
      </p:sp>
    </p:spTree>
    <p:extLst>
      <p:ext uri="{BB962C8B-B14F-4D97-AF65-F5344CB8AC3E}">
        <p14:creationId xmlns:p14="http://schemas.microsoft.com/office/powerpoint/2010/main" val="3036443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spc="75" dirty="0">
                <a:solidFill>
                  <a:srgbClr val="1D1D1B"/>
                </a:solidFill>
                <a:effectLst/>
                <a:latin typeface="+mj-lt"/>
                <a:ea typeface="Times New Roman" panose="02020603050405020304" pitchFamily="18" charset="0"/>
              </a:rPr>
              <a:t>Studie: (</a:t>
            </a:r>
            <a:r>
              <a:rPr lang="en-GB" sz="1200" dirty="0" err="1">
                <a:effectLst/>
                <a:latin typeface="+mj-lt"/>
                <a:ea typeface="Times New Roman" panose="02020603050405020304" pitchFamily="18" charset="0"/>
              </a:rPr>
              <a:t>Högström</a:t>
            </a:r>
            <a:r>
              <a:rPr lang="en-GB" sz="1200" dirty="0">
                <a:effectLst/>
                <a:latin typeface="+mj-lt"/>
                <a:ea typeface="Times New Roman" panose="02020603050405020304" pitchFamily="18" charset="0"/>
              </a:rPr>
              <a:t>, J., </a:t>
            </a:r>
            <a:r>
              <a:rPr lang="en-GB" sz="1200" dirty="0" err="1">
                <a:effectLst/>
                <a:latin typeface="+mj-lt"/>
                <a:ea typeface="Times New Roman" panose="02020603050405020304" pitchFamily="18" charset="0"/>
              </a:rPr>
              <a:t>Olofsson</a:t>
            </a:r>
            <a:r>
              <a:rPr lang="en-GB" sz="1200" dirty="0">
                <a:effectLst/>
                <a:latin typeface="+mj-lt"/>
                <a:ea typeface="Times New Roman" panose="02020603050405020304" pitchFamily="18" charset="0"/>
              </a:rPr>
              <a:t>, V., </a:t>
            </a:r>
            <a:r>
              <a:rPr lang="en-GB" sz="1200" dirty="0" err="1">
                <a:effectLst/>
                <a:latin typeface="+mj-lt"/>
                <a:ea typeface="Times New Roman" panose="02020603050405020304" pitchFamily="18" charset="0"/>
              </a:rPr>
              <a:t>Özdemir</a:t>
            </a:r>
            <a:r>
              <a:rPr lang="en-GB" sz="1200" dirty="0">
                <a:effectLst/>
                <a:latin typeface="+mj-lt"/>
                <a:ea typeface="Times New Roman" panose="02020603050405020304" pitchFamily="18" charset="0"/>
              </a:rPr>
              <a:t>, M., </a:t>
            </a:r>
            <a:r>
              <a:rPr lang="en-GB" sz="1200" dirty="0" err="1">
                <a:effectLst/>
                <a:latin typeface="+mj-lt"/>
                <a:ea typeface="Times New Roman" panose="02020603050405020304" pitchFamily="18" charset="0"/>
              </a:rPr>
              <a:t>Enebrink</a:t>
            </a:r>
            <a:r>
              <a:rPr lang="en-GB" sz="1200" dirty="0">
                <a:effectLst/>
                <a:latin typeface="+mj-lt"/>
                <a:ea typeface="Times New Roman" panose="02020603050405020304" pitchFamily="18" charset="0"/>
              </a:rPr>
              <a:t>, P. &amp; Stattin, H. (2017). </a:t>
            </a:r>
            <a:r>
              <a:rPr lang="en-AU" sz="1200" i="1" dirty="0">
                <a:effectLst/>
                <a:latin typeface="+mj-lt"/>
                <a:ea typeface="Times New Roman" panose="02020603050405020304" pitchFamily="18" charset="0"/>
              </a:rPr>
              <a:t>Two-year Findings from a National Effectiveness Trial: Effectiveness of </a:t>
            </a:r>
            <a:r>
              <a:rPr lang="en-AU" sz="1200" i="1" dirty="0" err="1">
                <a:effectLst/>
                <a:latin typeface="+mj-lt"/>
                <a:ea typeface="Times New Roman" panose="02020603050405020304" pitchFamily="18" charset="0"/>
              </a:rPr>
              <a:t>Behavioral</a:t>
            </a:r>
            <a:r>
              <a:rPr lang="en-AU" sz="1200" i="1" dirty="0">
                <a:effectLst/>
                <a:latin typeface="+mj-lt"/>
                <a:ea typeface="Times New Roman" panose="02020603050405020304" pitchFamily="18" charset="0"/>
              </a:rPr>
              <a:t> and Non-</a:t>
            </a:r>
            <a:r>
              <a:rPr lang="en-AU" sz="1200" i="1" dirty="0" err="1">
                <a:effectLst/>
                <a:latin typeface="+mj-lt"/>
                <a:ea typeface="Times New Roman" panose="02020603050405020304" pitchFamily="18" charset="0"/>
              </a:rPr>
              <a:t>behavioral</a:t>
            </a:r>
            <a:r>
              <a:rPr lang="en-AU" sz="1200" i="1" dirty="0">
                <a:effectLst/>
                <a:latin typeface="+mj-lt"/>
                <a:ea typeface="Times New Roman" panose="02020603050405020304" pitchFamily="18" charset="0"/>
              </a:rPr>
              <a:t> Parenting Programs.</a:t>
            </a:r>
            <a:r>
              <a:rPr lang="en-AU" sz="1200" dirty="0">
                <a:effectLst/>
                <a:latin typeface="+mj-lt"/>
                <a:ea typeface="Times New Roman" panose="02020603050405020304" pitchFamily="18" charset="0"/>
              </a:rPr>
              <a:t> Journal of Abnormal Child Psychology, </a:t>
            </a:r>
            <a:r>
              <a:rPr lang="en-GB" sz="1200" dirty="0">
                <a:effectLst/>
                <a:latin typeface="+mj-lt"/>
                <a:ea typeface="Times New Roman" panose="02020603050405020304" pitchFamily="18" charset="0"/>
              </a:rPr>
              <a:t>45(3), 527-42. </a:t>
            </a:r>
            <a:r>
              <a:rPr lang="en-AU" sz="1200" dirty="0">
                <a:effectLst/>
                <a:latin typeface="+mj-lt"/>
                <a:ea typeface="Times New Roman" panose="02020603050405020304" pitchFamily="18" charset="0"/>
              </a:rPr>
              <a:t>Doi:10.1007/s10802-016-0178-0)</a:t>
            </a:r>
            <a:r>
              <a:rPr lang="sv-SE" sz="1200" spc="75" dirty="0">
                <a:solidFill>
                  <a:srgbClr val="1D1D1B"/>
                </a:solidFill>
                <a:effectLst/>
                <a:latin typeface="+mj-lt"/>
                <a:ea typeface="Times New Roman" panose="02020603050405020304" pitchFamily="18" charset="0"/>
              </a:rPr>
              <a:t>. </a:t>
            </a:r>
          </a:p>
          <a:p>
            <a:endParaRPr lang="sv-SE" sz="1200" spc="75" dirty="0">
              <a:solidFill>
                <a:srgbClr val="1D1D1B"/>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j-lt"/>
              </a:rPr>
              <a:t>Socialstyrelsen, brottsförebyggande: https://www.socialstyrelsen.se/kunskapsstod-och-regler/omraden/barn-och-unga/unga-som-begar-brott/exempel-brottsforebyggande-metoder/connect/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err="1">
                <a:latin typeface="+mj-lt"/>
              </a:rPr>
              <a:t>MFoF</a:t>
            </a:r>
            <a:r>
              <a:rPr lang="sv-SE" sz="1200" dirty="0">
                <a:latin typeface="+mj-lt"/>
              </a:rPr>
              <a:t>: https://www.mfof.se/foraldraskapsstod/program-och-metoder-for-foraldraskapsstod---soksida/fss-program/2022-11-23-connect.html</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23</a:t>
            </a:fld>
            <a:endParaRPr lang="sv-SE"/>
          </a:p>
        </p:txBody>
      </p:sp>
    </p:spTree>
    <p:extLst>
      <p:ext uri="{BB962C8B-B14F-4D97-AF65-F5344CB8AC3E}">
        <p14:creationId xmlns:p14="http://schemas.microsoft.com/office/powerpoint/2010/main" val="99589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Marlene Moretti,</a:t>
            </a:r>
            <a:r>
              <a:rPr lang="sv-SE" baseline="0" dirty="0"/>
              <a:t> Professor i psykologi Simon Fraser University i Vancouver, Kanada. Grundare av </a:t>
            </a:r>
            <a:r>
              <a:rPr lang="sv-SE" baseline="0" dirty="0" err="1"/>
              <a:t>Connect</a:t>
            </a:r>
            <a:r>
              <a:rPr lang="sv-SE" baseline="0" dirty="0"/>
              <a:t>. </a:t>
            </a:r>
          </a:p>
          <a:p>
            <a:r>
              <a:rPr lang="sv-SE" baseline="0" dirty="0"/>
              <a:t>Ove Östling, Universitetsadjunkt Socialhögskolan Lund. Spridit </a:t>
            </a:r>
            <a:r>
              <a:rPr lang="sv-SE" baseline="0" dirty="0" err="1"/>
              <a:t>Connect</a:t>
            </a:r>
            <a:r>
              <a:rPr lang="sv-SE" baseline="0" dirty="0"/>
              <a:t> i Sverige och tillsammans med Marlene Moretti skapat </a:t>
            </a:r>
            <a:r>
              <a:rPr lang="sv-SE" baseline="0" dirty="0" err="1"/>
              <a:t>Connect</a:t>
            </a:r>
            <a:r>
              <a:rPr lang="sv-SE" baseline="0" dirty="0"/>
              <a:t> för familjehem och behandlingshem.</a:t>
            </a:r>
            <a:endParaRPr lang="sv-SE" dirty="0"/>
          </a:p>
        </p:txBody>
      </p:sp>
      <p:sp>
        <p:nvSpPr>
          <p:cNvPr id="4" name="Platshållare för bildnummer 3"/>
          <p:cNvSpPr>
            <a:spLocks noGrp="1"/>
          </p:cNvSpPr>
          <p:nvPr>
            <p:ph type="sldNum" sz="quarter" idx="10"/>
          </p:nvPr>
        </p:nvSpPr>
        <p:spPr/>
        <p:txBody>
          <a:bodyPr/>
          <a:lstStyle/>
          <a:p>
            <a:fld id="{A28D7D6F-0058-4E89-8068-094BDD964578}" type="slidenum">
              <a:rPr lang="sv-SE" smtClean="0"/>
              <a:t>3</a:t>
            </a:fld>
            <a:endParaRPr lang="sv-SE"/>
          </a:p>
        </p:txBody>
      </p:sp>
    </p:spTree>
    <p:extLst>
      <p:ext uri="{BB962C8B-B14F-4D97-AF65-F5344CB8AC3E}">
        <p14:creationId xmlns:p14="http://schemas.microsoft.com/office/powerpoint/2010/main" val="132951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eConnect</a:t>
            </a:r>
            <a:r>
              <a:rPr lang="sv-SE" dirty="0"/>
              <a:t> online – digital version av Connect för föräldrar och familjehem</a:t>
            </a:r>
          </a:p>
        </p:txBody>
      </p:sp>
      <p:sp>
        <p:nvSpPr>
          <p:cNvPr id="4" name="Platshållare för bildnummer 3"/>
          <p:cNvSpPr>
            <a:spLocks noGrp="1"/>
          </p:cNvSpPr>
          <p:nvPr>
            <p:ph type="sldNum" sz="quarter" idx="5"/>
          </p:nvPr>
        </p:nvSpPr>
        <p:spPr/>
        <p:txBody>
          <a:bodyPr/>
          <a:lstStyle/>
          <a:p>
            <a:fld id="{487C0F2A-8D62-4841-BB0E-FAD1AD9B3F24}" type="slidenum">
              <a:rPr lang="sv-SE" smtClean="0"/>
              <a:t>4</a:t>
            </a:fld>
            <a:endParaRPr lang="sv-SE"/>
          </a:p>
        </p:txBody>
      </p:sp>
    </p:spTree>
    <p:extLst>
      <p:ext uri="{BB962C8B-B14F-4D97-AF65-F5344CB8AC3E}">
        <p14:creationId xmlns:p14="http://schemas.microsoft.com/office/powerpoint/2010/main" val="253603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28D7D6F-0058-4E89-8068-094BDD964578}" type="slidenum">
              <a:rPr lang="sv-SE" smtClean="0"/>
              <a:t>5</a:t>
            </a:fld>
            <a:endParaRPr lang="sv-SE"/>
          </a:p>
        </p:txBody>
      </p:sp>
    </p:spTree>
    <p:extLst>
      <p:ext uri="{BB962C8B-B14F-4D97-AF65-F5344CB8AC3E}">
        <p14:creationId xmlns:p14="http://schemas.microsoft.com/office/powerpoint/2010/main" val="350414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första två är</a:t>
            </a:r>
            <a:r>
              <a:rPr lang="sv-SE" baseline="0" dirty="0"/>
              <a:t> grunden för mänskliga relationer</a:t>
            </a:r>
          </a:p>
          <a:p>
            <a:r>
              <a:rPr lang="sv-SE" baseline="0" dirty="0"/>
              <a:t>Nästa fyra handlar om kommunikation</a:t>
            </a:r>
          </a:p>
          <a:p>
            <a:r>
              <a:rPr lang="sv-SE" dirty="0"/>
              <a:t>De tre sista handlar om förändringsprocessen</a:t>
            </a:r>
          </a:p>
          <a:p>
            <a:endParaRPr lang="sv-SE" dirty="0"/>
          </a:p>
        </p:txBody>
      </p:sp>
      <p:sp>
        <p:nvSpPr>
          <p:cNvPr id="4" name="Platshållare för bildnummer 3"/>
          <p:cNvSpPr>
            <a:spLocks noGrp="1"/>
          </p:cNvSpPr>
          <p:nvPr>
            <p:ph type="sldNum" sz="quarter" idx="10"/>
          </p:nvPr>
        </p:nvSpPr>
        <p:spPr/>
        <p:txBody>
          <a:bodyPr/>
          <a:lstStyle/>
          <a:p>
            <a:fld id="{20F7A7B0-2F3A-4740-B581-6E25F273D96F}" type="slidenum">
              <a:rPr lang="sv-SE" smtClean="0"/>
              <a:t>6</a:t>
            </a:fld>
            <a:endParaRPr lang="sv-SE"/>
          </a:p>
        </p:txBody>
      </p:sp>
    </p:spTree>
    <p:extLst>
      <p:ext uri="{BB962C8B-B14F-4D97-AF65-F5344CB8AC3E}">
        <p14:creationId xmlns:p14="http://schemas.microsoft.com/office/powerpoint/2010/main" val="3419955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handlar om att stärka relationer mellan föräldrar och barn, vi vet att ett tryggt föräldraskap motverkar sårbarhetsfaktorer hos barn och ökar deras motståndskraft.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Calibri" panose="020F0502020204030204" pitchFamily="34" charset="0"/>
                <a:ea typeface="Calibri" panose="020F0502020204030204" pitchFamily="34" charset="0"/>
                <a:cs typeface="Times New Roman" panose="02020603050405020304" pitchFamily="18" charset="0"/>
              </a:rPr>
              <a:t>Connect utvecklades då frågan ställdes till Marlene Moretti och hennes kollegor att skapa ett program för utåtagerande tonåringar som vårdades på Maple </a:t>
            </a:r>
            <a:r>
              <a:rPr lang="sv-SE" sz="1200" dirty="0" err="1">
                <a:latin typeface="Calibri" panose="020F0502020204030204" pitchFamily="34" charset="0"/>
                <a:ea typeface="Calibri" panose="020F0502020204030204" pitchFamily="34" charset="0"/>
                <a:cs typeface="Times New Roman" panose="02020603050405020304" pitchFamily="18" charset="0"/>
              </a:rPr>
              <a:t>Adolescent</a:t>
            </a:r>
            <a:r>
              <a:rPr lang="sv-SE" sz="1200" dirty="0">
                <a:latin typeface="Calibri" panose="020F0502020204030204" pitchFamily="34" charset="0"/>
                <a:ea typeface="Calibri" panose="020F0502020204030204" pitchFamily="34" charset="0"/>
                <a:cs typeface="Times New Roman" panose="02020603050405020304" pitchFamily="18" charset="0"/>
              </a:rPr>
              <a:t> Center i Vancouver. Marlene har beskrivit dessa barn och tonåringar som riktiga krigare, och som att de hade det riktigt svårt. Målet var att skapa förutsättningar för förändring för dem. Barnen var på boendet men så fort de återgick till sitt tidigare sammanhang så var de tillbaka i samma läge. Marlene och hennes kollegor ville ha ett sensitivt och flexibelt program utifrån barnets sammanhang. De ville att det skulle vara strukturerat, men ville samtidigt inte vara experter, då hon menar att det inte handlar om att ”fixa” familjen. De är experter på sitt sammanhang. Det var viktigt att den tiden som familjerna investerade skulle ge utdelning, och det är därför så mycket forskning har bedrivits kring </a:t>
            </a:r>
            <a:r>
              <a:rPr lang="sv-SE" sz="1200" dirty="0" err="1">
                <a:latin typeface="Calibri" panose="020F0502020204030204" pitchFamily="34" charset="0"/>
                <a:ea typeface="Calibri" panose="020F0502020204030204" pitchFamily="34" charset="0"/>
                <a:cs typeface="Times New Roman" panose="02020603050405020304" pitchFamily="18" charset="0"/>
              </a:rPr>
              <a:t>Connects</a:t>
            </a:r>
            <a:r>
              <a:rPr lang="sv-SE" sz="1200" dirty="0">
                <a:latin typeface="Calibri" panose="020F0502020204030204" pitchFamily="34" charset="0"/>
                <a:ea typeface="Calibri" panose="020F0502020204030204" pitchFamily="34" charset="0"/>
                <a:cs typeface="Times New Roman" panose="02020603050405020304" pitchFamily="18" charset="0"/>
              </a:rPr>
              <a:t> effekter.</a:t>
            </a:r>
            <a:endParaRPr lang="sv-SE" sz="1200" dirty="0"/>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7</a:t>
            </a:fld>
            <a:endParaRPr lang="sv-SE"/>
          </a:p>
        </p:txBody>
      </p:sp>
    </p:spTree>
    <p:extLst>
      <p:ext uri="{BB962C8B-B14F-4D97-AF65-F5344CB8AC3E}">
        <p14:creationId xmlns:p14="http://schemas.microsoft.com/office/powerpoint/2010/main" val="254433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8</a:t>
            </a:fld>
            <a:endParaRPr lang="sv-SE"/>
          </a:p>
        </p:txBody>
      </p:sp>
    </p:spTree>
    <p:extLst>
      <p:ext uri="{BB962C8B-B14F-4D97-AF65-F5344CB8AC3E}">
        <p14:creationId xmlns:p14="http://schemas.microsoft.com/office/powerpoint/2010/main" val="29607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9</a:t>
            </a:fld>
            <a:endParaRPr lang="sv-SE"/>
          </a:p>
        </p:txBody>
      </p:sp>
    </p:spTree>
    <p:extLst>
      <p:ext uri="{BB962C8B-B14F-4D97-AF65-F5344CB8AC3E}">
        <p14:creationId xmlns:p14="http://schemas.microsoft.com/office/powerpoint/2010/main" val="202376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Kanske inte löser alla problem</a:t>
            </a:r>
          </a:p>
        </p:txBody>
      </p:sp>
      <p:sp>
        <p:nvSpPr>
          <p:cNvPr id="4" name="Platshållare för bildnummer 3"/>
          <p:cNvSpPr>
            <a:spLocks noGrp="1"/>
          </p:cNvSpPr>
          <p:nvPr>
            <p:ph type="sldNum" sz="quarter" idx="10"/>
          </p:nvPr>
        </p:nvSpPr>
        <p:spPr/>
        <p:txBody>
          <a:bodyPr/>
          <a:lstStyle/>
          <a:p>
            <a:fld id="{20F7A7B0-2F3A-4740-B581-6E25F273D96F}" type="slidenum">
              <a:rPr lang="sv-SE" smtClean="0"/>
              <a:t>11</a:t>
            </a:fld>
            <a:endParaRPr lang="sv-SE"/>
          </a:p>
        </p:txBody>
      </p:sp>
    </p:spTree>
    <p:extLst>
      <p:ext uri="{BB962C8B-B14F-4D97-AF65-F5344CB8AC3E}">
        <p14:creationId xmlns:p14="http://schemas.microsoft.com/office/powerpoint/2010/main" val="1108102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tartbild vi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54D939C-F7B2-4578-84BD-23F6651971A4}"/>
              </a:ext>
            </a:extLst>
          </p:cNvPr>
          <p:cNvSpPr/>
          <p:nvPr userDrawn="1"/>
        </p:nvSpPr>
        <p:spPr>
          <a:xfrm>
            <a:off x="0" y="0"/>
            <a:ext cx="12192000" cy="68580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28D77FEC-7069-49B8-B3E6-878FEB79893D}"/>
              </a:ext>
            </a:extLst>
          </p:cNvPr>
          <p:cNvSpPr/>
          <p:nvPr userDrawn="1"/>
        </p:nvSpPr>
        <p:spPr>
          <a:xfrm>
            <a:off x="3114502" y="4364606"/>
            <a:ext cx="6096000" cy="369332"/>
          </a:xfrm>
          <a:prstGeom prst="rect">
            <a:avLst/>
          </a:prstGeom>
        </p:spPr>
        <p:txBody>
          <a:bodyPr>
            <a:spAutoFit/>
          </a:bodyPr>
          <a:lstStyle/>
          <a:p>
            <a:pPr algn="ctr"/>
            <a:r>
              <a:rPr lang="sv-SE" sz="1800">
                <a:solidFill>
                  <a:schemeClr val="tx1"/>
                </a:solidFill>
                <a:latin typeface="Georgia" panose="02040502050405020303" pitchFamily="18" charset="0"/>
                <a:ea typeface="Verdana" panose="020B0604030504040204" pitchFamily="34" charset="0"/>
              </a:rPr>
              <a:t>Alla har rätt till ett bra liv. Ja, </a:t>
            </a:r>
            <a:r>
              <a:rPr lang="sv-SE" sz="1800" i="1">
                <a:solidFill>
                  <a:schemeClr val="tx1"/>
                </a:solidFill>
                <a:latin typeface="Georgia" panose="02040502050405020303" pitchFamily="18" charset="0"/>
                <a:ea typeface="Verdana" panose="020B0604030504040204" pitchFamily="34" charset="0"/>
              </a:rPr>
              <a:t>alla. </a:t>
            </a:r>
            <a:endParaRPr lang="en-GB" sz="1800" i="1">
              <a:solidFill>
                <a:schemeClr val="tx1"/>
              </a:solidFill>
              <a:latin typeface="Georgia" panose="02040502050405020303" pitchFamily="18" charset="0"/>
              <a:ea typeface="Verdana" panose="020B0604030504040204" pitchFamily="34" charset="0"/>
            </a:endParaRPr>
          </a:p>
        </p:txBody>
      </p:sp>
      <p:pic>
        <p:nvPicPr>
          <p:cNvPr id="6" name="Bildobjekt 5">
            <a:extLst>
              <a:ext uri="{FF2B5EF4-FFF2-40B4-BE49-F238E27FC236}">
                <a16:creationId xmlns:a16="http://schemas.microsoft.com/office/drawing/2014/main" id="{54D87838-409B-44BE-AC16-6C7437F1F2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10392" y="1833417"/>
            <a:ext cx="2704219" cy="2320336"/>
          </a:xfrm>
          <a:prstGeom prst="rect">
            <a:avLst/>
          </a:prstGeom>
        </p:spPr>
      </p:pic>
      <p:sp>
        <p:nvSpPr>
          <p:cNvPr id="8" name="Platshållare för datum 2">
            <a:extLst>
              <a:ext uri="{FF2B5EF4-FFF2-40B4-BE49-F238E27FC236}">
                <a16:creationId xmlns:a16="http://schemas.microsoft.com/office/drawing/2014/main" id="{4A2A2D1E-CF5F-47E7-9D73-6D151D1921A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9" name="Platshållare för sidfot 3">
            <a:extLst>
              <a:ext uri="{FF2B5EF4-FFF2-40B4-BE49-F238E27FC236}">
                <a16:creationId xmlns:a16="http://schemas.microsoft.com/office/drawing/2014/main" id="{1749F1FA-D954-4D8D-835D-3D46619EA210}"/>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0" name="Platshållare för bildnummer 4">
            <a:extLst>
              <a:ext uri="{FF2B5EF4-FFF2-40B4-BE49-F238E27FC236}">
                <a16:creationId xmlns:a16="http://schemas.microsoft.com/office/drawing/2014/main" id="{062DEEA3-0792-4438-A8D5-283EDCEA4CF3}"/>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96952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rosa">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48814"/>
            <a:ext cx="10515600" cy="1035836"/>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307904638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bar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00686"/>
            <a:ext cx="10515600" cy="1035836"/>
          </a:xfrm>
          <a:prstGeom prst="rect">
            <a:avLst/>
          </a:prstGeom>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546616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9" name="Platshållare för bild 8">
            <a:extLst>
              <a:ext uri="{FF2B5EF4-FFF2-40B4-BE49-F238E27FC236}">
                <a16:creationId xmlns:a16="http://schemas.microsoft.com/office/drawing/2014/main" id="{F78FB095-B011-45C3-91C0-BFB9EF054EF6}"/>
              </a:ext>
            </a:extLst>
          </p:cNvPr>
          <p:cNvSpPr>
            <a:spLocks noGrp="1"/>
          </p:cNvSpPr>
          <p:nvPr>
            <p:ph type="pic" sz="quarter" idx="13"/>
          </p:nvPr>
        </p:nvSpPr>
        <p:spPr>
          <a:xfrm>
            <a:off x="6184900" y="1825625"/>
            <a:ext cx="5181600" cy="4351338"/>
          </a:xfrm>
        </p:spPr>
        <p:txBody>
          <a:bodyPr/>
          <a:lstStyle/>
          <a:p>
            <a:endParaRPr lang="sv-SE"/>
          </a:p>
        </p:txBody>
      </p:sp>
    </p:spTree>
    <p:extLst>
      <p:ext uri="{BB962C8B-B14F-4D97-AF65-F5344CB8AC3E}">
        <p14:creationId xmlns:p14="http://schemas.microsoft.com/office/powerpoint/2010/main" val="3022459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rosa bakgru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7983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vå delar beige bakgrun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697224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 hållare blå">
    <p:bg>
      <p:bgPr>
        <a:solidFill>
          <a:schemeClr val="accent4"/>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1"/>
            <a:ext cx="12192000" cy="68580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37238" y="823546"/>
            <a:ext cx="5353052" cy="1046163"/>
          </a:xfrm>
        </p:spPr>
        <p:txBody>
          <a:bodyPr>
            <a:normAutofit/>
          </a:bodyPr>
          <a:lstStyle>
            <a:lvl1pPr>
              <a:defRPr sz="3200">
                <a:solidFill>
                  <a:schemeClr val="tx1"/>
                </a:solidFill>
              </a:defRPr>
            </a:lvl1pPr>
          </a:lstStyle>
          <a:p>
            <a:r>
              <a:rPr lang="sv-SE"/>
              <a:t>Klicka här för att ändra mall för rubrikformat</a:t>
            </a:r>
            <a:endParaRPr lang="en-GB"/>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2">
            <a:extLst>
              <a:ext uri="{FF2B5EF4-FFF2-40B4-BE49-F238E27FC236}">
                <a16:creationId xmlns:a16="http://schemas.microsoft.com/office/drawing/2014/main" id="{7C51D203-99A6-4368-99F2-145A23591FCC}"/>
              </a:ext>
            </a:extLst>
          </p:cNvPr>
          <p:cNvSpPr>
            <a:spLocks noGrp="1"/>
          </p:cNvSpPr>
          <p:nvPr>
            <p:ph sz="half" idx="14"/>
          </p:nvPr>
        </p:nvSpPr>
        <p:spPr>
          <a:xfrm>
            <a:off x="6437239" y="2005012"/>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Rektangel 12">
            <a:extLst>
              <a:ext uri="{FF2B5EF4-FFF2-40B4-BE49-F238E27FC236}">
                <a16:creationId xmlns:a16="http://schemas.microsoft.com/office/drawing/2014/main" id="{ED18F2ED-1F77-4BBC-A8B8-F1D89EE9FABD}"/>
              </a:ext>
            </a:extLst>
          </p:cNvPr>
          <p:cNvSpPr/>
          <p:nvPr userDrawn="1"/>
        </p:nvSpPr>
        <p:spPr>
          <a:xfrm>
            <a:off x="0" y="1"/>
            <a:ext cx="6096000" cy="685800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4" name="Platshållare för innehåll 2">
            <a:extLst>
              <a:ext uri="{FF2B5EF4-FFF2-40B4-BE49-F238E27FC236}">
                <a16:creationId xmlns:a16="http://schemas.microsoft.com/office/drawing/2014/main" id="{F505D171-7D0D-4BE8-90A8-A2CCEB92F3E8}"/>
              </a:ext>
            </a:extLst>
          </p:cNvPr>
          <p:cNvSpPr>
            <a:spLocks noGrp="1"/>
          </p:cNvSpPr>
          <p:nvPr>
            <p:ph sz="half" idx="1"/>
          </p:nvPr>
        </p:nvSpPr>
        <p:spPr>
          <a:xfrm>
            <a:off x="438148" y="2006567"/>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6C41C2AF-48C5-44A5-A565-526525051419}"/>
              </a:ext>
            </a:extLst>
          </p:cNvPr>
          <p:cNvSpPr>
            <a:spLocks noGrp="1"/>
          </p:cNvSpPr>
          <p:nvPr>
            <p:ph type="body" sz="quarter" idx="13" hasCustomPrompt="1"/>
          </p:nvPr>
        </p:nvSpPr>
        <p:spPr>
          <a:xfrm>
            <a:off x="438148" y="823546"/>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89565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delar med mellan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768743"/>
            <a:ext cx="10515600" cy="933039"/>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11">
            <a:extLst>
              <a:ext uri="{FF2B5EF4-FFF2-40B4-BE49-F238E27FC236}">
                <a16:creationId xmlns:a16="http://schemas.microsoft.com/office/drawing/2014/main" id="{790BA78C-A166-4C13-9D5B-44A72EF04A59}"/>
              </a:ext>
            </a:extLst>
          </p:cNvPr>
          <p:cNvSpPr>
            <a:spLocks noGrp="1"/>
          </p:cNvSpPr>
          <p:nvPr>
            <p:ph sz="quarter" idx="13"/>
          </p:nvPr>
        </p:nvSpPr>
        <p:spPr>
          <a:xfrm>
            <a:off x="838200" y="2484437"/>
            <a:ext cx="5181600" cy="38719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13" name="Platshållare för innehåll 11">
            <a:extLst>
              <a:ext uri="{FF2B5EF4-FFF2-40B4-BE49-F238E27FC236}">
                <a16:creationId xmlns:a16="http://schemas.microsoft.com/office/drawing/2014/main" id="{0835978C-F584-4394-BB67-414A73C158DF}"/>
              </a:ext>
            </a:extLst>
          </p:cNvPr>
          <p:cNvSpPr>
            <a:spLocks noGrp="1"/>
          </p:cNvSpPr>
          <p:nvPr>
            <p:ph sz="quarter" idx="14"/>
          </p:nvPr>
        </p:nvSpPr>
        <p:spPr>
          <a:xfrm>
            <a:off x="6172200" y="2484436"/>
            <a:ext cx="5181600" cy="3871913"/>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Tree>
    <p:extLst>
      <p:ext uri="{BB962C8B-B14F-4D97-AF65-F5344CB8AC3E}">
        <p14:creationId xmlns:p14="http://schemas.microsoft.com/office/powerpoint/2010/main" val="3353423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 hållare 1">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7475" y="723165"/>
            <a:ext cx="5353050"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7474" y="1963136"/>
            <a:ext cx="5353051" cy="4371172"/>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4186838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 hållare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6096000" y="0"/>
            <a:ext cx="6096000"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389648" y="928706"/>
            <a:ext cx="5353052"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389648" y="2167740"/>
            <a:ext cx="5353051" cy="4188610"/>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55673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 hållare 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8627"/>
            <a:ext cx="12192000" cy="6858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600"/>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80368" y="741275"/>
            <a:ext cx="5353052" cy="1129164"/>
          </a:xfrm>
        </p:spPr>
        <p:txBody>
          <a:bodyPr>
            <a:normAutofit/>
          </a:bodyPr>
          <a:lstStyle>
            <a:lvl1pPr>
              <a:defRPr sz="28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80367" y="1984652"/>
            <a:ext cx="5353051" cy="4371172"/>
          </a:xfrm>
        </p:spPr>
        <p:txBody>
          <a:bodyPr>
            <a:normAutofit/>
          </a:bodyPr>
          <a:lstStyle>
            <a:lvl1pPr marL="0" indent="0">
              <a:buNone/>
              <a:defRPr sz="1800"/>
            </a:lvl1pPr>
          </a:lstStyle>
          <a:p>
            <a:pPr lvl="0"/>
            <a:r>
              <a:rPr lang="sv-SE"/>
              <a:t>Klicka här för att ändra format på bakgrundstexten</a:t>
            </a:r>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329294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bild rosa">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DECF0"/>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EF607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EF6079"/>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3320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i dato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8FC0BD4-3D29-4386-83E9-60079922A01D}"/>
              </a:ext>
            </a:extLst>
          </p:cNvPr>
          <p:cNvSpPr>
            <a:spLocks noGrp="1"/>
          </p:cNvSpPr>
          <p:nvPr>
            <p:ph type="dt" sz="half" idx="10"/>
          </p:nvPr>
        </p:nvSpPr>
        <p:spPr/>
        <p:txBody>
          <a:bodyPr/>
          <a:lstStyle/>
          <a:p>
            <a:fld id="{11CE830F-2306-4803-B051-0E5C6D9E1550}" type="datetimeFigureOut">
              <a:rPr lang="en-GB" smtClean="0"/>
              <a:pPr/>
              <a:t>05/05/2023</a:t>
            </a:fld>
            <a:endParaRPr lang="en-GB"/>
          </a:p>
        </p:txBody>
      </p:sp>
      <p:sp>
        <p:nvSpPr>
          <p:cNvPr id="4" name="Platshållare för sidfot 3">
            <a:extLst>
              <a:ext uri="{FF2B5EF4-FFF2-40B4-BE49-F238E27FC236}">
                <a16:creationId xmlns:a16="http://schemas.microsoft.com/office/drawing/2014/main" id="{27B8B1C1-C8B7-4EFB-AEF4-80ABBB104531}"/>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70A27B-AEF5-4BF9-98C4-784BBF137B41}"/>
              </a:ext>
            </a:extLst>
          </p:cNvPr>
          <p:cNvSpPr>
            <a:spLocks noGrp="1"/>
          </p:cNvSpPr>
          <p:nvPr>
            <p:ph type="sldNum" sz="quarter" idx="12"/>
          </p:nvPr>
        </p:nvSpPr>
        <p:spPr/>
        <p:txBody>
          <a:bodyPr/>
          <a:lstStyle/>
          <a:p>
            <a:fld id="{06A1F5D9-B110-4C57-B9C3-090C6441F2D8}" type="slidenum">
              <a:rPr lang="en-GB" smtClean="0"/>
              <a:pPr/>
              <a:t>‹#›</a:t>
            </a:fld>
            <a:endParaRPr lang="en-GB"/>
          </a:p>
        </p:txBody>
      </p:sp>
      <p:pic>
        <p:nvPicPr>
          <p:cNvPr id="6" name="Bild 5">
            <a:extLst>
              <a:ext uri="{FF2B5EF4-FFF2-40B4-BE49-F238E27FC236}">
                <a16:creationId xmlns:a16="http://schemas.microsoft.com/office/drawing/2014/main" id="{714ED8DE-6E36-4996-B039-992A985197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7" name="Rektangel 6">
            <a:extLst>
              <a:ext uri="{FF2B5EF4-FFF2-40B4-BE49-F238E27FC236}">
                <a16:creationId xmlns:a16="http://schemas.microsoft.com/office/drawing/2014/main" id="{3409631C-74B7-4266-87F3-7FBB988AF520}"/>
              </a:ext>
            </a:extLst>
          </p:cNvPr>
          <p:cNvSpPr/>
          <p:nvPr userDrawn="1"/>
        </p:nvSpPr>
        <p:spPr>
          <a:xfrm>
            <a:off x="0" y="1"/>
            <a:ext cx="6096000" cy="6858000"/>
          </a:xfrm>
          <a:prstGeom prst="rect">
            <a:avLst/>
          </a:prstGeom>
          <a:solidFill>
            <a:srgbClr val="EF939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39D98B6F-2713-4F9A-A976-5ADE106FF27C}"/>
              </a:ext>
            </a:extLst>
          </p:cNvPr>
          <p:cNvSpPr>
            <a:spLocks noGrp="1"/>
          </p:cNvSpPr>
          <p:nvPr>
            <p:ph sz="half" idx="13"/>
          </p:nvPr>
        </p:nvSpPr>
        <p:spPr>
          <a:xfrm>
            <a:off x="6475663" y="2006566"/>
            <a:ext cx="5353051" cy="4474509"/>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6" name="Bildobjekt 15">
            <a:extLst>
              <a:ext uri="{FF2B5EF4-FFF2-40B4-BE49-F238E27FC236}">
                <a16:creationId xmlns:a16="http://schemas.microsoft.com/office/drawing/2014/main" id="{CAFFC1AA-9985-4FD2-B99A-59C96C9FB7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9443" y="1358259"/>
            <a:ext cx="5496793" cy="3664528"/>
          </a:xfrm>
          <a:prstGeom prst="rect">
            <a:avLst/>
          </a:prstGeom>
        </p:spPr>
      </p:pic>
      <p:sp>
        <p:nvSpPr>
          <p:cNvPr id="18" name="Platshållare för bild 17">
            <a:extLst>
              <a:ext uri="{FF2B5EF4-FFF2-40B4-BE49-F238E27FC236}">
                <a16:creationId xmlns:a16="http://schemas.microsoft.com/office/drawing/2014/main" id="{74242478-97D6-4584-878D-C37497BAB03D}"/>
              </a:ext>
            </a:extLst>
          </p:cNvPr>
          <p:cNvSpPr>
            <a:spLocks noGrp="1"/>
          </p:cNvSpPr>
          <p:nvPr>
            <p:ph type="pic" sz="quarter" idx="14"/>
          </p:nvPr>
        </p:nvSpPr>
        <p:spPr>
          <a:xfrm>
            <a:off x="1272508" y="1882771"/>
            <a:ext cx="3692525" cy="2432649"/>
          </a:xfrm>
        </p:spPr>
        <p:txBody>
          <a:bodyPr/>
          <a:lstStyle>
            <a:lvl1pPr marL="0" indent="0">
              <a:buFontTx/>
              <a:buNone/>
              <a:defRPr/>
            </a:lvl1pPr>
          </a:lstStyle>
          <a:p>
            <a:endParaRPr lang="sv-SE"/>
          </a:p>
        </p:txBody>
      </p:sp>
      <p:sp>
        <p:nvSpPr>
          <p:cNvPr id="11" name="Platshållare för text 12">
            <a:extLst>
              <a:ext uri="{FF2B5EF4-FFF2-40B4-BE49-F238E27FC236}">
                <a16:creationId xmlns:a16="http://schemas.microsoft.com/office/drawing/2014/main" id="{47A91340-8EBF-4714-AE2C-D9B909202D1E}"/>
              </a:ext>
            </a:extLst>
          </p:cNvPr>
          <p:cNvSpPr>
            <a:spLocks noGrp="1"/>
          </p:cNvSpPr>
          <p:nvPr>
            <p:ph type="body" sz="quarter" idx="15" hasCustomPrompt="1"/>
          </p:nvPr>
        </p:nvSpPr>
        <p:spPr>
          <a:xfrm>
            <a:off x="6467475" y="831333"/>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46039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itat plus bild">
    <p:bg>
      <p:bgRef idx="1001">
        <a:schemeClr val="bg1"/>
      </p:bgRef>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E534D5-5D09-4C13-9823-313F3757A7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06239" y="662907"/>
            <a:ext cx="4558029" cy="5393367"/>
          </a:xfrm>
          <a:prstGeom prst="rect">
            <a:avLst/>
          </a:prstGeom>
          <a:noFill/>
        </p:spPr>
      </p:pic>
      <p:sp>
        <p:nvSpPr>
          <p:cNvPr id="2" name="Rubrik 1">
            <a:extLst>
              <a:ext uri="{FF2B5EF4-FFF2-40B4-BE49-F238E27FC236}">
                <a16:creationId xmlns:a16="http://schemas.microsoft.com/office/drawing/2014/main" id="{9242C50C-3921-4265-A6D0-D776A11B5326}"/>
              </a:ext>
            </a:extLst>
          </p:cNvPr>
          <p:cNvSpPr>
            <a:spLocks noGrp="1"/>
          </p:cNvSpPr>
          <p:nvPr>
            <p:ph type="title"/>
          </p:nvPr>
        </p:nvSpPr>
        <p:spPr>
          <a:xfrm>
            <a:off x="7271746" y="1660856"/>
            <a:ext cx="3775264" cy="774990"/>
          </a:xfrm>
        </p:spPr>
        <p:txBody>
          <a:bodyPr anchor="b">
            <a:normAutofit/>
          </a:bodyPr>
          <a:lstStyle>
            <a:lvl1pPr algn="ctr">
              <a:defRPr sz="2800">
                <a:solidFill>
                  <a:srgbClr val="EF6079"/>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3B15D8B6-A320-4CD5-85AC-E62DE3080F0E}"/>
              </a:ext>
            </a:extLst>
          </p:cNvPr>
          <p:cNvSpPr>
            <a:spLocks noGrp="1"/>
          </p:cNvSpPr>
          <p:nvPr>
            <p:ph type="dt" sz="half" idx="10"/>
          </p:nvPr>
        </p:nvSpPr>
        <p:spPr/>
        <p:txBody>
          <a:bodyPr/>
          <a:lstStyle/>
          <a:p>
            <a:fld id="{11CE830F-2306-4803-B051-0E5C6D9E1550}" type="datetimeFigureOut">
              <a:rPr lang="en-GB" smtClean="0"/>
              <a:pPr/>
              <a:t>05/05/2023</a:t>
            </a:fld>
            <a:endParaRPr lang="en-GB"/>
          </a:p>
        </p:txBody>
      </p:sp>
      <p:sp>
        <p:nvSpPr>
          <p:cNvPr id="4" name="Platshållare för sidfot 3">
            <a:extLst>
              <a:ext uri="{FF2B5EF4-FFF2-40B4-BE49-F238E27FC236}">
                <a16:creationId xmlns:a16="http://schemas.microsoft.com/office/drawing/2014/main" id="{BED5B749-9C82-4B7B-8B5C-6A318A2DA2DA}"/>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D4A33E7-906C-4A1B-9411-14E08E628FD1}"/>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8" name="Platshållare för bild 8">
            <a:extLst>
              <a:ext uri="{FF2B5EF4-FFF2-40B4-BE49-F238E27FC236}">
                <a16:creationId xmlns:a16="http://schemas.microsoft.com/office/drawing/2014/main" id="{65C25D84-4E80-4AA7-9753-D20143E1CF98}"/>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10" name="Platshållare för text 9">
            <a:extLst>
              <a:ext uri="{FF2B5EF4-FFF2-40B4-BE49-F238E27FC236}">
                <a16:creationId xmlns:a16="http://schemas.microsoft.com/office/drawing/2014/main" id="{07E2A699-2662-46C6-BC5E-823361581F02}"/>
              </a:ext>
            </a:extLst>
          </p:cNvPr>
          <p:cNvSpPr>
            <a:spLocks noGrp="1"/>
          </p:cNvSpPr>
          <p:nvPr>
            <p:ph type="body" sz="quarter" idx="14" hasCustomPrompt="1"/>
          </p:nvPr>
        </p:nvSpPr>
        <p:spPr>
          <a:xfrm>
            <a:off x="7271745" y="2568514"/>
            <a:ext cx="3775264" cy="1925847"/>
          </a:xfrm>
        </p:spPr>
        <p:txBody>
          <a:bodyPr/>
          <a:lstStyle>
            <a:lvl1pPr marL="0" indent="0" algn="ctr">
              <a:buNone/>
              <a:defRPr>
                <a:solidFill>
                  <a:schemeClr val="tx1"/>
                </a:solidFill>
              </a:defRPr>
            </a:lvl1pPr>
          </a:lstStyle>
          <a:p>
            <a:pPr lvl="0"/>
            <a:r>
              <a:rPr lang="sv-SE"/>
              <a:t>Klicka för att lägga till text</a:t>
            </a:r>
          </a:p>
        </p:txBody>
      </p:sp>
    </p:spTree>
    <p:extLst>
      <p:ext uri="{BB962C8B-B14F-4D97-AF65-F5344CB8AC3E}">
        <p14:creationId xmlns:p14="http://schemas.microsoft.com/office/powerpoint/2010/main" val="1147556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lera boxar med innehåll">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D06F4741-F74C-4DC4-B037-0F6DDCDB2D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0" name="Rubrik 1">
            <a:extLst>
              <a:ext uri="{FF2B5EF4-FFF2-40B4-BE49-F238E27FC236}">
                <a16:creationId xmlns:a16="http://schemas.microsoft.com/office/drawing/2014/main" id="{B2D02AC0-AF92-41DC-9B29-B3ACDD9BC435}"/>
              </a:ext>
            </a:extLst>
          </p:cNvPr>
          <p:cNvSpPr>
            <a:spLocks noGrp="1"/>
          </p:cNvSpPr>
          <p:nvPr>
            <p:ph type="title"/>
          </p:nvPr>
        </p:nvSpPr>
        <p:spPr>
          <a:xfrm>
            <a:off x="563435" y="689651"/>
            <a:ext cx="11109383" cy="750023"/>
          </a:xfrm>
          <a:prstGeom prst="rect">
            <a:avLst/>
          </a:prstGeom>
        </p:spPr>
        <p:txBody>
          <a:bodyPr/>
          <a:lstStyle>
            <a:lvl1pPr algn="l">
              <a:defRPr>
                <a:solidFill>
                  <a:schemeClr val="tx1"/>
                </a:solidFill>
              </a:defRPr>
            </a:lvl1pPr>
          </a:lstStyle>
          <a:p>
            <a:r>
              <a:rPr lang="sv-SE"/>
              <a:t>Klicka här för att ändra mall för rubrikformat</a:t>
            </a:r>
          </a:p>
        </p:txBody>
      </p:sp>
      <p:sp>
        <p:nvSpPr>
          <p:cNvPr id="3" name="Rektangel 2">
            <a:extLst>
              <a:ext uri="{FF2B5EF4-FFF2-40B4-BE49-F238E27FC236}">
                <a16:creationId xmlns:a16="http://schemas.microsoft.com/office/drawing/2014/main" id="{4D4E2573-2385-4133-95BA-2945DC7B2E68}"/>
              </a:ext>
            </a:extLst>
          </p:cNvPr>
          <p:cNvSpPr/>
          <p:nvPr userDrawn="1"/>
        </p:nvSpPr>
        <p:spPr>
          <a:xfrm>
            <a:off x="529569" y="1598434"/>
            <a:ext cx="5400566" cy="488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8F7ECA02-FA46-4CE1-BF23-F7B02F8A83D2}"/>
              </a:ext>
            </a:extLst>
          </p:cNvPr>
          <p:cNvSpPr/>
          <p:nvPr userDrawn="1"/>
        </p:nvSpPr>
        <p:spPr>
          <a:xfrm>
            <a:off x="6287889" y="1591298"/>
            <a:ext cx="5384929" cy="48956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text 12">
            <a:extLst>
              <a:ext uri="{FF2B5EF4-FFF2-40B4-BE49-F238E27FC236}">
                <a16:creationId xmlns:a16="http://schemas.microsoft.com/office/drawing/2014/main" id="{AE90C507-F606-4145-B322-86A46D13821A}"/>
              </a:ext>
            </a:extLst>
          </p:cNvPr>
          <p:cNvSpPr>
            <a:spLocks noGrp="1"/>
          </p:cNvSpPr>
          <p:nvPr>
            <p:ph type="body" sz="quarter" idx="13" hasCustomPrompt="1"/>
          </p:nvPr>
        </p:nvSpPr>
        <p:spPr>
          <a:xfrm>
            <a:off x="726120" y="1810767"/>
            <a:ext cx="5012943" cy="288925"/>
          </a:xfrm>
        </p:spPr>
        <p:txBody>
          <a:bodyPr/>
          <a:lstStyle>
            <a:lvl1pPr marL="0" indent="0">
              <a:buFontTx/>
              <a:buNone/>
              <a:defRPr/>
            </a:lvl1pPr>
          </a:lstStyle>
          <a:p>
            <a:pPr lvl="0"/>
            <a:r>
              <a:rPr lang="sv-SE"/>
              <a:t>Rubrik</a:t>
            </a:r>
          </a:p>
        </p:txBody>
      </p:sp>
      <p:sp>
        <p:nvSpPr>
          <p:cNvPr id="14" name="Platshållare för text 12">
            <a:extLst>
              <a:ext uri="{FF2B5EF4-FFF2-40B4-BE49-F238E27FC236}">
                <a16:creationId xmlns:a16="http://schemas.microsoft.com/office/drawing/2014/main" id="{75FCF1D2-1D02-4700-91B4-6B00599253B4}"/>
              </a:ext>
            </a:extLst>
          </p:cNvPr>
          <p:cNvSpPr>
            <a:spLocks noGrp="1"/>
          </p:cNvSpPr>
          <p:nvPr>
            <p:ph type="body" sz="quarter" idx="14" hasCustomPrompt="1"/>
          </p:nvPr>
        </p:nvSpPr>
        <p:spPr>
          <a:xfrm>
            <a:off x="6497956" y="1810767"/>
            <a:ext cx="4967924" cy="288925"/>
          </a:xfrm>
        </p:spPr>
        <p:txBody>
          <a:bodyPr/>
          <a:lstStyle>
            <a:lvl1pPr marL="0" indent="0">
              <a:buFontTx/>
              <a:buNone/>
              <a:defRPr/>
            </a:lvl1pPr>
          </a:lstStyle>
          <a:p>
            <a:pPr lvl="0"/>
            <a:r>
              <a:rPr lang="sv-SE"/>
              <a:t>Rubrik</a:t>
            </a:r>
          </a:p>
        </p:txBody>
      </p:sp>
      <p:sp>
        <p:nvSpPr>
          <p:cNvPr id="16" name="Platshållare för bild 15">
            <a:extLst>
              <a:ext uri="{FF2B5EF4-FFF2-40B4-BE49-F238E27FC236}">
                <a16:creationId xmlns:a16="http://schemas.microsoft.com/office/drawing/2014/main" id="{D21C5C9E-EB8A-4A96-B036-152ED6FDF4E0}"/>
              </a:ext>
            </a:extLst>
          </p:cNvPr>
          <p:cNvSpPr>
            <a:spLocks noGrp="1"/>
          </p:cNvSpPr>
          <p:nvPr>
            <p:ph type="pic" sz="quarter" idx="15" hasCustomPrompt="1"/>
          </p:nvPr>
        </p:nvSpPr>
        <p:spPr>
          <a:xfrm>
            <a:off x="726120" y="2312025"/>
            <a:ext cx="1375016" cy="1811226"/>
          </a:xfrm>
        </p:spPr>
        <p:txBody>
          <a:bodyPr>
            <a:normAutofit/>
          </a:bodyPr>
          <a:lstStyle>
            <a:lvl1pPr>
              <a:defRPr sz="1400"/>
            </a:lvl1pPr>
          </a:lstStyle>
          <a:p>
            <a:r>
              <a:rPr lang="sv-SE"/>
              <a:t>Klicka för att infoga bild</a:t>
            </a:r>
          </a:p>
        </p:txBody>
      </p:sp>
      <p:sp>
        <p:nvSpPr>
          <p:cNvPr id="18" name="Platshållare för text 17">
            <a:extLst>
              <a:ext uri="{FF2B5EF4-FFF2-40B4-BE49-F238E27FC236}">
                <a16:creationId xmlns:a16="http://schemas.microsoft.com/office/drawing/2014/main" id="{214C3A02-D527-4B6B-A57F-DB859C60276D}"/>
              </a:ext>
            </a:extLst>
          </p:cNvPr>
          <p:cNvSpPr>
            <a:spLocks noGrp="1"/>
          </p:cNvSpPr>
          <p:nvPr>
            <p:ph type="body" sz="quarter" idx="16" hasCustomPrompt="1"/>
          </p:nvPr>
        </p:nvSpPr>
        <p:spPr>
          <a:xfrm>
            <a:off x="2291649" y="2312025"/>
            <a:ext cx="3447413" cy="1811226"/>
          </a:xfrm>
        </p:spPr>
        <p:txBody>
          <a:bodyPr>
            <a:normAutofit/>
          </a:bodyPr>
          <a:lstStyle>
            <a:lvl1pPr marL="0" indent="0">
              <a:buFontTx/>
              <a:buNone/>
              <a:defRPr sz="1600"/>
            </a:lvl1pPr>
          </a:lstStyle>
          <a:p>
            <a:pPr lvl="0"/>
            <a:r>
              <a:rPr lang="sv-SE"/>
              <a:t>Klicka för att infoga text</a:t>
            </a:r>
          </a:p>
        </p:txBody>
      </p:sp>
      <p:sp>
        <p:nvSpPr>
          <p:cNvPr id="19" name="Platshållare för bild 15">
            <a:extLst>
              <a:ext uri="{FF2B5EF4-FFF2-40B4-BE49-F238E27FC236}">
                <a16:creationId xmlns:a16="http://schemas.microsoft.com/office/drawing/2014/main" id="{336DECC7-6A3B-4622-B98A-35E46BCC8D71}"/>
              </a:ext>
            </a:extLst>
          </p:cNvPr>
          <p:cNvSpPr>
            <a:spLocks noGrp="1"/>
          </p:cNvSpPr>
          <p:nvPr>
            <p:ph type="pic" sz="quarter" idx="17" hasCustomPrompt="1"/>
          </p:nvPr>
        </p:nvSpPr>
        <p:spPr>
          <a:xfrm>
            <a:off x="726120" y="4296944"/>
            <a:ext cx="1375016" cy="1871403"/>
          </a:xfrm>
        </p:spPr>
        <p:txBody>
          <a:bodyPr>
            <a:normAutofit/>
          </a:bodyPr>
          <a:lstStyle>
            <a:lvl1pPr>
              <a:defRPr sz="1400"/>
            </a:lvl1pPr>
          </a:lstStyle>
          <a:p>
            <a:r>
              <a:rPr lang="sv-SE"/>
              <a:t>Klicka för att infoga bild</a:t>
            </a:r>
          </a:p>
        </p:txBody>
      </p:sp>
      <p:sp>
        <p:nvSpPr>
          <p:cNvPr id="20" name="Platshållare för text 17">
            <a:extLst>
              <a:ext uri="{FF2B5EF4-FFF2-40B4-BE49-F238E27FC236}">
                <a16:creationId xmlns:a16="http://schemas.microsoft.com/office/drawing/2014/main" id="{A0E4BE3A-AF76-4AC6-93F5-860A367C7C5D}"/>
              </a:ext>
            </a:extLst>
          </p:cNvPr>
          <p:cNvSpPr>
            <a:spLocks noGrp="1"/>
          </p:cNvSpPr>
          <p:nvPr>
            <p:ph type="body" sz="quarter" idx="18" hasCustomPrompt="1"/>
          </p:nvPr>
        </p:nvSpPr>
        <p:spPr>
          <a:xfrm>
            <a:off x="2313657" y="4296945"/>
            <a:ext cx="3447412" cy="1871404"/>
          </a:xfrm>
        </p:spPr>
        <p:txBody>
          <a:bodyPr>
            <a:normAutofit/>
          </a:bodyPr>
          <a:lstStyle>
            <a:lvl1pPr marL="0" indent="0">
              <a:buFontTx/>
              <a:buNone/>
              <a:defRPr sz="1600"/>
            </a:lvl1pPr>
          </a:lstStyle>
          <a:p>
            <a:pPr lvl="0"/>
            <a:r>
              <a:rPr lang="sv-SE"/>
              <a:t>Klicka för att infoga text</a:t>
            </a:r>
          </a:p>
        </p:txBody>
      </p:sp>
      <p:sp>
        <p:nvSpPr>
          <p:cNvPr id="21" name="Platshållare för bild 15">
            <a:extLst>
              <a:ext uri="{FF2B5EF4-FFF2-40B4-BE49-F238E27FC236}">
                <a16:creationId xmlns:a16="http://schemas.microsoft.com/office/drawing/2014/main" id="{B4B51AEC-581D-4538-9FA1-198F5285AA0B}"/>
              </a:ext>
            </a:extLst>
          </p:cNvPr>
          <p:cNvSpPr>
            <a:spLocks noGrp="1"/>
          </p:cNvSpPr>
          <p:nvPr>
            <p:ph type="pic" sz="quarter" idx="19" hasCustomPrompt="1"/>
          </p:nvPr>
        </p:nvSpPr>
        <p:spPr>
          <a:xfrm>
            <a:off x="6500410" y="4296945"/>
            <a:ext cx="1375016" cy="1889608"/>
          </a:xfrm>
        </p:spPr>
        <p:txBody>
          <a:bodyPr>
            <a:normAutofit/>
          </a:bodyPr>
          <a:lstStyle>
            <a:lvl1pPr>
              <a:defRPr sz="1400"/>
            </a:lvl1pPr>
          </a:lstStyle>
          <a:p>
            <a:r>
              <a:rPr lang="sv-SE"/>
              <a:t>Klicka för att infoga bild</a:t>
            </a:r>
          </a:p>
        </p:txBody>
      </p:sp>
      <p:sp>
        <p:nvSpPr>
          <p:cNvPr id="22" name="Platshållare för text 17">
            <a:extLst>
              <a:ext uri="{FF2B5EF4-FFF2-40B4-BE49-F238E27FC236}">
                <a16:creationId xmlns:a16="http://schemas.microsoft.com/office/drawing/2014/main" id="{6B9D0233-77F1-4E07-ACD8-1F6BD6F91E36}"/>
              </a:ext>
            </a:extLst>
          </p:cNvPr>
          <p:cNvSpPr>
            <a:spLocks noGrp="1"/>
          </p:cNvSpPr>
          <p:nvPr>
            <p:ph type="body" sz="quarter" idx="20" hasCustomPrompt="1"/>
          </p:nvPr>
        </p:nvSpPr>
        <p:spPr>
          <a:xfrm>
            <a:off x="8065940" y="4296945"/>
            <a:ext cx="3399940" cy="1871402"/>
          </a:xfrm>
        </p:spPr>
        <p:txBody>
          <a:bodyPr>
            <a:normAutofit/>
          </a:bodyPr>
          <a:lstStyle>
            <a:lvl1pPr marL="0" indent="0">
              <a:buFontTx/>
              <a:buNone/>
              <a:defRPr sz="1600"/>
            </a:lvl1pPr>
          </a:lstStyle>
          <a:p>
            <a:pPr lvl="0"/>
            <a:r>
              <a:rPr lang="sv-SE"/>
              <a:t>Klicka för att infoga text</a:t>
            </a:r>
          </a:p>
        </p:txBody>
      </p:sp>
      <p:sp>
        <p:nvSpPr>
          <p:cNvPr id="23" name="Platshållare för bild 15">
            <a:extLst>
              <a:ext uri="{FF2B5EF4-FFF2-40B4-BE49-F238E27FC236}">
                <a16:creationId xmlns:a16="http://schemas.microsoft.com/office/drawing/2014/main" id="{453A415E-724F-453F-B7F4-58E757969E82}"/>
              </a:ext>
            </a:extLst>
          </p:cNvPr>
          <p:cNvSpPr>
            <a:spLocks noGrp="1"/>
          </p:cNvSpPr>
          <p:nvPr>
            <p:ph type="pic" sz="quarter" idx="21" hasCustomPrompt="1"/>
          </p:nvPr>
        </p:nvSpPr>
        <p:spPr>
          <a:xfrm>
            <a:off x="6500410" y="2312025"/>
            <a:ext cx="1375016" cy="1811226"/>
          </a:xfrm>
        </p:spPr>
        <p:txBody>
          <a:bodyPr>
            <a:normAutofit/>
          </a:bodyPr>
          <a:lstStyle>
            <a:lvl1pPr>
              <a:defRPr sz="1400"/>
            </a:lvl1pPr>
          </a:lstStyle>
          <a:p>
            <a:r>
              <a:rPr lang="sv-SE"/>
              <a:t>Klicka för att infoga bild</a:t>
            </a:r>
          </a:p>
        </p:txBody>
      </p:sp>
      <p:sp>
        <p:nvSpPr>
          <p:cNvPr id="24" name="Platshållare för text 17">
            <a:extLst>
              <a:ext uri="{FF2B5EF4-FFF2-40B4-BE49-F238E27FC236}">
                <a16:creationId xmlns:a16="http://schemas.microsoft.com/office/drawing/2014/main" id="{B535E3C7-FBEF-4305-8DAE-3B8AC7ECEA9B}"/>
              </a:ext>
            </a:extLst>
          </p:cNvPr>
          <p:cNvSpPr>
            <a:spLocks noGrp="1"/>
          </p:cNvSpPr>
          <p:nvPr>
            <p:ph type="body" sz="quarter" idx="22" hasCustomPrompt="1"/>
          </p:nvPr>
        </p:nvSpPr>
        <p:spPr>
          <a:xfrm>
            <a:off x="8065940" y="2312025"/>
            <a:ext cx="3399940" cy="1811226"/>
          </a:xfrm>
        </p:spPr>
        <p:txBody>
          <a:bodyPr>
            <a:normAutofit/>
          </a:bodyPr>
          <a:lstStyle>
            <a:lvl1pPr marL="0" indent="0">
              <a:buFontTx/>
              <a:buNone/>
              <a:defRPr sz="1600"/>
            </a:lvl1pPr>
          </a:lstStyle>
          <a:p>
            <a:pPr lvl="0"/>
            <a:r>
              <a:rPr lang="sv-SE"/>
              <a:t>Klicka för att infoga text</a:t>
            </a:r>
          </a:p>
        </p:txBody>
      </p:sp>
      <p:sp>
        <p:nvSpPr>
          <p:cNvPr id="25" name="Platshållare för datum 2">
            <a:extLst>
              <a:ext uri="{FF2B5EF4-FFF2-40B4-BE49-F238E27FC236}">
                <a16:creationId xmlns:a16="http://schemas.microsoft.com/office/drawing/2014/main" id="{2DCAF4F9-8FB8-4343-9C1E-E4AC7044711D}"/>
              </a:ext>
            </a:extLst>
          </p:cNvPr>
          <p:cNvSpPr>
            <a:spLocks noGrp="1"/>
          </p:cNvSpPr>
          <p:nvPr>
            <p:ph type="dt" sz="half" idx="10"/>
          </p:nvPr>
        </p:nvSpPr>
        <p:spPr>
          <a:xfrm>
            <a:off x="371475" y="6486976"/>
            <a:ext cx="2743200" cy="365125"/>
          </a:xfrm>
        </p:spPr>
        <p:txBody>
          <a:bodyPr/>
          <a:lstStyle/>
          <a:p>
            <a:fld id="{11CE830F-2306-4803-B051-0E5C6D9E1550}" type="datetimeFigureOut">
              <a:rPr lang="en-GB" smtClean="0"/>
              <a:pPr/>
              <a:t>05/05/2023</a:t>
            </a:fld>
            <a:endParaRPr lang="en-GB"/>
          </a:p>
        </p:txBody>
      </p:sp>
      <p:sp>
        <p:nvSpPr>
          <p:cNvPr id="26" name="Platshållare för sidfot 3">
            <a:extLst>
              <a:ext uri="{FF2B5EF4-FFF2-40B4-BE49-F238E27FC236}">
                <a16:creationId xmlns:a16="http://schemas.microsoft.com/office/drawing/2014/main" id="{6B66F822-B724-467E-883D-F2542FCCE443}"/>
              </a:ext>
            </a:extLst>
          </p:cNvPr>
          <p:cNvSpPr>
            <a:spLocks noGrp="1"/>
          </p:cNvSpPr>
          <p:nvPr>
            <p:ph type="ftr" sz="quarter" idx="11"/>
          </p:nvPr>
        </p:nvSpPr>
        <p:spPr>
          <a:xfrm>
            <a:off x="4038600" y="6486976"/>
            <a:ext cx="4114800" cy="365125"/>
          </a:xfrm>
        </p:spPr>
        <p:txBody>
          <a:bodyPr/>
          <a:lstStyle/>
          <a:p>
            <a:endParaRPr lang="en-GB"/>
          </a:p>
        </p:txBody>
      </p:sp>
      <p:sp>
        <p:nvSpPr>
          <p:cNvPr id="27" name="Platshållare för bildnummer 4">
            <a:extLst>
              <a:ext uri="{FF2B5EF4-FFF2-40B4-BE49-F238E27FC236}">
                <a16:creationId xmlns:a16="http://schemas.microsoft.com/office/drawing/2014/main" id="{B36C3FEA-CE2A-4C3C-8154-99FB6B9EFE77}"/>
              </a:ext>
            </a:extLst>
          </p:cNvPr>
          <p:cNvSpPr>
            <a:spLocks noGrp="1"/>
          </p:cNvSpPr>
          <p:nvPr>
            <p:ph type="sldNum" sz="quarter" idx="12"/>
          </p:nvPr>
        </p:nvSpPr>
        <p:spPr>
          <a:xfrm>
            <a:off x="9077325" y="6486976"/>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2345267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ar + bild">
    <p:bg>
      <p:bgRef idx="1001">
        <a:schemeClr val="bg1"/>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05/05/2023</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1" name="Rektangel 10">
            <a:extLst>
              <a:ext uri="{FF2B5EF4-FFF2-40B4-BE49-F238E27FC236}">
                <a16:creationId xmlns:a16="http://schemas.microsoft.com/office/drawing/2014/main" id="{62CFDB58-804D-43AB-9C10-5B5ABD7B3052}"/>
              </a:ext>
            </a:extLst>
          </p:cNvPr>
          <p:cNvSpPr/>
          <p:nvPr userDrawn="1"/>
        </p:nvSpPr>
        <p:spPr>
          <a:xfrm>
            <a:off x="6280710" y="1457276"/>
            <a:ext cx="5526089" cy="19966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2" name="Rektangel 11">
            <a:extLst>
              <a:ext uri="{FF2B5EF4-FFF2-40B4-BE49-F238E27FC236}">
                <a16:creationId xmlns:a16="http://schemas.microsoft.com/office/drawing/2014/main" id="{A51AD93E-08A0-4D73-A5CA-CA584F8A224D}"/>
              </a:ext>
            </a:extLst>
          </p:cNvPr>
          <p:cNvSpPr/>
          <p:nvPr userDrawn="1"/>
        </p:nvSpPr>
        <p:spPr>
          <a:xfrm>
            <a:off x="371474" y="1457276"/>
            <a:ext cx="5548643" cy="5029700"/>
          </a:xfrm>
          <a:prstGeom prst="rect">
            <a:avLst/>
          </a:prstGeom>
          <a:solidFill>
            <a:srgbClr val="FAD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6" name="Platshållare för bild 5">
            <a:extLst>
              <a:ext uri="{FF2B5EF4-FFF2-40B4-BE49-F238E27FC236}">
                <a16:creationId xmlns:a16="http://schemas.microsoft.com/office/drawing/2014/main" id="{7223031D-A84F-4466-AAD8-4879163A1269}"/>
              </a:ext>
            </a:extLst>
          </p:cNvPr>
          <p:cNvSpPr>
            <a:spLocks noGrp="1"/>
          </p:cNvSpPr>
          <p:nvPr>
            <p:ph type="pic" sz="quarter" idx="13"/>
          </p:nvPr>
        </p:nvSpPr>
        <p:spPr>
          <a:xfrm>
            <a:off x="6280710" y="3592125"/>
            <a:ext cx="5517263" cy="2894851"/>
          </a:xfrm>
        </p:spPr>
        <p:txBody>
          <a:bodyPr/>
          <a:lstStyle>
            <a:lvl1pPr marL="0" indent="0">
              <a:buFontTx/>
              <a:buNone/>
              <a:defRPr/>
            </a:lvl1pPr>
          </a:lstStyle>
          <a:p>
            <a:endParaRPr lang="sv-SE"/>
          </a:p>
        </p:txBody>
      </p:sp>
      <p:sp>
        <p:nvSpPr>
          <p:cNvPr id="10" name="Platshållare för text 9">
            <a:extLst>
              <a:ext uri="{FF2B5EF4-FFF2-40B4-BE49-F238E27FC236}">
                <a16:creationId xmlns:a16="http://schemas.microsoft.com/office/drawing/2014/main" id="{2451851D-B39D-4EA5-AA07-8039601AA74B}"/>
              </a:ext>
            </a:extLst>
          </p:cNvPr>
          <p:cNvSpPr>
            <a:spLocks noGrp="1"/>
          </p:cNvSpPr>
          <p:nvPr>
            <p:ph type="body" sz="quarter" idx="15"/>
          </p:nvPr>
        </p:nvSpPr>
        <p:spPr>
          <a:xfrm>
            <a:off x="550987" y="1641507"/>
            <a:ext cx="5200107" cy="471487"/>
          </a:xfrm>
        </p:spPr>
        <p:txBody>
          <a:bodyPr/>
          <a:lstStyle>
            <a:lvl1pPr marL="0" indent="0">
              <a:buFontTx/>
              <a:buNone/>
              <a:defRPr b="1"/>
            </a:lvl1pPr>
          </a:lstStyle>
          <a:p>
            <a:pPr lvl="0"/>
            <a:r>
              <a:rPr lang="sv-SE"/>
              <a:t>Klicka här för att ändra format på bakgrundstexten</a:t>
            </a:r>
          </a:p>
        </p:txBody>
      </p:sp>
      <p:sp>
        <p:nvSpPr>
          <p:cNvPr id="26" name="Platshållare för text 9">
            <a:extLst>
              <a:ext uri="{FF2B5EF4-FFF2-40B4-BE49-F238E27FC236}">
                <a16:creationId xmlns:a16="http://schemas.microsoft.com/office/drawing/2014/main" id="{FED21DB7-8F33-4241-B9EC-2AB7042DF2A9}"/>
              </a:ext>
            </a:extLst>
          </p:cNvPr>
          <p:cNvSpPr>
            <a:spLocks noGrp="1"/>
          </p:cNvSpPr>
          <p:nvPr>
            <p:ph type="body" sz="quarter" idx="16"/>
          </p:nvPr>
        </p:nvSpPr>
        <p:spPr>
          <a:xfrm>
            <a:off x="6415830" y="1641508"/>
            <a:ext cx="5275265" cy="471486"/>
          </a:xfrm>
        </p:spPr>
        <p:txBody>
          <a:bodyPr/>
          <a:lstStyle>
            <a:lvl1pPr marL="0" indent="0">
              <a:buFontTx/>
              <a:buNone/>
              <a:defRPr b="1"/>
            </a:lvl1pPr>
          </a:lstStyle>
          <a:p>
            <a:pPr lvl="0"/>
            <a:r>
              <a:rPr lang="sv-SE"/>
              <a:t>Klicka här för att ändra format på bakgrundstexten</a:t>
            </a:r>
          </a:p>
        </p:txBody>
      </p:sp>
      <p:sp>
        <p:nvSpPr>
          <p:cNvPr id="28" name="Platshållare för text 27">
            <a:extLst>
              <a:ext uri="{FF2B5EF4-FFF2-40B4-BE49-F238E27FC236}">
                <a16:creationId xmlns:a16="http://schemas.microsoft.com/office/drawing/2014/main" id="{544DE906-EACB-4F47-A246-858424FB2E79}"/>
              </a:ext>
            </a:extLst>
          </p:cNvPr>
          <p:cNvSpPr>
            <a:spLocks noGrp="1"/>
          </p:cNvSpPr>
          <p:nvPr>
            <p:ph type="body" sz="quarter" idx="17"/>
          </p:nvPr>
        </p:nvSpPr>
        <p:spPr>
          <a:xfrm>
            <a:off x="550988" y="2261710"/>
            <a:ext cx="5200106" cy="4054869"/>
          </a:xfrm>
        </p:spPr>
        <p:txBody>
          <a:bodyPr/>
          <a:lstStyle/>
          <a:p>
            <a:pPr lvl="0"/>
            <a:r>
              <a:rPr lang="sv-SE"/>
              <a:t>Klicka här för att ändra format på bakgrundstexten</a:t>
            </a:r>
          </a:p>
        </p:txBody>
      </p:sp>
      <p:sp>
        <p:nvSpPr>
          <p:cNvPr id="29" name="Platshållare för text 27">
            <a:extLst>
              <a:ext uri="{FF2B5EF4-FFF2-40B4-BE49-F238E27FC236}">
                <a16:creationId xmlns:a16="http://schemas.microsoft.com/office/drawing/2014/main" id="{B16EADBD-8E89-4CA6-B583-D54B8CBDD47A}"/>
              </a:ext>
            </a:extLst>
          </p:cNvPr>
          <p:cNvSpPr>
            <a:spLocks noGrp="1"/>
          </p:cNvSpPr>
          <p:nvPr>
            <p:ph type="body" sz="quarter" idx="18"/>
          </p:nvPr>
        </p:nvSpPr>
        <p:spPr>
          <a:xfrm>
            <a:off x="6415831" y="2261710"/>
            <a:ext cx="5275264" cy="1025038"/>
          </a:xfrm>
        </p:spPr>
        <p:txBody>
          <a:bodyPr/>
          <a:lstStyle>
            <a:lvl1pPr marL="0" indent="0">
              <a:buFontTx/>
              <a:buNone/>
              <a:defRPr/>
            </a:lvl1pPr>
          </a:lstStyle>
          <a:p>
            <a:pPr lvl="0"/>
            <a:r>
              <a:rPr lang="sv-SE"/>
              <a:t>Klicka här för att ändra format på bakgrundstexten</a:t>
            </a:r>
          </a:p>
        </p:txBody>
      </p:sp>
      <p:sp>
        <p:nvSpPr>
          <p:cNvPr id="31" name="Platshållare för text 30">
            <a:extLst>
              <a:ext uri="{FF2B5EF4-FFF2-40B4-BE49-F238E27FC236}">
                <a16:creationId xmlns:a16="http://schemas.microsoft.com/office/drawing/2014/main" id="{D434BBB9-86C4-4A7E-A091-5BE8572E854B}"/>
              </a:ext>
            </a:extLst>
          </p:cNvPr>
          <p:cNvSpPr>
            <a:spLocks noGrp="1"/>
          </p:cNvSpPr>
          <p:nvPr>
            <p:ph type="body" sz="quarter" idx="19"/>
          </p:nvPr>
        </p:nvSpPr>
        <p:spPr>
          <a:xfrm>
            <a:off x="394232" y="665242"/>
            <a:ext cx="11403941" cy="647617"/>
          </a:xfrm>
        </p:spPr>
        <p:txBody>
          <a:bodyPr anchor="b"/>
          <a:lstStyle>
            <a:lvl1pPr marL="0" indent="0">
              <a:buFontTx/>
              <a:buNone/>
              <a:defRPr sz="3200">
                <a:latin typeface="+mj-lt"/>
              </a:defRPr>
            </a:lvl1pPr>
          </a:lstStyle>
          <a:p>
            <a:pPr lvl="0"/>
            <a:r>
              <a:rPr lang="sv-SE"/>
              <a:t>Klicka här för att ändra format på bakgrundstexten</a:t>
            </a:r>
          </a:p>
          <a:p>
            <a:pPr lvl="1"/>
            <a:endParaRPr lang="sv-SE"/>
          </a:p>
        </p:txBody>
      </p:sp>
    </p:spTree>
    <p:extLst>
      <p:ext uri="{BB962C8B-B14F-4D97-AF65-F5344CB8AC3E}">
        <p14:creationId xmlns:p14="http://schemas.microsoft.com/office/powerpoint/2010/main" val="3800761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 textrutor">
    <p:bg>
      <p:bgPr>
        <a:solidFill>
          <a:srgbClr val="ECEAE6"/>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05/05/2023</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9" name="Platshållare för bild 6">
            <a:extLst>
              <a:ext uri="{FF2B5EF4-FFF2-40B4-BE49-F238E27FC236}">
                <a16:creationId xmlns:a16="http://schemas.microsoft.com/office/drawing/2014/main" id="{1880FE12-00C7-4164-BD61-584C39AE9507}"/>
              </a:ext>
            </a:extLst>
          </p:cNvPr>
          <p:cNvSpPr>
            <a:spLocks noGrp="1"/>
          </p:cNvSpPr>
          <p:nvPr>
            <p:ph type="pic" sz="quarter" idx="20"/>
          </p:nvPr>
        </p:nvSpPr>
        <p:spPr>
          <a:xfrm>
            <a:off x="1808049" y="1074217"/>
            <a:ext cx="2743199" cy="2410690"/>
          </a:xfrm>
        </p:spPr>
        <p:txBody>
          <a:bodyPr/>
          <a:lstStyle/>
          <a:p>
            <a:r>
              <a:rPr lang="sv-SE"/>
              <a:t>Klicka på ikonen för att lägga till en bild</a:t>
            </a:r>
            <a:endParaRPr lang="en-GB"/>
          </a:p>
        </p:txBody>
      </p:sp>
      <p:sp>
        <p:nvSpPr>
          <p:cNvPr id="20" name="Platshållare för text 11">
            <a:extLst>
              <a:ext uri="{FF2B5EF4-FFF2-40B4-BE49-F238E27FC236}">
                <a16:creationId xmlns:a16="http://schemas.microsoft.com/office/drawing/2014/main" id="{B5DB5F1E-15C2-4003-9748-EC0915D5AD64}"/>
              </a:ext>
            </a:extLst>
          </p:cNvPr>
          <p:cNvSpPr>
            <a:spLocks noGrp="1"/>
          </p:cNvSpPr>
          <p:nvPr>
            <p:ph type="body" sz="quarter" idx="21"/>
          </p:nvPr>
        </p:nvSpPr>
        <p:spPr>
          <a:xfrm>
            <a:off x="1808046"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1" name="Platshållare för bild 6">
            <a:extLst>
              <a:ext uri="{FF2B5EF4-FFF2-40B4-BE49-F238E27FC236}">
                <a16:creationId xmlns:a16="http://schemas.microsoft.com/office/drawing/2014/main" id="{EC0700A8-8627-4510-B7CB-89E0B50ED817}"/>
              </a:ext>
            </a:extLst>
          </p:cNvPr>
          <p:cNvSpPr>
            <a:spLocks noGrp="1"/>
          </p:cNvSpPr>
          <p:nvPr>
            <p:ph type="pic" sz="quarter" idx="22"/>
          </p:nvPr>
        </p:nvSpPr>
        <p:spPr>
          <a:xfrm>
            <a:off x="4724400" y="1074216"/>
            <a:ext cx="2743199" cy="2410691"/>
          </a:xfrm>
        </p:spPr>
        <p:txBody>
          <a:bodyPr/>
          <a:lstStyle/>
          <a:p>
            <a:r>
              <a:rPr lang="sv-SE"/>
              <a:t>Klicka på ikonen för att lägga till en bild</a:t>
            </a:r>
            <a:endParaRPr lang="en-GB"/>
          </a:p>
        </p:txBody>
      </p:sp>
      <p:sp>
        <p:nvSpPr>
          <p:cNvPr id="22" name="Platshållare för text 11">
            <a:extLst>
              <a:ext uri="{FF2B5EF4-FFF2-40B4-BE49-F238E27FC236}">
                <a16:creationId xmlns:a16="http://schemas.microsoft.com/office/drawing/2014/main" id="{78BF09B7-7468-47C0-80CE-D5D6DD43DD25}"/>
              </a:ext>
            </a:extLst>
          </p:cNvPr>
          <p:cNvSpPr>
            <a:spLocks noGrp="1"/>
          </p:cNvSpPr>
          <p:nvPr>
            <p:ph type="body" sz="quarter" idx="23"/>
          </p:nvPr>
        </p:nvSpPr>
        <p:spPr>
          <a:xfrm>
            <a:off x="4724398"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3" name="Platshållare för bild 6">
            <a:extLst>
              <a:ext uri="{FF2B5EF4-FFF2-40B4-BE49-F238E27FC236}">
                <a16:creationId xmlns:a16="http://schemas.microsoft.com/office/drawing/2014/main" id="{A8D3344C-6E0E-473A-A574-F5B53E0EB230}"/>
              </a:ext>
            </a:extLst>
          </p:cNvPr>
          <p:cNvSpPr>
            <a:spLocks noGrp="1"/>
          </p:cNvSpPr>
          <p:nvPr>
            <p:ph type="pic" sz="quarter" idx="24"/>
          </p:nvPr>
        </p:nvSpPr>
        <p:spPr>
          <a:xfrm>
            <a:off x="7640750" y="1074215"/>
            <a:ext cx="2743199" cy="2410692"/>
          </a:xfrm>
        </p:spPr>
        <p:txBody>
          <a:bodyPr/>
          <a:lstStyle/>
          <a:p>
            <a:r>
              <a:rPr lang="sv-SE"/>
              <a:t>Klicka på ikonen för att lägga till en bild</a:t>
            </a:r>
            <a:endParaRPr lang="en-GB"/>
          </a:p>
        </p:txBody>
      </p:sp>
      <p:sp>
        <p:nvSpPr>
          <p:cNvPr id="24" name="Platshållare för text 11">
            <a:extLst>
              <a:ext uri="{FF2B5EF4-FFF2-40B4-BE49-F238E27FC236}">
                <a16:creationId xmlns:a16="http://schemas.microsoft.com/office/drawing/2014/main" id="{2D7F7D37-D228-41CA-8D08-4201F0A717FD}"/>
              </a:ext>
            </a:extLst>
          </p:cNvPr>
          <p:cNvSpPr>
            <a:spLocks noGrp="1"/>
          </p:cNvSpPr>
          <p:nvPr>
            <p:ph type="body" sz="quarter" idx="25"/>
          </p:nvPr>
        </p:nvSpPr>
        <p:spPr>
          <a:xfrm>
            <a:off x="7640750"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Tree>
    <p:extLst>
      <p:ext uri="{BB962C8B-B14F-4D97-AF65-F5344CB8AC3E}">
        <p14:creationId xmlns:p14="http://schemas.microsoft.com/office/powerpoint/2010/main" val="24664172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838200" y="517527"/>
            <a:ext cx="10515600" cy="773561"/>
          </a:xfrm>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5F723719-5D3A-4CF9-91DA-619F18906F09}" type="slidenum">
              <a:rPr lang="sv-SE" smtClean="0"/>
              <a:t>‹#›</a:t>
            </a:fld>
            <a:endParaRPr lang="sv-SE"/>
          </a:p>
        </p:txBody>
      </p:sp>
    </p:spTree>
    <p:extLst>
      <p:ext uri="{BB962C8B-B14F-4D97-AF65-F5344CB8AC3E}">
        <p14:creationId xmlns:p14="http://schemas.microsoft.com/office/powerpoint/2010/main" val="1061781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Rubrik och innehåll med under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5F723719-5D3A-4CF9-91DA-619F18906F09}" type="slidenum">
              <a:rPr lang="sv-SE" smtClean="0"/>
              <a:t>‹#›</a:t>
            </a:fld>
            <a:endParaRPr lang="sv-SE"/>
          </a:p>
        </p:txBody>
      </p:sp>
      <p:sp>
        <p:nvSpPr>
          <p:cNvPr id="6" name="Content Placeholder 2"/>
          <p:cNvSpPr>
            <a:spLocks noGrp="1"/>
          </p:cNvSpPr>
          <p:nvPr>
            <p:ph idx="1"/>
          </p:nvPr>
        </p:nvSpPr>
        <p:spPr>
          <a:xfrm>
            <a:off x="838200" y="1896000"/>
            <a:ext cx="10515600" cy="3909265"/>
          </a:xfrm>
        </p:spPr>
        <p:txBody>
          <a:bodyPr>
            <a:normAutofit/>
          </a:bodyPr>
          <a:lstStyle>
            <a:lvl1pPr>
              <a:defRPr sz="20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9" name="Platshållare för text 8"/>
          <p:cNvSpPr>
            <a:spLocks noGrp="1"/>
          </p:cNvSpPr>
          <p:nvPr>
            <p:ph type="body" sz="quarter" idx="13"/>
          </p:nvPr>
        </p:nvSpPr>
        <p:spPr>
          <a:xfrm>
            <a:off x="838200" y="1270000"/>
            <a:ext cx="10515600" cy="482600"/>
          </a:xfrm>
        </p:spPr>
        <p:txBody>
          <a:bodyPr>
            <a:normAutofit/>
          </a:bodyPr>
          <a:lstStyle>
            <a:lvl1pPr marL="0" indent="0">
              <a:buNone/>
              <a:defRPr sz="2000" i="1"/>
            </a:lvl1pPr>
          </a:lstStyle>
          <a:p>
            <a:pPr lvl="0"/>
            <a:r>
              <a:rPr lang="sv-SE"/>
              <a:t>Redigera format för bakgrundstext</a:t>
            </a:r>
          </a:p>
        </p:txBody>
      </p:sp>
    </p:spTree>
    <p:extLst>
      <p:ext uri="{BB962C8B-B14F-4D97-AF65-F5344CB8AC3E}">
        <p14:creationId xmlns:p14="http://schemas.microsoft.com/office/powerpoint/2010/main" val="4145292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5F723719-5D3A-4CF9-91DA-619F18906F09}" type="slidenum">
              <a:rPr lang="sv-SE" smtClean="0"/>
              <a:t>‹#›</a:t>
            </a:fld>
            <a:endParaRPr lang="sv-SE"/>
          </a:p>
        </p:txBody>
      </p:sp>
    </p:spTree>
    <p:extLst>
      <p:ext uri="{BB962C8B-B14F-4D97-AF65-F5344CB8AC3E}">
        <p14:creationId xmlns:p14="http://schemas.microsoft.com/office/powerpoint/2010/main" val="45380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Rubrik och innehåll och bild">
    <p:spTree>
      <p:nvGrpSpPr>
        <p:cNvPr id="1" name=""/>
        <p:cNvGrpSpPr/>
        <p:nvPr/>
      </p:nvGrpSpPr>
      <p:grpSpPr>
        <a:xfrm>
          <a:off x="0" y="0"/>
          <a:ext cx="0" cy="0"/>
          <a:chOff x="0" y="0"/>
          <a:chExt cx="0" cy="0"/>
        </a:xfrm>
      </p:grpSpPr>
      <p:sp>
        <p:nvSpPr>
          <p:cNvPr id="2" name="Rubrik 1"/>
          <p:cNvSpPr>
            <a:spLocks noGrp="1"/>
          </p:cNvSpPr>
          <p:nvPr>
            <p:ph type="title"/>
          </p:nvPr>
        </p:nvSpPr>
        <p:spPr>
          <a:xfrm>
            <a:off x="838201" y="365127"/>
            <a:ext cx="5230799" cy="773561"/>
          </a:xfrm>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5F723719-5D3A-4CF9-91DA-619F18906F09}" type="slidenum">
              <a:rPr lang="sv-SE" smtClean="0"/>
              <a:t>‹#›</a:t>
            </a:fld>
            <a:endParaRPr lang="sv-SE"/>
          </a:p>
        </p:txBody>
      </p:sp>
      <p:sp>
        <p:nvSpPr>
          <p:cNvPr id="9" name="Platshållare för bild 8"/>
          <p:cNvSpPr>
            <a:spLocks noGrp="1"/>
          </p:cNvSpPr>
          <p:nvPr>
            <p:ph type="pic" sz="quarter" idx="13"/>
          </p:nvPr>
        </p:nvSpPr>
        <p:spPr>
          <a:xfrm>
            <a:off x="6257027" y="0"/>
            <a:ext cx="5934973" cy="7056438"/>
          </a:xfrm>
        </p:spPr>
        <p:txBody>
          <a:bodyPr/>
          <a:lstStyle/>
          <a:p>
            <a:r>
              <a:rPr lang="sv-SE"/>
              <a:t>Klicka på ikonen för att lägga till en bild</a:t>
            </a:r>
          </a:p>
        </p:txBody>
      </p:sp>
      <p:sp>
        <p:nvSpPr>
          <p:cNvPr id="11" name="Platshållare för text 10"/>
          <p:cNvSpPr>
            <a:spLocks noGrp="1"/>
          </p:cNvSpPr>
          <p:nvPr>
            <p:ph type="body" sz="quarter" idx="14"/>
          </p:nvPr>
        </p:nvSpPr>
        <p:spPr>
          <a:xfrm>
            <a:off x="848423" y="1345722"/>
            <a:ext cx="5230644" cy="4408564"/>
          </a:xfrm>
        </p:spPr>
        <p:txBody>
          <a:bodyPr>
            <a:normAutofit/>
          </a:bodyPr>
          <a:lstStyle>
            <a:lvl1pPr>
              <a:defRPr sz="20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31996085"/>
      </p:ext>
    </p:extLst>
  </p:cSld>
  <p:clrMapOvr>
    <a:masterClrMapping/>
  </p:clrMapOvr>
  <p:extLst>
    <p:ext uri="{DCECCB84-F9BA-43D5-87BE-67443E8EF086}">
      <p15:sldGuideLst xmlns:p15="http://schemas.microsoft.com/office/powerpoint/2012/main">
        <p15:guide id="0" orient="horz" pos="2160">
          <p15:clr>
            <a:srgbClr val="FBAE40"/>
          </p15:clr>
        </p15:guide>
        <p15:guide id="1"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Avsnittsrubrik rosa">
    <p:spTree>
      <p:nvGrpSpPr>
        <p:cNvPr id="1" name=""/>
        <p:cNvGrpSpPr/>
        <p:nvPr/>
      </p:nvGrpSpPr>
      <p:grpSpPr>
        <a:xfrm>
          <a:off x="0" y="0"/>
          <a:ext cx="0" cy="0"/>
          <a:chOff x="0" y="0"/>
          <a:chExt cx="0" cy="0"/>
        </a:xfrm>
      </p:grpSpPr>
      <p:sp>
        <p:nvSpPr>
          <p:cNvPr id="2" name="Title 1"/>
          <p:cNvSpPr>
            <a:spLocks noGrp="1"/>
          </p:cNvSpPr>
          <p:nvPr>
            <p:ph type="title"/>
          </p:nvPr>
        </p:nvSpPr>
        <p:spPr>
          <a:xfrm>
            <a:off x="831851" y="879894"/>
            <a:ext cx="10515600" cy="1871034"/>
          </a:xfrm>
        </p:spPr>
        <p:txBody>
          <a:bodyPr anchor="b"/>
          <a:lstStyle>
            <a:lvl1pPr>
              <a:defRPr sz="5400">
                <a:solidFill>
                  <a:schemeClr val="bg1"/>
                </a:solidFill>
              </a:defRPr>
            </a:lvl1pPr>
          </a:lstStyle>
          <a:p>
            <a:r>
              <a:rPr lang="sv-SE"/>
              <a:t>Klicka här för att ändra format</a:t>
            </a:r>
            <a:endParaRPr lang="en-US"/>
          </a:p>
        </p:txBody>
      </p:sp>
      <p:sp>
        <p:nvSpPr>
          <p:cNvPr id="3" name="Text Placeholder 2"/>
          <p:cNvSpPr>
            <a:spLocks noGrp="1"/>
          </p:cNvSpPr>
          <p:nvPr>
            <p:ph type="body" idx="1"/>
          </p:nvPr>
        </p:nvSpPr>
        <p:spPr>
          <a:xfrm>
            <a:off x="831851" y="2777917"/>
            <a:ext cx="10515600"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pPr>
              <a:buClr>
                <a:srgbClr val="41B6E6"/>
              </a:buCl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buClr>
                <a:srgbClr val="41B6E6"/>
              </a:buCl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buClr>
                <a:srgbClr val="41B6E6"/>
              </a:buClr>
              <a:defRPr/>
            </a:pPr>
            <a:fld id="{16580683-D478-41D3-A216-65C4E5FD8DCB}" type="slidenum">
              <a:rPr lang="en-US" smtClean="0">
                <a:solidFill>
                  <a:prstClr val="black">
                    <a:tint val="75000"/>
                  </a:prstClr>
                </a:solidFill>
              </a:rPr>
              <a:pPr>
                <a:buClr>
                  <a:srgbClr val="41B6E6"/>
                </a:buClr>
                <a:defRPr/>
              </a:pPr>
              <a:t>‹#›</a:t>
            </a:fld>
            <a:endParaRPr lang="en-US">
              <a:solidFill>
                <a:prstClr val="black">
                  <a:tint val="75000"/>
                </a:prstClr>
              </a:solidFill>
            </a:endParaRPr>
          </a:p>
        </p:txBody>
      </p:sp>
      <p:pic>
        <p:nvPicPr>
          <p:cNvPr id="7" name="Bildobjekt 6" descr="humana_logo_neg_st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748" y="5771399"/>
            <a:ext cx="1157736" cy="741471"/>
          </a:xfrm>
          <a:prstGeom prst="rect">
            <a:avLst/>
          </a:prstGeom>
        </p:spPr>
      </p:pic>
    </p:spTree>
    <p:extLst>
      <p:ext uri="{BB962C8B-B14F-4D97-AF65-F5344CB8AC3E}">
        <p14:creationId xmlns:p14="http://schemas.microsoft.com/office/powerpoint/2010/main" val="65916164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apitelbild rosa">
    <p:bg>
      <p:bgPr>
        <a:solidFill>
          <a:srgbClr val="FAD8D5"/>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AD8D5"/>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chemeClr val="accent2"/>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chemeClr val="accent2"/>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467840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kgrundsbild rund ruta">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0E24AB4B-A713-4A1C-A951-DBC0E48182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101"/>
          </a:xfrm>
          <a:prstGeom prst="rect">
            <a:avLst/>
          </a:prstGeom>
        </p:spPr>
      </p:pic>
      <p:sp>
        <p:nvSpPr>
          <p:cNvPr id="4" name="Platshållare för sidfot 3">
            <a:extLst>
              <a:ext uri="{FF2B5EF4-FFF2-40B4-BE49-F238E27FC236}">
                <a16:creationId xmlns:a16="http://schemas.microsoft.com/office/drawing/2014/main" id="{9AAF00F5-CFB7-4DF7-8D38-F3BB4043F0B7}"/>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7F6D3DDC-6C4B-42CF-AA64-B4EE90103CAF}"/>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0" name="Ellips 9">
            <a:extLst>
              <a:ext uri="{FF2B5EF4-FFF2-40B4-BE49-F238E27FC236}">
                <a16:creationId xmlns:a16="http://schemas.microsoft.com/office/drawing/2014/main" id="{36A6C6BF-C332-4C4A-A632-9862E25622C5}"/>
              </a:ext>
            </a:extLst>
          </p:cNvPr>
          <p:cNvSpPr/>
          <p:nvPr userDrawn="1"/>
        </p:nvSpPr>
        <p:spPr>
          <a:xfrm>
            <a:off x="-542483" y="547478"/>
            <a:ext cx="6400800" cy="64008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718908" y="1646831"/>
            <a:ext cx="3839918" cy="1019988"/>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2" name="Platshållare för text 11">
            <a:extLst>
              <a:ext uri="{FF2B5EF4-FFF2-40B4-BE49-F238E27FC236}">
                <a16:creationId xmlns:a16="http://schemas.microsoft.com/office/drawing/2014/main" id="{5EF31715-386D-4C25-8B08-17130A8BADD3}"/>
              </a:ext>
            </a:extLst>
          </p:cNvPr>
          <p:cNvSpPr>
            <a:spLocks noGrp="1"/>
          </p:cNvSpPr>
          <p:nvPr>
            <p:ph type="body" sz="quarter" idx="14"/>
          </p:nvPr>
        </p:nvSpPr>
        <p:spPr>
          <a:xfrm>
            <a:off x="718908" y="2761962"/>
            <a:ext cx="3839918" cy="3408261"/>
          </a:xfrm>
        </p:spPr>
        <p:txBody>
          <a:bodyPr/>
          <a:lstStyle>
            <a:lvl1pPr marL="0" indent="0" algn="ctr">
              <a:buNone/>
              <a:defRPr/>
            </a:lvl1pPr>
          </a:lstStyle>
          <a:p>
            <a:pPr lvl="0"/>
            <a:r>
              <a:rPr lang="sv-SE"/>
              <a:t>Klicka här för att ändra format på bakgrundstexten</a:t>
            </a:r>
          </a:p>
        </p:txBody>
      </p:sp>
    </p:spTree>
    <p:extLst>
      <p:ext uri="{BB962C8B-B14F-4D97-AF65-F5344CB8AC3E}">
        <p14:creationId xmlns:p14="http://schemas.microsoft.com/office/powerpoint/2010/main" val="3402339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kgrundsbild liten textruta">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097E637-3D0D-4137-98DF-09EE9AA6A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3774" y="0"/>
            <a:ext cx="12355773" cy="7388225"/>
          </a:xfrm>
          <a:prstGeom prst="rect">
            <a:avLst/>
          </a:prstGeom>
        </p:spPr>
      </p:pic>
      <p:sp>
        <p:nvSpPr>
          <p:cNvPr id="6" name="Rektangel: rundade hörn 5">
            <a:extLst>
              <a:ext uri="{FF2B5EF4-FFF2-40B4-BE49-F238E27FC236}">
                <a16:creationId xmlns:a16="http://schemas.microsoft.com/office/drawing/2014/main" id="{7E3071C2-D708-41BC-AC6E-3C42BB39797A}"/>
              </a:ext>
            </a:extLst>
          </p:cNvPr>
          <p:cNvSpPr/>
          <p:nvPr userDrawn="1"/>
        </p:nvSpPr>
        <p:spPr>
          <a:xfrm>
            <a:off x="428340" y="4109051"/>
            <a:ext cx="5667660" cy="2264453"/>
          </a:xfrm>
          <a:prstGeom prst="roundRect">
            <a:avLst/>
          </a:prstGeom>
          <a:solidFill>
            <a:schemeClr val="bg1">
              <a:alpha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621324" y="4368800"/>
            <a:ext cx="5275384" cy="1750646"/>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4" name="Platshållare för datum 2">
            <a:extLst>
              <a:ext uri="{FF2B5EF4-FFF2-40B4-BE49-F238E27FC236}">
                <a16:creationId xmlns:a16="http://schemas.microsoft.com/office/drawing/2014/main" id="{17A3C5DF-1FA8-412F-9D05-C858B0EE00B6}"/>
              </a:ext>
            </a:extLst>
          </p:cNvPr>
          <p:cNvSpPr>
            <a:spLocks noGrp="1"/>
          </p:cNvSpPr>
          <p:nvPr>
            <p:ph type="dt" sz="half" idx="10"/>
          </p:nvPr>
        </p:nvSpPr>
        <p:spPr>
          <a:xfrm>
            <a:off x="371475" y="6619984"/>
            <a:ext cx="2743200" cy="365125"/>
          </a:xfrm>
        </p:spPr>
        <p:txBody>
          <a:bodyPr/>
          <a:lstStyle/>
          <a:p>
            <a:fld id="{11CE830F-2306-4803-B051-0E5C6D9E1550}" type="datetimeFigureOut">
              <a:rPr lang="en-GB" smtClean="0"/>
              <a:pPr/>
              <a:t>05/05/2023</a:t>
            </a:fld>
            <a:endParaRPr lang="en-GB"/>
          </a:p>
        </p:txBody>
      </p:sp>
      <p:sp>
        <p:nvSpPr>
          <p:cNvPr id="15" name="Platshållare för sidfot 3">
            <a:extLst>
              <a:ext uri="{FF2B5EF4-FFF2-40B4-BE49-F238E27FC236}">
                <a16:creationId xmlns:a16="http://schemas.microsoft.com/office/drawing/2014/main" id="{F15D859E-68B0-47AE-92D8-B60B155C5BDD}"/>
              </a:ext>
            </a:extLst>
          </p:cNvPr>
          <p:cNvSpPr>
            <a:spLocks noGrp="1"/>
          </p:cNvSpPr>
          <p:nvPr>
            <p:ph type="ftr" sz="quarter" idx="11"/>
          </p:nvPr>
        </p:nvSpPr>
        <p:spPr>
          <a:xfrm>
            <a:off x="4038600" y="6619984"/>
            <a:ext cx="4114800" cy="365125"/>
          </a:xfrm>
        </p:spPr>
        <p:txBody>
          <a:bodyPr/>
          <a:lstStyle/>
          <a:p>
            <a:endParaRPr lang="en-GB"/>
          </a:p>
        </p:txBody>
      </p:sp>
      <p:sp>
        <p:nvSpPr>
          <p:cNvPr id="16" name="Platshållare för bildnummer 4">
            <a:extLst>
              <a:ext uri="{FF2B5EF4-FFF2-40B4-BE49-F238E27FC236}">
                <a16:creationId xmlns:a16="http://schemas.microsoft.com/office/drawing/2014/main" id="{3CA9413B-DCD5-4A62-B89D-BB5D8DA681BF}"/>
              </a:ext>
            </a:extLst>
          </p:cNvPr>
          <p:cNvSpPr>
            <a:spLocks noGrp="1"/>
          </p:cNvSpPr>
          <p:nvPr>
            <p:ph type="sldNum" sz="quarter" idx="12"/>
          </p:nvPr>
        </p:nvSpPr>
        <p:spPr>
          <a:xfrm>
            <a:off x="9077325" y="6619984"/>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3980942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äldre man +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EBC17893-E64D-49C6-A299-DEFBD63167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580125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kontor +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6B978D92-E50A-4A6A-B148-82F4076E58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1"/>
            <a:ext cx="7475622" cy="6858000"/>
          </a:xfrm>
          <a:prstGeom prst="rect">
            <a:avLst/>
          </a:prstGeom>
        </p:spPr>
      </p:pic>
    </p:spTree>
    <p:extLst>
      <p:ext uri="{BB962C8B-B14F-4D97-AF65-F5344CB8AC3E}">
        <p14:creationId xmlns:p14="http://schemas.microsoft.com/office/powerpoint/2010/main" val="2171419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kund +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93507487-BE5C-4D1F-80B1-3A73A1A90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1" y="0"/>
            <a:ext cx="6096000" cy="6858000"/>
          </a:xfrm>
          <a:prstGeom prst="rect">
            <a:avLst/>
          </a:prstGeom>
        </p:spPr>
      </p:pic>
    </p:spTree>
    <p:extLst>
      <p:ext uri="{BB962C8B-B14F-4D97-AF65-F5344CB8AC3E}">
        <p14:creationId xmlns:p14="http://schemas.microsoft.com/office/powerpoint/2010/main" val="1001513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HVB +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15" name="Bildobjekt 14">
            <a:extLst>
              <a:ext uri="{FF2B5EF4-FFF2-40B4-BE49-F238E27FC236}">
                <a16:creationId xmlns:a16="http://schemas.microsoft.com/office/drawing/2014/main" id="{36A48ED7-9C02-4E21-81AD-FF6C34D15A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234890" cy="6858000"/>
          </a:xfrm>
          <a:prstGeom prst="rect">
            <a:avLst/>
          </a:prstGeom>
        </p:spPr>
      </p:pic>
    </p:spTree>
    <p:extLst>
      <p:ext uri="{BB962C8B-B14F-4D97-AF65-F5344CB8AC3E}">
        <p14:creationId xmlns:p14="http://schemas.microsoft.com/office/powerpoint/2010/main" val="1666034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ild IT +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04C77620-810D-432C-9104-18E7D6C5DC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248400" cy="6858000"/>
          </a:xfrm>
          <a:prstGeom prst="rect">
            <a:avLst/>
          </a:prstGeom>
        </p:spPr>
      </p:pic>
    </p:spTree>
    <p:extLst>
      <p:ext uri="{BB962C8B-B14F-4D97-AF65-F5344CB8AC3E}">
        <p14:creationId xmlns:p14="http://schemas.microsoft.com/office/powerpoint/2010/main" val="2499219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äldreboende p+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13" name="Bildobjekt 12">
            <a:extLst>
              <a:ext uri="{FF2B5EF4-FFF2-40B4-BE49-F238E27FC236}">
                <a16:creationId xmlns:a16="http://schemas.microsoft.com/office/drawing/2014/main" id="{B3A3E7B4-E82D-4D5B-86D2-0ECBB44396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1016886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äldre man + paraply">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12" name="Bildobjekt 11">
            <a:extLst>
              <a:ext uri="{FF2B5EF4-FFF2-40B4-BE49-F238E27FC236}">
                <a16:creationId xmlns:a16="http://schemas.microsoft.com/office/drawing/2014/main" id="{75ABD509-C2DF-414E-8CF5-9BE8F2F15C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0"/>
          <a:stretch/>
        </p:blipFill>
        <p:spPr>
          <a:xfrm>
            <a:off x="0" y="1"/>
            <a:ext cx="6096000" cy="6858000"/>
          </a:xfrm>
          <a:prstGeom prst="rect">
            <a:avLst/>
          </a:prstGeom>
        </p:spPr>
      </p:pic>
    </p:spTree>
    <p:extLst>
      <p:ext uri="{BB962C8B-B14F-4D97-AF65-F5344CB8AC3E}">
        <p14:creationId xmlns:p14="http://schemas.microsoft.com/office/powerpoint/2010/main" val="1822997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 cykel +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80532525-07E1-430F-9FD1-53E6FA56CE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31"/>
          <a:stretch/>
        </p:blipFill>
        <p:spPr>
          <a:xfrm flipH="1">
            <a:off x="-115317" y="0"/>
            <a:ext cx="6211317" cy="6858000"/>
          </a:xfrm>
          <a:prstGeom prst="rect">
            <a:avLst/>
          </a:prstGeom>
        </p:spPr>
      </p:pic>
    </p:spTree>
    <p:extLst>
      <p:ext uri="{BB962C8B-B14F-4D97-AF65-F5344CB8AC3E}">
        <p14:creationId xmlns:p14="http://schemas.microsoft.com/office/powerpoint/2010/main" val="4270362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grön">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5"/>
          </a:solidFill>
          <a:ln>
            <a:solidFill>
              <a:schemeClr val="accent5"/>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0B5128"/>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0B5128"/>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816CF9EA-E93C-4A97-B5FA-0D43CE4D5FF1}"/>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2023-05-05</a:t>
            </a:fld>
            <a:endParaRPr lang="sv-SE"/>
          </a:p>
        </p:txBody>
      </p:sp>
      <p:sp>
        <p:nvSpPr>
          <p:cNvPr id="11" name="Platshållare för bildnummer 4">
            <a:extLst>
              <a:ext uri="{FF2B5EF4-FFF2-40B4-BE49-F238E27FC236}">
                <a16:creationId xmlns:a16="http://schemas.microsoft.com/office/drawing/2014/main" id="{ABFD5630-A860-47BE-8607-427693DCB6B4}"/>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2416807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 HVB + text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9DD0F631-9125-4B4D-9C88-EE5FF6FF3E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2503359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ild Uppdragschef + text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DD7B5C1B-BC15-4C2E-9FAA-5AAF75221A5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flipH="1">
            <a:off x="0" y="0"/>
            <a:ext cx="6096000" cy="6858000"/>
          </a:xfrm>
          <a:prstGeom prst="rect">
            <a:avLst/>
          </a:prstGeom>
        </p:spPr>
      </p:pic>
    </p:spTree>
    <p:extLst>
      <p:ext uri="{BB962C8B-B14F-4D97-AF65-F5344CB8AC3E}">
        <p14:creationId xmlns:p14="http://schemas.microsoft.com/office/powerpoint/2010/main" val="935308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bild ljusblå">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4"/>
          </a:solidFill>
          <a:ln>
            <a:solidFill>
              <a:schemeClr val="accent4"/>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11526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115269"/>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C7FD4FD7-9C72-4745-B84C-8E94B975082E}"/>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2023-05-05</a:t>
            </a:fld>
            <a:endParaRPr lang="sv-SE"/>
          </a:p>
        </p:txBody>
      </p:sp>
      <p:sp>
        <p:nvSpPr>
          <p:cNvPr id="11" name="Platshållare för bildnummer 4">
            <a:extLst>
              <a:ext uri="{FF2B5EF4-FFF2-40B4-BE49-F238E27FC236}">
                <a16:creationId xmlns:a16="http://schemas.microsoft.com/office/drawing/2014/main" id="{1D161BD1-0F7B-411A-8458-FC877DD92218}"/>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191199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rdegrundshuset">
    <p:bg>
      <p:bgRef idx="1002">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903B1C1-0348-4827-945C-CD3F4657BF7A}"/>
              </a:ext>
            </a:extLst>
          </p:cNvPr>
          <p:cNvSpPr/>
          <p:nvPr userDrawn="1"/>
        </p:nvSpPr>
        <p:spPr>
          <a:xfrm>
            <a:off x="3482109" y="2429164"/>
            <a:ext cx="5449455" cy="2704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datum 1">
            <a:extLst>
              <a:ext uri="{FF2B5EF4-FFF2-40B4-BE49-F238E27FC236}">
                <a16:creationId xmlns:a16="http://schemas.microsoft.com/office/drawing/2014/main" id="{3FC13E93-7868-4AC4-A150-529322EF689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7" name="Platshållare för sidfot 2">
            <a:extLst>
              <a:ext uri="{FF2B5EF4-FFF2-40B4-BE49-F238E27FC236}">
                <a16:creationId xmlns:a16="http://schemas.microsoft.com/office/drawing/2014/main" id="{9C2D4B96-F7D4-4EC8-98E3-3EA2A74BC9A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8" name="Platshållare för bildnummer 3">
            <a:extLst>
              <a:ext uri="{FF2B5EF4-FFF2-40B4-BE49-F238E27FC236}">
                <a16:creationId xmlns:a16="http://schemas.microsoft.com/office/drawing/2014/main" id="{57D51E73-8B31-4DAD-94DC-0F3D8F0719BB}"/>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2" name="Bildobjekt 11">
            <a:extLst>
              <a:ext uri="{FF2B5EF4-FFF2-40B4-BE49-F238E27FC236}">
                <a16:creationId xmlns:a16="http://schemas.microsoft.com/office/drawing/2014/main" id="{6A78C645-C17B-4C9C-B4C5-9B8790990A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71272" y="669648"/>
            <a:ext cx="5449455" cy="5358279"/>
          </a:xfrm>
          <a:prstGeom prst="rect">
            <a:avLst/>
          </a:prstGeom>
        </p:spPr>
      </p:pic>
    </p:spTree>
    <p:extLst>
      <p:ext uri="{BB962C8B-B14F-4D97-AF65-F5344CB8AC3E}">
        <p14:creationId xmlns:p14="http://schemas.microsoft.com/office/powerpoint/2010/main" val="6715767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 har rätt till ett bra liv">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8" name="Picture 5" descr="En i en folkmassa">
            <a:extLst>
              <a:ext uri="{FF2B5EF4-FFF2-40B4-BE49-F238E27FC236}">
                <a16:creationId xmlns:a16="http://schemas.microsoft.com/office/drawing/2014/main" id="{01CDF028-0070-48F5-9851-630BDA7C810A}"/>
              </a:ext>
            </a:extLst>
          </p:cNvPr>
          <p:cNvPicPr>
            <a:picLocks noChangeAspect="1"/>
          </p:cNvPicPr>
          <p:nvPr userDrawn="1"/>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071406" y="1155521"/>
            <a:ext cx="4647773" cy="4546957"/>
          </a:xfrm>
          <a:prstGeom prst="ellipse">
            <a:avLst/>
          </a:prstGeom>
          <a:ln w="63500" cap="rnd">
            <a:noFill/>
          </a:ln>
          <a:effectLst/>
        </p:spPr>
      </p:pic>
      <p:sp>
        <p:nvSpPr>
          <p:cNvPr id="2" name="textruta 1">
            <a:extLst>
              <a:ext uri="{FF2B5EF4-FFF2-40B4-BE49-F238E27FC236}">
                <a16:creationId xmlns:a16="http://schemas.microsoft.com/office/drawing/2014/main" id="{0BC36EA7-5A77-44A8-9A5C-E2523E427DB7}"/>
              </a:ext>
            </a:extLst>
          </p:cNvPr>
          <p:cNvSpPr txBox="1"/>
          <p:nvPr userDrawn="1"/>
        </p:nvSpPr>
        <p:spPr>
          <a:xfrm>
            <a:off x="1472821" y="1828801"/>
            <a:ext cx="4217158" cy="2585323"/>
          </a:xfrm>
          <a:prstGeom prst="rect">
            <a:avLst/>
          </a:prstGeom>
          <a:noFill/>
        </p:spPr>
        <p:txBody>
          <a:bodyPr wrap="square" rtlCol="0">
            <a:spAutoFit/>
          </a:bodyPr>
          <a:lstStyle/>
          <a:p>
            <a:r>
              <a:rPr lang="en-US" sz="5400" kern="1200" spc="-150">
                <a:solidFill>
                  <a:schemeClr val="accent2"/>
                </a:solidFill>
                <a:latin typeface="+mj-lt"/>
                <a:ea typeface="+mj-ea"/>
                <a:cs typeface="+mj-cs"/>
              </a:rPr>
              <a:t>Alla </a:t>
            </a:r>
            <a:r>
              <a:rPr lang="en-US" sz="5400" kern="1200" spc="-150" err="1">
                <a:solidFill>
                  <a:schemeClr val="accent2"/>
                </a:solidFill>
                <a:latin typeface="+mj-lt"/>
                <a:ea typeface="+mj-ea"/>
                <a:cs typeface="+mj-cs"/>
              </a:rPr>
              <a:t>har</a:t>
            </a:r>
            <a:r>
              <a:rPr lang="en-US" sz="5400" kern="1200" spc="-150">
                <a:solidFill>
                  <a:schemeClr val="accent2"/>
                </a:solidFill>
                <a:latin typeface="+mj-lt"/>
                <a:ea typeface="+mj-ea"/>
                <a:cs typeface="+mj-cs"/>
              </a:rPr>
              <a:t> </a:t>
            </a:r>
            <a:r>
              <a:rPr lang="en-US" sz="5400" kern="1200" spc="-150" err="1">
                <a:solidFill>
                  <a:schemeClr val="accent2"/>
                </a:solidFill>
                <a:latin typeface="+mj-lt"/>
                <a:ea typeface="+mj-ea"/>
                <a:cs typeface="+mj-cs"/>
              </a:rPr>
              <a:t>rätt</a:t>
            </a:r>
            <a:r>
              <a:rPr lang="en-US" sz="5400" kern="1200" spc="-150">
                <a:solidFill>
                  <a:schemeClr val="accent2"/>
                </a:solidFill>
                <a:latin typeface="+mj-lt"/>
                <a:ea typeface="+mj-ea"/>
                <a:cs typeface="+mj-cs"/>
              </a:rPr>
              <a:t> till </a:t>
            </a:r>
            <a:r>
              <a:rPr lang="en-US" sz="5400" kern="1200" spc="-150" err="1">
                <a:solidFill>
                  <a:schemeClr val="accent2"/>
                </a:solidFill>
                <a:latin typeface="+mj-lt"/>
                <a:ea typeface="+mj-ea"/>
                <a:cs typeface="+mj-cs"/>
              </a:rPr>
              <a:t>ett</a:t>
            </a:r>
            <a:r>
              <a:rPr lang="en-US" sz="5400" kern="1200" spc="-150">
                <a:solidFill>
                  <a:schemeClr val="accent2"/>
                </a:solidFill>
                <a:latin typeface="+mj-lt"/>
                <a:ea typeface="+mj-ea"/>
                <a:cs typeface="+mj-cs"/>
              </a:rPr>
              <a:t> bra liv. </a:t>
            </a:r>
            <a:br>
              <a:rPr lang="en-US" sz="5400" kern="1200" spc="-150">
                <a:solidFill>
                  <a:schemeClr val="accent2"/>
                </a:solidFill>
                <a:latin typeface="+mj-lt"/>
                <a:ea typeface="+mj-ea"/>
                <a:cs typeface="+mj-cs"/>
              </a:rPr>
            </a:br>
            <a:r>
              <a:rPr lang="en-US" sz="5400" kern="1200" spc="-150">
                <a:solidFill>
                  <a:schemeClr val="accent2"/>
                </a:solidFill>
                <a:latin typeface="+mj-lt"/>
                <a:ea typeface="+mj-ea"/>
                <a:cs typeface="+mj-cs"/>
              </a:rPr>
              <a:t>Ja, </a:t>
            </a:r>
            <a:r>
              <a:rPr lang="en-US" sz="5400" i="1" kern="1200" spc="-150" err="1">
                <a:solidFill>
                  <a:schemeClr val="accent2"/>
                </a:solidFill>
                <a:latin typeface="+mj-lt"/>
                <a:ea typeface="+mj-ea"/>
                <a:cs typeface="+mj-cs"/>
              </a:rPr>
              <a:t>alla</a:t>
            </a:r>
            <a:r>
              <a:rPr lang="en-US" sz="5400" kern="1200" spc="-150">
                <a:solidFill>
                  <a:schemeClr val="accent2"/>
                </a:solidFill>
                <a:latin typeface="+mj-lt"/>
                <a:ea typeface="+mj-ea"/>
                <a:cs typeface="+mj-cs"/>
              </a:rPr>
              <a:t>!</a:t>
            </a:r>
            <a:endParaRPr lang="sv-SE" sz="5400">
              <a:solidFill>
                <a:schemeClr val="accent2"/>
              </a:solidFill>
            </a:endParaRPr>
          </a:p>
        </p:txBody>
      </p:sp>
    </p:spTree>
    <p:extLst>
      <p:ext uri="{BB962C8B-B14F-4D97-AF65-F5344CB8AC3E}">
        <p14:creationId xmlns:p14="http://schemas.microsoft.com/office/powerpoint/2010/main" val="305951851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EF939D"/>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6" name="Ellips 5">
            <a:extLst>
              <a:ext uri="{FF2B5EF4-FFF2-40B4-BE49-F238E27FC236}">
                <a16:creationId xmlns:a16="http://schemas.microsoft.com/office/drawing/2014/main" id="{E27155C1-EBA2-4261-8981-40E0B6337633}"/>
              </a:ext>
            </a:extLst>
          </p:cNvPr>
          <p:cNvSpPr/>
          <p:nvPr userDrawn="1"/>
        </p:nvSpPr>
        <p:spPr>
          <a:xfrm>
            <a:off x="2775045" y="108045"/>
            <a:ext cx="6641910" cy="6641910"/>
          </a:xfrm>
          <a:custGeom>
            <a:avLst/>
            <a:gdLst>
              <a:gd name="connsiteX0" fmla="*/ 0 w 6641910"/>
              <a:gd name="connsiteY0" fmla="*/ 3320955 h 6641910"/>
              <a:gd name="connsiteX1" fmla="*/ 3320955 w 6641910"/>
              <a:gd name="connsiteY1" fmla="*/ 0 h 6641910"/>
              <a:gd name="connsiteX2" fmla="*/ 6641910 w 6641910"/>
              <a:gd name="connsiteY2" fmla="*/ 3320955 h 6641910"/>
              <a:gd name="connsiteX3" fmla="*/ 3320955 w 6641910"/>
              <a:gd name="connsiteY3" fmla="*/ 6641910 h 6641910"/>
              <a:gd name="connsiteX4" fmla="*/ 0 w 6641910"/>
              <a:gd name="connsiteY4" fmla="*/ 3320955 h 66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1910" h="6641910" fill="none" extrusionOk="0">
                <a:moveTo>
                  <a:pt x="0" y="3320955"/>
                </a:moveTo>
                <a:cubicBezTo>
                  <a:pt x="340435" y="1465246"/>
                  <a:pt x="1218619" y="-165209"/>
                  <a:pt x="3320955" y="0"/>
                </a:cubicBezTo>
                <a:cubicBezTo>
                  <a:pt x="5262108" y="113383"/>
                  <a:pt x="6462625" y="1298662"/>
                  <a:pt x="6641910" y="3320955"/>
                </a:cubicBezTo>
                <a:cubicBezTo>
                  <a:pt x="6510399" y="5430105"/>
                  <a:pt x="5374140" y="6377862"/>
                  <a:pt x="3320955" y="6641910"/>
                </a:cubicBezTo>
                <a:cubicBezTo>
                  <a:pt x="1350193" y="6560399"/>
                  <a:pt x="-15507" y="5283549"/>
                  <a:pt x="0" y="3320955"/>
                </a:cubicBezTo>
                <a:close/>
              </a:path>
              <a:path w="6641910" h="6641910" stroke="0" extrusionOk="0">
                <a:moveTo>
                  <a:pt x="0" y="3320955"/>
                </a:moveTo>
                <a:cubicBezTo>
                  <a:pt x="-49586" y="1817448"/>
                  <a:pt x="1495108" y="214555"/>
                  <a:pt x="3320955" y="0"/>
                </a:cubicBezTo>
                <a:cubicBezTo>
                  <a:pt x="5100818" y="60510"/>
                  <a:pt x="6607363" y="1320944"/>
                  <a:pt x="6641910" y="3320955"/>
                </a:cubicBezTo>
                <a:cubicBezTo>
                  <a:pt x="6761234" y="5063512"/>
                  <a:pt x="4867022" y="6803320"/>
                  <a:pt x="3320955" y="6641910"/>
                </a:cubicBezTo>
                <a:cubicBezTo>
                  <a:pt x="1260537" y="6807194"/>
                  <a:pt x="169784" y="4868605"/>
                  <a:pt x="0" y="3320955"/>
                </a:cubicBezTo>
                <a:close/>
              </a:path>
            </a:pathLst>
          </a:custGeom>
          <a:solidFill>
            <a:schemeClr val="bg1"/>
          </a:solidFill>
          <a:ln>
            <a:solidFill>
              <a:schemeClr val="bg2"/>
            </a:solidFill>
            <a:extLst>
              <a:ext uri="{C807C97D-BFC1-408E-A445-0C87EB9F89A2}">
                <ask:lineSketchStyleProps xmlns:ask="http://schemas.microsoft.com/office/drawing/2018/sketchyshapes" sd="299826742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8">
            <a:extLst>
              <a:ext uri="{FF2B5EF4-FFF2-40B4-BE49-F238E27FC236}">
                <a16:creationId xmlns:a16="http://schemas.microsoft.com/office/drawing/2014/main" id="{8EF38EC0-05B8-4C04-8E0A-43C9D007166A}"/>
              </a:ext>
            </a:extLst>
          </p:cNvPr>
          <p:cNvSpPr>
            <a:spLocks noGrp="1"/>
          </p:cNvSpPr>
          <p:nvPr>
            <p:ph type="body" sz="quarter" idx="13"/>
          </p:nvPr>
        </p:nvSpPr>
        <p:spPr>
          <a:xfrm>
            <a:off x="3933031" y="1054112"/>
            <a:ext cx="4325937" cy="4749776"/>
          </a:xfrm>
        </p:spPr>
        <p:txBody>
          <a:bodyPr anchor="ctr">
            <a:normAutofit/>
          </a:bodyPr>
          <a:lstStyle>
            <a:lvl1pPr marL="0" indent="0" algn="ctr">
              <a:buFontTx/>
              <a:buNone/>
              <a:defRPr sz="3600">
                <a:latin typeface="+mj-lt"/>
              </a:defRPr>
            </a:lvl1pPr>
            <a:lvl2pPr marL="914400" indent="-457200" algn="ctr">
              <a:buFont typeface="Wingdings" panose="05000000000000000000" pitchFamily="2" charset="2"/>
              <a:buChar char="ü"/>
              <a:defRPr sz="2000">
                <a:latin typeface="+mn-lt"/>
              </a:defRPr>
            </a:lvl2pPr>
            <a:lvl3pPr marL="1371600" indent="-457200" algn="ctr">
              <a:buFont typeface="Wingdings" panose="05000000000000000000" pitchFamily="2" charset="2"/>
              <a:buChar char="ü"/>
              <a:defRPr sz="2000">
                <a:latin typeface="+mn-lt"/>
              </a:defRPr>
            </a:lvl3pPr>
            <a:lvl4pPr marL="1828800" indent="-457200" algn="ctr">
              <a:buFont typeface="Wingdings" panose="05000000000000000000" pitchFamily="2" charset="2"/>
              <a:buChar char="ü"/>
              <a:defRPr sz="2000">
                <a:latin typeface="+mn-lt"/>
              </a:defRPr>
            </a:lvl4pPr>
            <a:lvl5pPr marL="2286000" indent="-457200" algn="ctr">
              <a:buFont typeface="Wingdings" panose="05000000000000000000" pitchFamily="2" charset="2"/>
              <a:buChar char="ü"/>
              <a:defRPr sz="2000">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165604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60846"/>
            <a:ext cx="10515600" cy="1021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2023-05-05</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77670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6.sv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1.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sv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05/05/2023</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753757326"/>
      </p:ext>
    </p:extLst>
  </p:cSld>
  <p:clrMap bg1="lt1" tx1="dk1" bg2="lt2" tx2="dk2" accent1="accent1" accent2="accent2" accent3="accent3" accent4="accent4" accent5="accent5" accent6="accent6" hlink="hlink" folHlink="folHlink"/>
  <p:sldLayoutIdLst>
    <p:sldLayoutId id="2147483687" r:id="rId1"/>
    <p:sldLayoutId id="2147483683" r:id="rId2"/>
    <p:sldLayoutId id="2147483772" r:id="rId3"/>
    <p:sldLayoutId id="2147483681" r:id="rId4"/>
    <p:sldLayoutId id="2147483682" r:id="rId5"/>
    <p:sldLayoutId id="2147483771" r:id="rId6"/>
    <p:sldLayoutId id="2147483718" r:id="rId7"/>
    <p:sldLayoutId id="214748371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05/05/2023</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42308105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12" r:id="rId5"/>
    <p:sldLayoutId id="2147483773" r:id="rId6"/>
    <p:sldLayoutId id="2147483835" r:id="rId7"/>
    <p:sldLayoutId id="2147483774" r:id="rId8"/>
    <p:sldLayoutId id="2147483708" r:id="rId9"/>
    <p:sldLayoutId id="2147483709" r:id="rId10"/>
    <p:sldLayoutId id="2147483711" r:id="rId11"/>
    <p:sldLayoutId id="2147483769" r:id="rId12"/>
    <p:sldLayoutId id="2147483754" r:id="rId13"/>
    <p:sldLayoutId id="2147483706" r:id="rId14"/>
    <p:sldLayoutId id="2147483834" r:id="rId15"/>
    <p:sldLayoutId id="2147483833" r:id="rId16"/>
    <p:sldLayoutId id="2147483842" r:id="rId17"/>
    <p:sldLayoutId id="2147483844" r:id="rId18"/>
    <p:sldLayoutId id="2147483845" r:id="rId19"/>
    <p:sldLayoutId id="2147483846" r:id="rId20"/>
    <p:sldLayoutId id="2147483847" r:id="rId2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76602"/>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05/05/2023</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1406820616"/>
      </p:ext>
    </p:extLst>
  </p:cSld>
  <p:clrMap bg1="lt1" tx1="dk1" bg2="lt2" tx2="dk2" accent1="accent1" accent2="accent2" accent3="accent3" accent4="accent4" accent5="accent5" accent6="accent6" hlink="hlink" folHlink="folHlink"/>
  <p:sldLayoutIdLst>
    <p:sldLayoutId id="2147483760" r:id="rId1"/>
    <p:sldLayoutId id="2147483764" r:id="rId2"/>
    <p:sldLayoutId id="2147483748" r:id="rId3"/>
    <p:sldLayoutId id="2147483767" r:id="rId4"/>
    <p:sldLayoutId id="2147483837" r:id="rId5"/>
    <p:sldLayoutId id="2147483766" r:id="rId6"/>
    <p:sldLayoutId id="2147483840" r:id="rId7"/>
    <p:sldLayoutId id="2147483838" r:id="rId8"/>
    <p:sldLayoutId id="2147483759" r:id="rId9"/>
    <p:sldLayoutId id="2147483765" r:id="rId10"/>
    <p:sldLayoutId id="2147483768" r:id="rId11"/>
    <p:sldLayoutId id="2147483839" r:id="rId1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cid:image002.png@01D8F364.9C5D77C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cebc4cw.org/topic/parent-training-programs-behavior-problems/"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55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Hjärnan behöver repetitioner</a:t>
            </a:r>
          </a:p>
        </p:txBody>
      </p:sp>
      <p:sp>
        <p:nvSpPr>
          <p:cNvPr id="3" name="Platshållare för innehåll 2"/>
          <p:cNvSpPr>
            <a:spLocks noGrp="1"/>
          </p:cNvSpPr>
          <p:nvPr>
            <p:ph idx="1"/>
          </p:nvPr>
        </p:nvSpPr>
        <p:spPr/>
        <p:txBody>
          <a:bodyPr>
            <a:normAutofit/>
          </a:bodyPr>
          <a:lstStyle/>
          <a:p>
            <a:r>
              <a:rPr lang="sv-SE" b="1" dirty="0">
                <a:solidFill>
                  <a:srgbClr val="00B050"/>
                </a:solidFill>
              </a:rPr>
              <a:t>Reflektera</a:t>
            </a:r>
            <a:r>
              <a:rPr lang="sv-SE" b="1" dirty="0">
                <a:solidFill>
                  <a:schemeClr val="accent2">
                    <a:lumMod val="50000"/>
                  </a:schemeClr>
                </a:solidFill>
              </a:rPr>
              <a:t> </a:t>
            </a:r>
            <a:r>
              <a:rPr lang="sv-SE" dirty="0"/>
              <a:t>över känslor och tankar bakom ett beteende  - ta ett steg tillbaka</a:t>
            </a:r>
          </a:p>
          <a:p>
            <a:r>
              <a:rPr lang="sv-SE" b="1" dirty="0">
                <a:solidFill>
                  <a:srgbClr val="00B050"/>
                </a:solidFill>
              </a:rPr>
              <a:t>Reflektera</a:t>
            </a:r>
            <a:r>
              <a:rPr lang="sv-SE" dirty="0">
                <a:solidFill>
                  <a:schemeClr val="accent2">
                    <a:lumMod val="50000"/>
                  </a:schemeClr>
                </a:solidFill>
              </a:rPr>
              <a:t> </a:t>
            </a:r>
            <a:r>
              <a:rPr lang="sv-SE" dirty="0"/>
              <a:t>över egna/andras känslor och tankar</a:t>
            </a:r>
          </a:p>
          <a:p>
            <a:r>
              <a:rPr lang="sv-SE" b="1" dirty="0">
                <a:solidFill>
                  <a:srgbClr val="00B050"/>
                </a:solidFill>
              </a:rPr>
              <a:t>Reflektera</a:t>
            </a:r>
            <a:r>
              <a:rPr lang="sv-SE" dirty="0">
                <a:solidFill>
                  <a:schemeClr val="accent2">
                    <a:lumMod val="50000"/>
                  </a:schemeClr>
                </a:solidFill>
              </a:rPr>
              <a:t> </a:t>
            </a:r>
            <a:r>
              <a:rPr lang="sv-SE" dirty="0"/>
              <a:t>över egna/andras anknytningsbehov</a:t>
            </a:r>
          </a:p>
          <a:p>
            <a:r>
              <a:rPr lang="sv-SE" b="1" dirty="0">
                <a:solidFill>
                  <a:srgbClr val="00B050"/>
                </a:solidFill>
              </a:rPr>
              <a:t>Reflektera</a:t>
            </a:r>
            <a:r>
              <a:rPr lang="sv-SE" dirty="0">
                <a:solidFill>
                  <a:schemeClr val="accent2">
                    <a:lumMod val="50000"/>
                  </a:schemeClr>
                </a:solidFill>
              </a:rPr>
              <a:t> </a:t>
            </a:r>
            <a:r>
              <a:rPr lang="sv-SE" dirty="0"/>
              <a:t>över vad som händer med samspelet</a:t>
            </a:r>
          </a:p>
          <a:p>
            <a:r>
              <a:rPr lang="sv-SE" b="1" dirty="0">
                <a:solidFill>
                  <a:srgbClr val="00B050"/>
                </a:solidFill>
              </a:rPr>
              <a:t>Reflektera</a:t>
            </a:r>
            <a:r>
              <a:rPr lang="sv-SE" dirty="0">
                <a:solidFill>
                  <a:schemeClr val="accent2">
                    <a:lumMod val="50000"/>
                  </a:schemeClr>
                </a:solidFill>
              </a:rPr>
              <a:t> </a:t>
            </a:r>
            <a:r>
              <a:rPr lang="sv-SE" dirty="0"/>
              <a:t>över på vilket sätt man kunde ha gjort annorlunda - ta ett steg fram</a:t>
            </a:r>
          </a:p>
          <a:p>
            <a:pPr marL="0" indent="0">
              <a:buNone/>
            </a:pPr>
            <a:endParaRPr lang="sv-SE" dirty="0">
              <a:solidFill>
                <a:schemeClr val="accent2">
                  <a:lumMod val="50000"/>
                </a:schemeClr>
              </a:solidFill>
            </a:endParaRPr>
          </a:p>
          <a:p>
            <a:endParaRPr lang="sv-SE" dirty="0">
              <a:solidFill>
                <a:schemeClr val="accent2">
                  <a:lumMod val="50000"/>
                </a:schemeClr>
              </a:solidFill>
            </a:endParaRPr>
          </a:p>
          <a:p>
            <a:endParaRPr lang="sv-SE" dirty="0">
              <a:solidFill>
                <a:schemeClr val="accent2">
                  <a:lumMod val="50000"/>
                </a:schemeClr>
              </a:solidFill>
            </a:endParaRPr>
          </a:p>
        </p:txBody>
      </p:sp>
    </p:spTree>
    <p:extLst>
      <p:ext uri="{BB962C8B-B14F-4D97-AF65-F5344CB8AC3E}">
        <p14:creationId xmlns:p14="http://schemas.microsoft.com/office/powerpoint/2010/main" val="350254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Connect kan vara ytterligare en pusselbit…</a:t>
            </a:r>
          </a:p>
        </p:txBody>
      </p:sp>
      <p:pic>
        <p:nvPicPr>
          <p:cNvPr id="5" name="Platshållare för innehåll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07298" y="2022522"/>
            <a:ext cx="3318112" cy="2400604"/>
          </a:xfrm>
        </p:spPr>
      </p:pic>
      <p:pic>
        <p:nvPicPr>
          <p:cNvPr id="6" name="Bildobjekt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78983" y="5203196"/>
            <a:ext cx="1450630" cy="1450630"/>
          </a:xfrm>
          <a:prstGeom prst="rect">
            <a:avLst/>
          </a:prstGeom>
        </p:spPr>
      </p:pic>
      <p:sp>
        <p:nvSpPr>
          <p:cNvPr id="3" name="textruta 2"/>
          <p:cNvSpPr txBox="1"/>
          <p:nvPr/>
        </p:nvSpPr>
        <p:spPr>
          <a:xfrm>
            <a:off x="2296754" y="2198555"/>
            <a:ext cx="4710545" cy="2308324"/>
          </a:xfrm>
          <a:prstGeom prst="rect">
            <a:avLst/>
          </a:prstGeom>
          <a:noFill/>
        </p:spPr>
        <p:txBody>
          <a:bodyPr wrap="square" rtlCol="0">
            <a:spAutoFit/>
          </a:bodyPr>
          <a:lstStyle/>
          <a:p>
            <a:r>
              <a:rPr lang="sv-SE"/>
              <a:t>Ett sätt att uppmärksamma och förstå  vardagen</a:t>
            </a:r>
          </a:p>
          <a:p>
            <a:endParaRPr lang="sv-SE"/>
          </a:p>
          <a:p>
            <a:r>
              <a:rPr lang="sv-SE"/>
              <a:t>Ett sätt att förstå och hantera situationer som uppstår i familjer och i familjehem</a:t>
            </a:r>
          </a:p>
          <a:p>
            <a:endParaRPr lang="sv-SE"/>
          </a:p>
          <a:p>
            <a:r>
              <a:rPr lang="sv-SE"/>
              <a:t>En metod att använda i samtal</a:t>
            </a:r>
          </a:p>
        </p:txBody>
      </p:sp>
    </p:spTree>
    <p:extLst>
      <p:ext uri="{BB962C8B-B14F-4D97-AF65-F5344CB8AC3E}">
        <p14:creationId xmlns:p14="http://schemas.microsoft.com/office/powerpoint/2010/main" val="86324013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familjehem_gavlekomm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9799"/>
            <a:ext cx="1219200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 Box 5"/>
          <p:cNvSpPr txBox="1">
            <a:spLocks noChangeArrowheads="1"/>
          </p:cNvSpPr>
          <p:nvPr/>
        </p:nvSpPr>
        <p:spPr bwMode="auto">
          <a:xfrm>
            <a:off x="8306254" y="2250097"/>
            <a:ext cx="2361746"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sv-SE" sz="3200" b="1" dirty="0">
                <a:solidFill>
                  <a:schemeClr val="bg1"/>
                </a:solidFill>
                <a:latin typeface="Bradley Hand ITC" panose="03070402050302030203" pitchFamily="66" charset="0"/>
              </a:rPr>
              <a:t>Bara en liten förändring i relationen kan skapa större trygghe</a:t>
            </a:r>
            <a:r>
              <a:rPr lang="sv-SE" sz="3600" b="1" dirty="0">
                <a:solidFill>
                  <a:schemeClr val="bg1"/>
                </a:solidFill>
                <a:latin typeface="Bradley Hand ITC" panose="03070402050302030203" pitchFamily="66" charset="0"/>
              </a:rPr>
              <a:t>t</a:t>
            </a:r>
            <a:r>
              <a:rPr lang="sv-SE" sz="3600" b="1" dirty="0">
                <a:solidFill>
                  <a:schemeClr val="bg1"/>
                </a:solidFill>
              </a:rPr>
              <a:t> </a:t>
            </a:r>
          </a:p>
        </p:txBody>
      </p:sp>
    </p:spTree>
    <p:extLst>
      <p:ext uri="{BB962C8B-B14F-4D97-AF65-F5344CB8AC3E}">
        <p14:creationId xmlns:p14="http://schemas.microsoft.com/office/powerpoint/2010/main" val="186136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endParaRPr lang="sv-SE" dirty="0"/>
          </a:p>
          <a:p>
            <a:endParaRPr lang="sv-SE" dirty="0"/>
          </a:p>
          <a:p>
            <a:endParaRPr lang="sv-SE" dirty="0"/>
          </a:p>
          <a:p>
            <a:endParaRPr lang="sv-SE" dirty="0"/>
          </a:p>
          <a:p>
            <a:endParaRPr lang="sv-SE" dirty="0"/>
          </a:p>
          <a:p>
            <a:endParaRPr lang="sv-SE" dirty="0"/>
          </a:p>
        </p:txBody>
      </p:sp>
      <p:sp>
        <p:nvSpPr>
          <p:cNvPr id="4" name="Ellips 3"/>
          <p:cNvSpPr/>
          <p:nvPr/>
        </p:nvSpPr>
        <p:spPr>
          <a:xfrm>
            <a:off x="2063750" y="1741714"/>
            <a:ext cx="3384550" cy="3033486"/>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sv-SE" sz="2400" b="1" dirty="0">
                <a:solidFill>
                  <a:schemeClr val="tx1"/>
                </a:solidFill>
              </a:rPr>
              <a:t>Säker hamn</a:t>
            </a:r>
          </a:p>
        </p:txBody>
      </p:sp>
      <p:sp>
        <p:nvSpPr>
          <p:cNvPr id="5" name="Ellips 4"/>
          <p:cNvSpPr/>
          <p:nvPr/>
        </p:nvSpPr>
        <p:spPr>
          <a:xfrm>
            <a:off x="6793706" y="1740944"/>
            <a:ext cx="3313113" cy="3034256"/>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sv-SE" sz="2400" b="1" dirty="0">
                <a:solidFill>
                  <a:schemeClr val="tx1"/>
                </a:solidFill>
              </a:rPr>
              <a:t>Trygg bas</a:t>
            </a:r>
          </a:p>
        </p:txBody>
      </p:sp>
      <p:sp>
        <p:nvSpPr>
          <p:cNvPr id="6" name="Vänster-höger 5"/>
          <p:cNvSpPr/>
          <p:nvPr/>
        </p:nvSpPr>
        <p:spPr>
          <a:xfrm>
            <a:off x="5375275" y="2848626"/>
            <a:ext cx="1491192" cy="886492"/>
          </a:xfrm>
          <a:prstGeom prst="lef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dirty="0"/>
          </a:p>
        </p:txBody>
      </p:sp>
    </p:spTree>
    <p:extLst>
      <p:ext uri="{BB962C8B-B14F-4D97-AF65-F5344CB8AC3E}">
        <p14:creationId xmlns:p14="http://schemas.microsoft.com/office/powerpoint/2010/main" val="25938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endParaRPr lang="sv-SE" dirty="0"/>
          </a:p>
          <a:p>
            <a:endParaRPr lang="sv-SE" dirty="0"/>
          </a:p>
          <a:p>
            <a:endParaRPr lang="sv-SE" dirty="0"/>
          </a:p>
          <a:p>
            <a:endParaRPr lang="sv-SE" dirty="0"/>
          </a:p>
          <a:p>
            <a:endParaRPr lang="sv-SE" dirty="0"/>
          </a:p>
          <a:p>
            <a:endParaRPr lang="sv-SE" dirty="0"/>
          </a:p>
        </p:txBody>
      </p:sp>
      <p:sp>
        <p:nvSpPr>
          <p:cNvPr id="4" name="Ellips 3"/>
          <p:cNvSpPr/>
          <p:nvPr/>
        </p:nvSpPr>
        <p:spPr>
          <a:xfrm>
            <a:off x="1856509" y="1741714"/>
            <a:ext cx="3456000" cy="3212671"/>
          </a:xfrm>
          <a:prstGeom prst="ellipse">
            <a:avLst/>
          </a:prstGeom>
          <a:solidFill>
            <a:schemeClr val="accent1">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sv-SE" sz="2000" b="1" dirty="0">
                <a:solidFill>
                  <a:schemeClr val="tx1"/>
                </a:solidFill>
              </a:rPr>
              <a:t>Självständighet</a:t>
            </a:r>
          </a:p>
        </p:txBody>
      </p:sp>
      <p:sp>
        <p:nvSpPr>
          <p:cNvPr id="5" name="Ellips 4"/>
          <p:cNvSpPr/>
          <p:nvPr/>
        </p:nvSpPr>
        <p:spPr>
          <a:xfrm>
            <a:off x="6793704" y="1740944"/>
            <a:ext cx="3456000" cy="3204000"/>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sv-SE" sz="2000" b="1" dirty="0">
                <a:solidFill>
                  <a:schemeClr val="tx1"/>
                </a:solidFill>
              </a:rPr>
              <a:t>Samhörighet</a:t>
            </a:r>
          </a:p>
        </p:txBody>
      </p:sp>
      <p:sp>
        <p:nvSpPr>
          <p:cNvPr id="6" name="Vänster-höger 5"/>
          <p:cNvSpPr/>
          <p:nvPr/>
        </p:nvSpPr>
        <p:spPr>
          <a:xfrm>
            <a:off x="5307511" y="2899698"/>
            <a:ext cx="1491192" cy="886492"/>
          </a:xfrm>
          <a:prstGeom prst="leftRightArrow">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dirty="0"/>
          </a:p>
        </p:txBody>
      </p:sp>
    </p:spTree>
    <p:extLst>
      <p:ext uri="{BB962C8B-B14F-4D97-AF65-F5344CB8AC3E}">
        <p14:creationId xmlns:p14="http://schemas.microsoft.com/office/powerpoint/2010/main" val="10234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ED52C61-93F0-44F2-AF9B-0D6A729CCD38}"/>
              </a:ext>
            </a:extLst>
          </p:cNvPr>
          <p:cNvSpPr>
            <a:spLocks noGrp="1"/>
          </p:cNvSpPr>
          <p:nvPr>
            <p:ph type="title"/>
          </p:nvPr>
        </p:nvSpPr>
        <p:spPr/>
        <p:txBody>
          <a:bodyPr vert="horz" lIns="0" tIns="0" rIns="0" bIns="0" rtlCol="0" anchor="ctr">
            <a:normAutofit/>
          </a:bodyPr>
          <a:lstStyle/>
          <a:p>
            <a:r>
              <a:rPr lang="sv-SE"/>
              <a:t>Anknytningsbagage</a:t>
            </a:r>
          </a:p>
        </p:txBody>
      </p:sp>
      <p:sp>
        <p:nvSpPr>
          <p:cNvPr id="6" name="Platshållare för innehåll 5">
            <a:extLst>
              <a:ext uri="{FF2B5EF4-FFF2-40B4-BE49-F238E27FC236}">
                <a16:creationId xmlns:a16="http://schemas.microsoft.com/office/drawing/2014/main" id="{38B64685-607A-4096-BE6A-07B4073A4EF7}"/>
              </a:ext>
            </a:extLst>
          </p:cNvPr>
          <p:cNvSpPr>
            <a:spLocks noGrp="1"/>
          </p:cNvSpPr>
          <p:nvPr>
            <p:ph sz="half" idx="1"/>
          </p:nvPr>
        </p:nvSpPr>
        <p:spPr/>
        <p:txBody>
          <a:bodyPr>
            <a:normAutofit fontScale="92500" lnSpcReduction="10000"/>
          </a:bodyPr>
          <a:lstStyle/>
          <a:p>
            <a:pPr marL="285750" indent="-228600">
              <a:lnSpc>
                <a:spcPct val="90000"/>
              </a:lnSpc>
              <a:spcAft>
                <a:spcPts val="600"/>
              </a:spcAft>
              <a:buFont typeface="Arial" panose="020B0604020202020204" pitchFamily="34" charset="0"/>
              <a:buChar char="•"/>
            </a:pPr>
            <a:r>
              <a:rPr lang="sv-SE" sz="1800" b="1" dirty="0"/>
              <a:t>Känslor, tankar och minnen </a:t>
            </a:r>
            <a:r>
              <a:rPr lang="sv-SE" sz="1800" dirty="0"/>
              <a:t>av hur andra har bemött oss, speciellt när vi har haft behov av stöd, positivt eller negativt</a:t>
            </a:r>
          </a:p>
          <a:p>
            <a:pPr indent="-228600">
              <a:lnSpc>
                <a:spcPct val="90000"/>
              </a:lnSpc>
              <a:spcAft>
                <a:spcPts val="600"/>
              </a:spcAft>
              <a:buFont typeface="Arial" panose="020B0604020202020204" pitchFamily="34" charset="0"/>
              <a:buChar char="•"/>
            </a:pPr>
            <a:endParaRPr lang="sv-SE" sz="1800" dirty="0"/>
          </a:p>
          <a:p>
            <a:pPr marL="285750" indent="-228600">
              <a:lnSpc>
                <a:spcPct val="90000"/>
              </a:lnSpc>
              <a:spcAft>
                <a:spcPts val="600"/>
              </a:spcAft>
              <a:buFont typeface="Arial" panose="020B0604020202020204" pitchFamily="34" charset="0"/>
              <a:buChar char="•"/>
            </a:pPr>
            <a:r>
              <a:rPr lang="sv-SE" sz="1800" b="1" dirty="0"/>
              <a:t>Trauma</a:t>
            </a:r>
            <a:r>
              <a:rPr lang="sv-SE" sz="1800" dirty="0"/>
              <a:t>relaterade upplevelser är prioriterade och har särskild betydelse</a:t>
            </a:r>
          </a:p>
          <a:p>
            <a:pPr indent="-228600">
              <a:lnSpc>
                <a:spcPct val="90000"/>
              </a:lnSpc>
              <a:spcAft>
                <a:spcPts val="600"/>
              </a:spcAft>
              <a:buFont typeface="Arial" panose="020B0604020202020204" pitchFamily="34" charset="0"/>
              <a:buChar char="•"/>
            </a:pPr>
            <a:endParaRPr lang="sv-SE" sz="1800" dirty="0"/>
          </a:p>
          <a:p>
            <a:pPr marL="285750" indent="-228600">
              <a:lnSpc>
                <a:spcPct val="90000"/>
              </a:lnSpc>
              <a:spcAft>
                <a:spcPts val="600"/>
              </a:spcAft>
              <a:buFont typeface="Arial" panose="020B0604020202020204" pitchFamily="34" charset="0"/>
              <a:buChar char="•"/>
            </a:pPr>
            <a:r>
              <a:rPr lang="sv-SE" sz="1800" dirty="0"/>
              <a:t>Särskilt betydelsefullt när vi är </a:t>
            </a:r>
            <a:r>
              <a:rPr lang="sv-SE" sz="1800" b="1" dirty="0"/>
              <a:t>stressade, sjuka, rädda eller i en konfliktsituation.</a:t>
            </a:r>
          </a:p>
          <a:p>
            <a:pPr indent="-228600">
              <a:lnSpc>
                <a:spcPct val="90000"/>
              </a:lnSpc>
              <a:spcAft>
                <a:spcPts val="600"/>
              </a:spcAft>
              <a:buFont typeface="Arial" panose="020B0604020202020204" pitchFamily="34" charset="0"/>
              <a:buChar char="•"/>
            </a:pPr>
            <a:endParaRPr lang="sv-SE" sz="1800" dirty="0"/>
          </a:p>
          <a:p>
            <a:pPr marL="285750" indent="-228600">
              <a:lnSpc>
                <a:spcPct val="90000"/>
              </a:lnSpc>
              <a:spcAft>
                <a:spcPts val="600"/>
              </a:spcAft>
              <a:buFont typeface="Arial" panose="020B0604020202020204" pitchFamily="34" charset="0"/>
              <a:buChar char="•"/>
            </a:pPr>
            <a:r>
              <a:rPr lang="sv-SE" sz="1800" dirty="0"/>
              <a:t>Vi kan aldrig göra oss av med det vi varit med om men erfarenheter kan bli förstådda och få en annan mening när vi får </a:t>
            </a:r>
            <a:r>
              <a:rPr lang="sv-SE" sz="1800" b="1" dirty="0"/>
              <a:t>nya upplevelser</a:t>
            </a:r>
          </a:p>
          <a:p>
            <a:endParaRPr lang="sv-SE" dirty="0"/>
          </a:p>
        </p:txBody>
      </p:sp>
      <p:sp>
        <p:nvSpPr>
          <p:cNvPr id="9" name="Platshållare för bild 8">
            <a:extLst>
              <a:ext uri="{FF2B5EF4-FFF2-40B4-BE49-F238E27FC236}">
                <a16:creationId xmlns:a16="http://schemas.microsoft.com/office/drawing/2014/main" id="{B18BB040-C49D-4D44-811E-349090E096CD}"/>
              </a:ext>
            </a:extLst>
          </p:cNvPr>
          <p:cNvSpPr>
            <a:spLocks noGrp="1"/>
          </p:cNvSpPr>
          <p:nvPr>
            <p:ph type="pic" sz="quarter" idx="13"/>
          </p:nvPr>
        </p:nvSpPr>
        <p:spPr/>
      </p:sp>
      <p:sp>
        <p:nvSpPr>
          <p:cNvPr id="8" name="textruta 7">
            <a:extLst>
              <a:ext uri="{FF2B5EF4-FFF2-40B4-BE49-F238E27FC236}">
                <a16:creationId xmlns:a16="http://schemas.microsoft.com/office/drawing/2014/main" id="{6A3DBBE8-2BEB-446F-BA59-56A577AA96F1}"/>
              </a:ext>
            </a:extLst>
          </p:cNvPr>
          <p:cNvSpPr txBox="1"/>
          <p:nvPr/>
        </p:nvSpPr>
        <p:spPr>
          <a:xfrm>
            <a:off x="838200" y="1362975"/>
            <a:ext cx="5181600" cy="4442290"/>
          </a:xfrm>
          <a:prstGeom prst="rect">
            <a:avLst/>
          </a:prstGeom>
        </p:spPr>
        <p:txBody>
          <a:bodyPr vert="horz" lIns="0" tIns="0" rIns="0" bIns="0" rtlCol="0">
            <a:normAutofit/>
          </a:bodyPr>
          <a:lstStyle/>
          <a:p>
            <a:pPr marL="285750" indent="-228600">
              <a:lnSpc>
                <a:spcPct val="90000"/>
              </a:lnSpc>
              <a:spcAft>
                <a:spcPts val="600"/>
              </a:spcAft>
              <a:buFont typeface="Arial" panose="020B0604020202020204" pitchFamily="34" charset="0"/>
              <a:buChar char="•"/>
            </a:pPr>
            <a:endParaRPr lang="sv-SE" sz="1700" b="1"/>
          </a:p>
        </p:txBody>
      </p:sp>
      <p:pic>
        <p:nvPicPr>
          <p:cNvPr id="7" name="Bildobjekt 6">
            <a:extLst>
              <a:ext uri="{FF2B5EF4-FFF2-40B4-BE49-F238E27FC236}">
                <a16:creationId xmlns:a16="http://schemas.microsoft.com/office/drawing/2014/main" id="{E148D3C5-B7A5-4613-BFE5-FD4A16191831}"/>
              </a:ext>
            </a:extLst>
          </p:cNvPr>
          <p:cNvPicPr>
            <a:picLocks noChangeAspect="1"/>
          </p:cNvPicPr>
          <p:nvPr/>
        </p:nvPicPr>
        <p:blipFill>
          <a:blip r:embed="rId3"/>
          <a:stretch>
            <a:fillRect/>
          </a:stretch>
        </p:blipFill>
        <p:spPr>
          <a:xfrm>
            <a:off x="6222660" y="1825625"/>
            <a:ext cx="5106080" cy="4442290"/>
          </a:xfrm>
          <a:prstGeom prst="rect">
            <a:avLst/>
          </a:prstGeom>
          <a:noFill/>
        </p:spPr>
      </p:pic>
    </p:spTree>
    <p:extLst>
      <p:ext uri="{BB962C8B-B14F-4D97-AF65-F5344CB8AC3E}">
        <p14:creationId xmlns:p14="http://schemas.microsoft.com/office/powerpoint/2010/main" val="408665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Sammanfattning - Principverktyg</a:t>
            </a:r>
          </a:p>
        </p:txBody>
      </p:sp>
      <p:sp>
        <p:nvSpPr>
          <p:cNvPr id="4" name="Platshållare för innehåll 3"/>
          <p:cNvSpPr>
            <a:spLocks noGrp="1"/>
          </p:cNvSpPr>
          <p:nvPr>
            <p:ph idx="1"/>
          </p:nvPr>
        </p:nvSpPr>
        <p:spPr/>
        <p:txBody>
          <a:bodyPr>
            <a:normAutofit/>
          </a:bodyPr>
          <a:lstStyle/>
          <a:p>
            <a:r>
              <a:rPr lang="sv-SE" dirty="0"/>
              <a:t>Ta ett steg tillbaka – Lyhördhet och reflektion</a:t>
            </a:r>
          </a:p>
          <a:p>
            <a:r>
              <a:rPr lang="sv-SE" dirty="0"/>
              <a:t>Ta ett steg fram –Erbjud en säker hamn</a:t>
            </a:r>
          </a:p>
          <a:p>
            <a:r>
              <a:rPr lang="sv-SE" dirty="0"/>
              <a:t>Skapa en Trygg bas</a:t>
            </a:r>
          </a:p>
          <a:p>
            <a:r>
              <a:rPr lang="sv-SE" dirty="0"/>
              <a:t>Affektreglera konflikten</a:t>
            </a:r>
          </a:p>
          <a:p>
            <a:r>
              <a:rPr lang="sv-SE" dirty="0"/>
              <a:t>Skapa fredstrevare och inbjud till återförening</a:t>
            </a:r>
          </a:p>
          <a:p>
            <a:r>
              <a:rPr lang="sv-SE" dirty="0"/>
              <a:t>Tänk på anknytningsmyntet</a:t>
            </a:r>
          </a:p>
          <a:p>
            <a:r>
              <a:rPr lang="sv-SE" dirty="0"/>
              <a:t>Förstå och utveckla passform</a:t>
            </a:r>
          </a:p>
          <a:p>
            <a:r>
              <a:rPr lang="sv-SE" dirty="0"/>
              <a:t>Utöva empati</a:t>
            </a:r>
          </a:p>
          <a:p>
            <a:r>
              <a:rPr lang="sv-SE" dirty="0"/>
              <a:t>Förhandla enligt </a:t>
            </a:r>
            <a:r>
              <a:rPr lang="sv-SE" dirty="0" err="1"/>
              <a:t>Connect</a:t>
            </a:r>
            <a:endParaRPr lang="sv-SE" dirty="0"/>
          </a:p>
          <a:p>
            <a:r>
              <a:rPr lang="sv-SE" dirty="0"/>
              <a:t>Ta emot och erbjud återförening</a:t>
            </a:r>
          </a:p>
          <a:p>
            <a:r>
              <a:rPr lang="sv-SE" dirty="0"/>
              <a:t>Erbjud en säker hamn – minska generaliseringar och att bakslag internaliseras</a:t>
            </a:r>
          </a:p>
          <a:p>
            <a:endParaRPr lang="sv-SE" dirty="0"/>
          </a:p>
          <a:p>
            <a:endParaRPr lang="sv-SE" dirty="0"/>
          </a:p>
        </p:txBody>
      </p:sp>
      <p:sp>
        <p:nvSpPr>
          <p:cNvPr id="2" name="Platshållare för bildnummer 1"/>
          <p:cNvSpPr>
            <a:spLocks noGrp="1"/>
          </p:cNvSpPr>
          <p:nvPr>
            <p:ph type="sldNum" sz="quarter" idx="12"/>
          </p:nvPr>
        </p:nvSpPr>
        <p:spPr/>
        <p:txBody>
          <a:bodyPr/>
          <a:lstStyle/>
          <a:p>
            <a:fld id="{5F723719-5D3A-4CF9-91DA-619F18906F09}" type="slidenum">
              <a:rPr lang="sv-SE" smtClean="0"/>
              <a:t>16</a:t>
            </a:fld>
            <a:endParaRPr lang="sv-SE"/>
          </a:p>
        </p:txBody>
      </p:sp>
    </p:spTree>
    <p:extLst>
      <p:ext uri="{BB962C8B-B14F-4D97-AF65-F5344CB8AC3E}">
        <p14:creationId xmlns:p14="http://schemas.microsoft.com/office/powerpoint/2010/main" val="51635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Att delta i Connect på plats</a:t>
            </a:r>
          </a:p>
        </p:txBody>
      </p:sp>
      <p:sp>
        <p:nvSpPr>
          <p:cNvPr id="3" name="Platshållare för innehåll 2"/>
          <p:cNvSpPr>
            <a:spLocks noGrp="1"/>
          </p:cNvSpPr>
          <p:nvPr>
            <p:ph idx="1"/>
          </p:nvPr>
        </p:nvSpPr>
        <p:spPr/>
        <p:txBody>
          <a:bodyPr>
            <a:normAutofit/>
          </a:bodyPr>
          <a:lstStyle/>
          <a:p>
            <a:r>
              <a:rPr lang="sv-SE" dirty="0"/>
              <a:t>9 – 10 sessioner – ca 1,5 - 2 timmar. </a:t>
            </a:r>
          </a:p>
          <a:p>
            <a:r>
              <a:rPr lang="sv-SE" dirty="0"/>
              <a:t>8 – 16 deltagare. Två gruppledare.</a:t>
            </a:r>
          </a:p>
          <a:p>
            <a:r>
              <a:rPr lang="sv-SE" dirty="0"/>
              <a:t>Fika, något att äta</a:t>
            </a:r>
          </a:p>
          <a:p>
            <a:r>
              <a:rPr lang="sv-SE" dirty="0"/>
              <a:t>Presentation av principen</a:t>
            </a:r>
          </a:p>
          <a:p>
            <a:r>
              <a:rPr lang="sv-SE" dirty="0"/>
              <a:t>Teori</a:t>
            </a:r>
          </a:p>
          <a:p>
            <a:r>
              <a:rPr lang="sv-SE" dirty="0"/>
              <a:t>Aktiv övningar: Rollspel – Reflektionsövningar</a:t>
            </a:r>
          </a:p>
          <a:p>
            <a:r>
              <a:rPr lang="sv-SE" dirty="0"/>
              <a:t>Sammanfattning</a:t>
            </a:r>
          </a:p>
          <a:p>
            <a:r>
              <a:rPr lang="sv-SE" dirty="0"/>
              <a:t>Ta hem budskap</a:t>
            </a:r>
          </a:p>
        </p:txBody>
      </p:sp>
    </p:spTree>
    <p:extLst>
      <p:ext uri="{BB962C8B-B14F-4D97-AF65-F5344CB8AC3E}">
        <p14:creationId xmlns:p14="http://schemas.microsoft.com/office/powerpoint/2010/main" val="616228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Att delta i </a:t>
            </a:r>
            <a:r>
              <a:rPr lang="sv-SE" dirty="0" err="1"/>
              <a:t>eConnect</a:t>
            </a:r>
            <a:endParaRPr lang="sv-SE" dirty="0"/>
          </a:p>
        </p:txBody>
      </p:sp>
      <p:sp>
        <p:nvSpPr>
          <p:cNvPr id="3" name="Platshållare för innehåll 2"/>
          <p:cNvSpPr>
            <a:spLocks noGrp="1"/>
          </p:cNvSpPr>
          <p:nvPr>
            <p:ph idx="1"/>
          </p:nvPr>
        </p:nvSpPr>
        <p:spPr/>
        <p:txBody>
          <a:bodyPr>
            <a:normAutofit/>
          </a:bodyPr>
          <a:lstStyle/>
          <a:p>
            <a:r>
              <a:rPr lang="sv-SE" dirty="0"/>
              <a:t>9 – 10 sessioner digitalt – ca 1,5 timme</a:t>
            </a:r>
          </a:p>
          <a:p>
            <a:r>
              <a:rPr lang="sv-SE" dirty="0"/>
              <a:t>Samma upplägg, men förutom två gruppledare behövs en teknikassistent </a:t>
            </a:r>
          </a:p>
          <a:p>
            <a:r>
              <a:rPr lang="sv-SE" dirty="0"/>
              <a:t>8 – 10 hushåll</a:t>
            </a:r>
          </a:p>
        </p:txBody>
      </p:sp>
    </p:spTree>
    <p:extLst>
      <p:ext uri="{BB962C8B-B14F-4D97-AF65-F5344CB8AC3E}">
        <p14:creationId xmlns:p14="http://schemas.microsoft.com/office/powerpoint/2010/main" val="1026991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2152651" y="186268"/>
            <a:ext cx="3923099" cy="1456266"/>
          </a:xfrm>
        </p:spPr>
        <p:txBody>
          <a:bodyPr>
            <a:normAutofit/>
          </a:bodyPr>
          <a:lstStyle/>
          <a:p>
            <a:r>
              <a:rPr lang="sv-SE" dirty="0"/>
              <a:t>Föräldra- och familjehemsgrupper i Sverige – juni 2022</a:t>
            </a:r>
            <a:endParaRPr lang="en-GB" dirty="0"/>
          </a:p>
        </p:txBody>
      </p:sp>
      <p:sp>
        <p:nvSpPr>
          <p:cNvPr id="2" name="Platshållare för bildnummer 1"/>
          <p:cNvSpPr>
            <a:spLocks noGrp="1"/>
          </p:cNvSpPr>
          <p:nvPr>
            <p:ph type="sldNum" sz="quarter" idx="12"/>
          </p:nvPr>
        </p:nvSpPr>
        <p:spPr>
          <a:prstGeom prst="rect">
            <a:avLst/>
          </a:prstGeom>
        </p:spPr>
        <p:txBody>
          <a:bodyPr/>
          <a:lstStyle/>
          <a:p>
            <a:pPr>
              <a:defRPr/>
            </a:pPr>
            <a:fld id="{6B7B2BE5-C7DE-410A-9184-9472E4C16618}" type="slidenum">
              <a:rPr lang="sv-SE" smtClean="0"/>
              <a:pPr>
                <a:defRPr/>
              </a:pPr>
              <a:t>19</a:t>
            </a:fld>
            <a:endParaRPr lang="sv-SE" dirty="0"/>
          </a:p>
        </p:txBody>
      </p:sp>
      <p:sp>
        <p:nvSpPr>
          <p:cNvPr id="8" name="Platshållare för text 7"/>
          <p:cNvSpPr>
            <a:spLocks noGrp="1"/>
          </p:cNvSpPr>
          <p:nvPr>
            <p:ph type="body" sz="quarter" idx="14"/>
          </p:nvPr>
        </p:nvSpPr>
        <p:spPr>
          <a:xfrm>
            <a:off x="2160318" y="1761067"/>
            <a:ext cx="3922983" cy="3993219"/>
          </a:xfrm>
        </p:spPr>
        <p:txBody>
          <a:bodyPr/>
          <a:lstStyle/>
          <a:p>
            <a:endParaRPr lang="sv-SE" dirty="0">
              <a:solidFill>
                <a:schemeClr val="accent1">
                  <a:lumMod val="50000"/>
                </a:schemeClr>
              </a:solidFill>
            </a:endParaRPr>
          </a:p>
          <a:p>
            <a:pPr marL="457200" lvl="1" indent="0">
              <a:buNone/>
            </a:pPr>
            <a:endParaRPr lang="sv-SE" sz="1600" i="1" dirty="0">
              <a:solidFill>
                <a:schemeClr val="accent2">
                  <a:lumMod val="75000"/>
                </a:schemeClr>
              </a:solidFill>
            </a:endParaRPr>
          </a:p>
          <a:p>
            <a:pPr marL="0" indent="0">
              <a:buNone/>
            </a:pPr>
            <a:r>
              <a:rPr lang="sv-SE" dirty="0"/>
              <a:t>På 28 orter -</a:t>
            </a:r>
          </a:p>
          <a:p>
            <a:pPr marL="0" indent="0">
              <a:buNone/>
            </a:pPr>
            <a:r>
              <a:rPr lang="sv-SE" dirty="0"/>
              <a:t>Föräldragrupper</a:t>
            </a:r>
          </a:p>
          <a:p>
            <a:pPr marL="0" indent="0">
              <a:buNone/>
            </a:pPr>
            <a:endParaRPr lang="sv-SE" dirty="0"/>
          </a:p>
          <a:p>
            <a:pPr marL="0" indent="0">
              <a:buNone/>
            </a:pPr>
            <a:r>
              <a:rPr lang="sv-SE" dirty="0"/>
              <a:t>På 19 orter –</a:t>
            </a:r>
          </a:p>
          <a:p>
            <a:pPr marL="0" indent="0">
              <a:buNone/>
            </a:pPr>
            <a:r>
              <a:rPr lang="sv-SE" dirty="0"/>
              <a:t>Familjehemsgrupper</a:t>
            </a:r>
          </a:p>
        </p:txBody>
      </p:sp>
      <p:pic>
        <p:nvPicPr>
          <p:cNvPr id="7" name="Bildobjekt 6"/>
          <p:cNvPicPr/>
          <p:nvPr/>
        </p:nvPicPr>
        <p:blipFill rotWithShape="1">
          <a:blip r:embed="rId3"/>
          <a:srcRect l="34096" t="8333" r="34180" b="2593"/>
          <a:stretch/>
        </p:blipFill>
        <p:spPr bwMode="auto">
          <a:xfrm>
            <a:off x="6240500" y="1"/>
            <a:ext cx="4427501" cy="6858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98056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1969770" y="351273"/>
            <a:ext cx="7886700" cy="773561"/>
          </a:xfrm>
        </p:spPr>
        <p:txBody>
          <a:bodyPr>
            <a:normAutofit/>
          </a:bodyPr>
          <a:lstStyle/>
          <a:p>
            <a:pPr algn="ctr"/>
            <a:r>
              <a:rPr lang="sv-SE" sz="4400" dirty="0" err="1"/>
              <a:t>Connect</a:t>
            </a:r>
            <a:endParaRPr lang="sv-SE" sz="4400" dirty="0"/>
          </a:p>
        </p:txBody>
      </p:sp>
      <p:pic>
        <p:nvPicPr>
          <p:cNvPr id="8" name="Bildobjekt 7">
            <a:extLst>
              <a:ext uri="{FF2B5EF4-FFF2-40B4-BE49-F238E27FC236}">
                <a16:creationId xmlns:a16="http://schemas.microsoft.com/office/drawing/2014/main" id="{EE120ED3-8308-3059-1450-EBFBF5D4891A}"/>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97300" y="1473201"/>
            <a:ext cx="4571999" cy="4382804"/>
          </a:xfrm>
          <a:prstGeom prst="rect">
            <a:avLst/>
          </a:prstGeom>
          <a:noFill/>
          <a:ln>
            <a:noFill/>
          </a:ln>
        </p:spPr>
      </p:pic>
    </p:spTree>
    <p:extLst>
      <p:ext uri="{BB962C8B-B14F-4D97-AF65-F5344CB8AC3E}">
        <p14:creationId xmlns:p14="http://schemas.microsoft.com/office/powerpoint/2010/main" val="1881726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ruta 4"/>
          <p:cNvSpPr txBox="1">
            <a:spLocks noChangeArrowheads="1"/>
          </p:cNvSpPr>
          <p:nvPr/>
        </p:nvSpPr>
        <p:spPr bwMode="auto">
          <a:xfrm>
            <a:off x="2508752" y="4211957"/>
            <a:ext cx="43211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sv-SE" sz="4000" b="1"/>
              <a:t> </a:t>
            </a:r>
          </a:p>
        </p:txBody>
      </p:sp>
      <p:sp>
        <p:nvSpPr>
          <p:cNvPr id="2" name="Rubrik 1"/>
          <p:cNvSpPr>
            <a:spLocks noGrp="1"/>
          </p:cNvSpPr>
          <p:nvPr>
            <p:ph type="title"/>
          </p:nvPr>
        </p:nvSpPr>
        <p:spPr>
          <a:xfrm>
            <a:off x="2362662" y="1269256"/>
            <a:ext cx="4467265" cy="3038947"/>
          </a:xfrm>
        </p:spPr>
        <p:txBody>
          <a:bodyPr vert="horz" lIns="91440" tIns="45720" rIns="91440" bIns="45720" rtlCol="0" anchor="b">
            <a:normAutofit/>
          </a:bodyPr>
          <a:lstStyle/>
          <a:p>
            <a:pPr algn="r"/>
            <a:r>
              <a:rPr lang="en-US" sz="4800" err="1">
                <a:solidFill>
                  <a:schemeClr val="accent3">
                    <a:lumMod val="75000"/>
                  </a:schemeClr>
                </a:solidFill>
              </a:rPr>
              <a:t>Är</a:t>
            </a:r>
            <a:r>
              <a:rPr lang="en-US" sz="4800">
                <a:solidFill>
                  <a:schemeClr val="accent3">
                    <a:lumMod val="75000"/>
                  </a:schemeClr>
                </a:solidFill>
              </a:rPr>
              <a:t> det </a:t>
            </a:r>
            <a:r>
              <a:rPr lang="en-US" sz="4800" err="1">
                <a:solidFill>
                  <a:schemeClr val="accent3">
                    <a:lumMod val="75000"/>
                  </a:schemeClr>
                </a:solidFill>
              </a:rPr>
              <a:t>lönt</a:t>
            </a:r>
            <a:r>
              <a:rPr lang="en-US" sz="4800">
                <a:solidFill>
                  <a:schemeClr val="accent3">
                    <a:lumMod val="75000"/>
                  </a:schemeClr>
                </a:solidFill>
              </a:rPr>
              <a:t> </a:t>
            </a:r>
            <a:r>
              <a:rPr lang="en-US" sz="4800" err="1">
                <a:solidFill>
                  <a:schemeClr val="accent3">
                    <a:lumMod val="75000"/>
                  </a:schemeClr>
                </a:solidFill>
              </a:rPr>
              <a:t>att</a:t>
            </a:r>
            <a:r>
              <a:rPr lang="en-US" sz="4800">
                <a:solidFill>
                  <a:schemeClr val="accent3">
                    <a:lumMod val="75000"/>
                  </a:schemeClr>
                </a:solidFill>
              </a:rPr>
              <a:t> </a:t>
            </a:r>
            <a:r>
              <a:rPr lang="en-US" sz="4800" err="1">
                <a:solidFill>
                  <a:schemeClr val="accent3">
                    <a:lumMod val="75000"/>
                  </a:schemeClr>
                </a:solidFill>
              </a:rPr>
              <a:t>lära</a:t>
            </a:r>
            <a:r>
              <a:rPr lang="en-US" sz="4800">
                <a:solidFill>
                  <a:schemeClr val="accent3">
                    <a:lumMod val="75000"/>
                  </a:schemeClr>
                </a:solidFill>
              </a:rPr>
              <a:t> </a:t>
            </a:r>
            <a:r>
              <a:rPr lang="en-US" sz="4800" err="1">
                <a:solidFill>
                  <a:schemeClr val="accent3">
                    <a:lumMod val="75000"/>
                  </a:schemeClr>
                </a:solidFill>
              </a:rPr>
              <a:t>ut</a:t>
            </a:r>
            <a:r>
              <a:rPr lang="en-US" sz="4800">
                <a:solidFill>
                  <a:schemeClr val="accent3">
                    <a:lumMod val="75000"/>
                  </a:schemeClr>
                </a:solidFill>
              </a:rPr>
              <a:t> Connect?</a:t>
            </a:r>
          </a:p>
        </p:txBody>
      </p:sp>
      <p:sp>
        <p:nvSpPr>
          <p:cNvPr id="5" name="Platshållare för innehåll 4"/>
          <p:cNvSpPr>
            <a:spLocks noGrp="1"/>
          </p:cNvSpPr>
          <p:nvPr>
            <p:ph type="body" idx="1"/>
          </p:nvPr>
        </p:nvSpPr>
        <p:spPr>
          <a:xfrm>
            <a:off x="2362662" y="4578115"/>
            <a:ext cx="4467265" cy="1010631"/>
          </a:xfrm>
        </p:spPr>
        <p:txBody>
          <a:bodyPr vert="horz" lIns="91440" tIns="45720" rIns="91440" bIns="45720" rtlCol="0">
            <a:normAutofit/>
          </a:bodyPr>
          <a:lstStyle/>
          <a:p>
            <a:pPr algn="r">
              <a:lnSpc>
                <a:spcPct val="90000"/>
              </a:lnSpc>
            </a:pPr>
            <a:r>
              <a:rPr lang="en-US" sz="2400" err="1">
                <a:solidFill>
                  <a:schemeClr val="accent3">
                    <a:lumMod val="75000"/>
                  </a:schemeClr>
                </a:solidFill>
              </a:rPr>
              <a:t>Vad</a:t>
            </a:r>
            <a:r>
              <a:rPr lang="en-US" sz="2400">
                <a:solidFill>
                  <a:schemeClr val="accent3">
                    <a:lumMod val="75000"/>
                  </a:schemeClr>
                </a:solidFill>
              </a:rPr>
              <a:t> </a:t>
            </a:r>
            <a:r>
              <a:rPr lang="en-US" sz="2400" err="1">
                <a:solidFill>
                  <a:schemeClr val="accent3">
                    <a:lumMod val="75000"/>
                  </a:schemeClr>
                </a:solidFill>
              </a:rPr>
              <a:t>säger</a:t>
            </a:r>
            <a:r>
              <a:rPr lang="en-US" sz="2400">
                <a:solidFill>
                  <a:schemeClr val="accent3">
                    <a:lumMod val="75000"/>
                  </a:schemeClr>
                </a:solidFill>
              </a:rPr>
              <a:t> </a:t>
            </a:r>
            <a:r>
              <a:rPr lang="en-US" sz="2400" err="1">
                <a:solidFill>
                  <a:schemeClr val="accent3">
                    <a:lumMod val="75000"/>
                  </a:schemeClr>
                </a:solidFill>
              </a:rPr>
              <a:t>forskningen</a:t>
            </a:r>
            <a:r>
              <a:rPr lang="en-US" sz="2400">
                <a:solidFill>
                  <a:schemeClr val="accent3">
                    <a:lumMod val="75000"/>
                  </a:schemeClr>
                </a:solidFill>
              </a:rPr>
              <a:t>?</a:t>
            </a:r>
          </a:p>
        </p:txBody>
      </p:sp>
    </p:spTree>
    <p:extLst>
      <p:ext uri="{BB962C8B-B14F-4D97-AF65-F5344CB8AC3E}">
        <p14:creationId xmlns:p14="http://schemas.microsoft.com/office/powerpoint/2010/main" val="3991799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normAutofit/>
          </a:bodyPr>
          <a:lstStyle/>
          <a:p>
            <a:r>
              <a:rPr lang="sv-SE" sz="2800" err="1"/>
              <a:t>Föräldrastödsprogram</a:t>
            </a:r>
            <a:endParaRPr lang="sv-SE" sz="2800"/>
          </a:p>
        </p:txBody>
      </p:sp>
      <p:sp>
        <p:nvSpPr>
          <p:cNvPr id="6" name="Platshållare för innehåll 5"/>
          <p:cNvSpPr>
            <a:spLocks noGrp="1"/>
          </p:cNvSpPr>
          <p:nvPr>
            <p:ph idx="1"/>
          </p:nvPr>
        </p:nvSpPr>
        <p:spPr/>
        <p:txBody>
          <a:bodyPr>
            <a:normAutofit fontScale="92500" lnSpcReduction="10000"/>
          </a:bodyPr>
          <a:lstStyle/>
          <a:p>
            <a:pPr marL="0" indent="0">
              <a:buNone/>
            </a:pPr>
            <a:r>
              <a:rPr lang="sv-SE" i="1" dirty="0"/>
              <a:t>Moretti </a:t>
            </a:r>
            <a:r>
              <a:rPr lang="sv-SE" i="1" dirty="0" err="1"/>
              <a:t>m.fl</a:t>
            </a:r>
            <a:r>
              <a:rPr lang="sv-SE" i="1" dirty="0"/>
              <a:t> Kanada, 2006-2014</a:t>
            </a:r>
          </a:p>
          <a:p>
            <a:pPr>
              <a:buFont typeface="Arial"/>
              <a:buChar char="•"/>
            </a:pPr>
            <a:r>
              <a:rPr lang="sv-SE" dirty="0"/>
              <a:t>signifikanta reduceringar av både internaliserade  och </a:t>
            </a:r>
            <a:r>
              <a:rPr lang="sv-SE" dirty="0" err="1"/>
              <a:t>externaliserade</a:t>
            </a:r>
            <a:r>
              <a:rPr lang="sv-SE" dirty="0"/>
              <a:t> problem hos barn och ungdomar</a:t>
            </a:r>
          </a:p>
          <a:p>
            <a:pPr>
              <a:buFont typeface="Arial"/>
              <a:buChar char="•"/>
            </a:pPr>
            <a:r>
              <a:rPr lang="sv-SE" dirty="0"/>
              <a:t>ökad lyhördhet, minskad stress och säkrare föräldraskap, förändrat omsorgsmönster</a:t>
            </a:r>
          </a:p>
          <a:p>
            <a:pPr>
              <a:buFont typeface="Arial"/>
              <a:buChar char="•"/>
            </a:pPr>
            <a:endParaRPr lang="sv-SE" dirty="0"/>
          </a:p>
          <a:p>
            <a:pPr marL="0" indent="0">
              <a:buNone/>
            </a:pPr>
            <a:r>
              <a:rPr lang="sv-SE" i="1" dirty="0"/>
              <a:t>Stattin </a:t>
            </a:r>
            <a:r>
              <a:rPr lang="sv-SE" i="1" dirty="0" err="1"/>
              <a:t>m.fl</a:t>
            </a:r>
            <a:r>
              <a:rPr lang="sv-SE" i="1" dirty="0"/>
              <a:t>, NJF, Sverige, 2010-2014</a:t>
            </a:r>
          </a:p>
          <a:p>
            <a:pPr>
              <a:buFont typeface="Arial"/>
              <a:buChar char="•"/>
            </a:pPr>
            <a:r>
              <a:rPr lang="sv-SE" dirty="0"/>
              <a:t>signifikant reducering av både internaliserade och </a:t>
            </a:r>
            <a:r>
              <a:rPr lang="sv-SE" dirty="0" err="1"/>
              <a:t>externaliserade</a:t>
            </a:r>
            <a:r>
              <a:rPr lang="sv-SE" dirty="0"/>
              <a:t> problem, tryggare föräldraskap</a:t>
            </a:r>
          </a:p>
          <a:p>
            <a:pPr>
              <a:buFont typeface="Arial"/>
              <a:buChar char="•"/>
            </a:pPr>
            <a:r>
              <a:rPr lang="sv-SE" dirty="0"/>
              <a:t>goda resultat vid 2-års uppföljningen</a:t>
            </a:r>
          </a:p>
          <a:p>
            <a:pPr>
              <a:buFont typeface="Arial"/>
              <a:buChar char="•"/>
            </a:pPr>
            <a:endParaRPr lang="sv-SE" dirty="0"/>
          </a:p>
          <a:p>
            <a:pPr marL="0" indent="0">
              <a:buNone/>
            </a:pPr>
            <a:r>
              <a:rPr lang="sv-SE" i="1" dirty="0"/>
              <a:t>Osman Fatumo Karolinska Institutet 2017</a:t>
            </a:r>
            <a:r>
              <a:rPr lang="sv-SE" sz="1900" dirty="0"/>
              <a:t>; </a:t>
            </a:r>
            <a:r>
              <a:rPr lang="sv-SE" sz="1700" dirty="0"/>
              <a:t>(</a:t>
            </a:r>
            <a:r>
              <a:rPr lang="sv-SE" sz="1700" dirty="0">
                <a:latin typeface="Verdana" panose="020B0604030504040204" pitchFamily="34" charset="0"/>
                <a:ea typeface="Verdana" panose="020B0604030504040204" pitchFamily="34" charset="0"/>
                <a:cs typeface="Verdana" panose="020B0604030504040204" pitchFamily="34" charset="0"/>
              </a:rPr>
              <a:t>Culture </a:t>
            </a:r>
            <a:r>
              <a:rPr lang="sv-SE" sz="1700" dirty="0" err="1">
                <a:latin typeface="Verdana" panose="020B0604030504040204" pitchFamily="34" charset="0"/>
                <a:ea typeface="Verdana" panose="020B0604030504040204" pitchFamily="34" charset="0"/>
                <a:cs typeface="Verdana" panose="020B0604030504040204" pitchFamily="34" charset="0"/>
              </a:rPr>
              <a:t>tailed</a:t>
            </a:r>
            <a:r>
              <a:rPr lang="sv-SE" sz="1700" dirty="0">
                <a:latin typeface="Verdana" panose="020B0604030504040204" pitchFamily="34" charset="0"/>
                <a:ea typeface="Verdana" panose="020B0604030504040204" pitchFamily="34" charset="0"/>
                <a:cs typeface="Verdana" panose="020B0604030504040204" pitchFamily="34" charset="0"/>
              </a:rPr>
              <a:t> </a:t>
            </a:r>
            <a:r>
              <a:rPr lang="sv-SE" sz="1700" dirty="0" err="1">
                <a:latin typeface="Verdana" panose="020B0604030504040204" pitchFamily="34" charset="0"/>
                <a:ea typeface="Verdana" panose="020B0604030504040204" pitchFamily="34" charset="0"/>
                <a:cs typeface="Verdana" panose="020B0604030504040204" pitchFamily="34" charset="0"/>
              </a:rPr>
              <a:t>Connectprogram</a:t>
            </a:r>
            <a:r>
              <a:rPr lang="sv-SE" sz="1700" dirty="0">
                <a:latin typeface="Verdana" panose="020B0604030504040204" pitchFamily="34" charset="0"/>
                <a:ea typeface="Verdana" panose="020B0604030504040204" pitchFamily="34" charset="0"/>
                <a:cs typeface="Verdana" panose="020B0604030504040204" pitchFamily="34" charset="0"/>
              </a:rPr>
              <a:t> for </a:t>
            </a:r>
            <a:r>
              <a:rPr lang="sv-SE" sz="1700" dirty="0" err="1">
                <a:latin typeface="Verdana" panose="020B0604030504040204" pitchFamily="34" charset="0"/>
                <a:ea typeface="Verdana" panose="020B0604030504040204" pitchFamily="34" charset="0"/>
                <a:cs typeface="Verdana" panose="020B0604030504040204" pitchFamily="34" charset="0"/>
              </a:rPr>
              <a:t>Somalian</a:t>
            </a:r>
            <a:r>
              <a:rPr lang="sv-SE" sz="1700" dirty="0">
                <a:latin typeface="Verdana" panose="020B0604030504040204" pitchFamily="34" charset="0"/>
                <a:ea typeface="Verdana" panose="020B0604030504040204" pitchFamily="34" charset="0"/>
                <a:cs typeface="Verdana" panose="020B0604030504040204" pitchFamily="34" charset="0"/>
              </a:rPr>
              <a:t> Born </a:t>
            </a:r>
            <a:r>
              <a:rPr lang="sv-SE" sz="1700" dirty="0" err="1">
                <a:latin typeface="Verdana" panose="020B0604030504040204" pitchFamily="34" charset="0"/>
                <a:ea typeface="Verdana" panose="020B0604030504040204" pitchFamily="34" charset="0"/>
                <a:cs typeface="Verdana" panose="020B0604030504040204" pitchFamily="34" charset="0"/>
              </a:rPr>
              <a:t>Parents</a:t>
            </a:r>
            <a:r>
              <a:rPr lang="sv-SE" sz="1700" dirty="0">
                <a:latin typeface="Verdana" panose="020B0604030504040204" pitchFamily="34" charset="0"/>
                <a:ea typeface="Verdana" panose="020B0604030504040204" pitchFamily="34" charset="0"/>
                <a:cs typeface="Verdana" panose="020B0604030504040204" pitchFamily="34" charset="0"/>
              </a:rPr>
              <a:t> </a:t>
            </a:r>
            <a:r>
              <a:rPr lang="sv-SE" sz="1700" dirty="0" err="1">
                <a:latin typeface="Verdana" panose="020B0604030504040204" pitchFamily="34" charset="0"/>
                <a:ea typeface="Verdana" panose="020B0604030504040204" pitchFamily="34" charset="0"/>
                <a:cs typeface="Verdana" panose="020B0604030504040204" pitchFamily="34" charset="0"/>
              </a:rPr>
              <a:t>living</a:t>
            </a:r>
            <a:r>
              <a:rPr lang="sv-SE" sz="1700" dirty="0">
                <a:latin typeface="Verdana" panose="020B0604030504040204" pitchFamily="34" charset="0"/>
                <a:ea typeface="Verdana" panose="020B0604030504040204" pitchFamily="34" charset="0"/>
                <a:cs typeface="Verdana" panose="020B0604030504040204" pitchFamily="34" charset="0"/>
              </a:rPr>
              <a:t> in Sweden)</a:t>
            </a:r>
          </a:p>
          <a:p>
            <a:r>
              <a:rPr lang="sv-SE" dirty="0"/>
              <a:t>signifikant reducering av både internaliserade och </a:t>
            </a:r>
            <a:r>
              <a:rPr lang="sv-SE" dirty="0" err="1"/>
              <a:t>externaliserade</a:t>
            </a:r>
            <a:r>
              <a:rPr lang="sv-SE" dirty="0"/>
              <a:t> problem, tryggare föräldraskap</a:t>
            </a:r>
          </a:p>
          <a:p>
            <a:pPr marL="0" indent="0">
              <a:buNone/>
            </a:pPr>
            <a:endParaRPr lang="sv-SE" sz="22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sv-SE" dirty="0"/>
          </a:p>
        </p:txBody>
      </p:sp>
      <p:sp>
        <p:nvSpPr>
          <p:cNvPr id="2" name="Platshållare för bildnummer 1"/>
          <p:cNvSpPr>
            <a:spLocks noGrp="1"/>
          </p:cNvSpPr>
          <p:nvPr>
            <p:ph type="sldNum" sz="quarter" idx="12"/>
          </p:nvPr>
        </p:nvSpPr>
        <p:spPr/>
        <p:txBody>
          <a:bodyPr/>
          <a:lstStyle/>
          <a:p>
            <a:fld id="{D05758BA-8DB6-3F4D-8FB3-9BCCFA35A96A}" type="slidenum">
              <a:rPr lang="sv-SE" smtClean="0"/>
              <a:pPr/>
              <a:t>21</a:t>
            </a:fld>
            <a:endParaRPr lang="sv-SE"/>
          </a:p>
        </p:txBody>
      </p:sp>
    </p:spTree>
    <p:extLst>
      <p:ext uri="{BB962C8B-B14F-4D97-AF65-F5344CB8AC3E}">
        <p14:creationId xmlns:p14="http://schemas.microsoft.com/office/powerpoint/2010/main" val="564762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normAutofit/>
          </a:bodyPr>
          <a:lstStyle/>
          <a:p>
            <a:r>
              <a:rPr lang="sv-SE" sz="3100"/>
              <a:t>Påverkar </a:t>
            </a:r>
            <a:r>
              <a:rPr lang="sv-SE" sz="3100" err="1"/>
              <a:t>Connect</a:t>
            </a:r>
            <a:r>
              <a:rPr lang="sv-SE" sz="3100"/>
              <a:t> omvårdnadsmönster?</a:t>
            </a:r>
            <a:br>
              <a:rPr lang="sv-SE"/>
            </a:br>
            <a:endParaRPr lang="sv-SE"/>
          </a:p>
        </p:txBody>
      </p:sp>
      <p:sp>
        <p:nvSpPr>
          <p:cNvPr id="3" name="Platshållare för innehåll 2"/>
          <p:cNvSpPr>
            <a:spLocks noGrp="1"/>
          </p:cNvSpPr>
          <p:nvPr>
            <p:ph idx="1"/>
          </p:nvPr>
        </p:nvSpPr>
        <p:spPr/>
        <p:txBody>
          <a:bodyPr>
            <a:normAutofit fontScale="92500" lnSpcReduction="20000"/>
          </a:bodyPr>
          <a:lstStyle/>
          <a:p>
            <a:endParaRPr lang="sv-SE" sz="2600" dirty="0"/>
          </a:p>
          <a:p>
            <a:r>
              <a:rPr lang="sv-SE" sz="2200" dirty="0"/>
              <a:t>Ökad lyhördhet, minskad stress och tryggare föräldraskap</a:t>
            </a:r>
          </a:p>
          <a:p>
            <a:pPr marL="0" indent="0">
              <a:buNone/>
            </a:pPr>
            <a:endParaRPr lang="sv-SE" sz="2200" dirty="0"/>
          </a:p>
          <a:p>
            <a:r>
              <a:rPr lang="sv-SE" sz="2200" dirty="0"/>
              <a:t>Förändrat omsorgsmönster, minskad nedstämdhet och minskad benägenhet till konflikt</a:t>
            </a:r>
          </a:p>
          <a:p>
            <a:endParaRPr lang="sv-SE" sz="2200" dirty="0"/>
          </a:p>
          <a:p>
            <a:r>
              <a:rPr lang="sv-SE" sz="2200" dirty="0"/>
              <a:t>Minskat undvikande inför anknytningen - signifikant kopplat till minskning av </a:t>
            </a:r>
            <a:r>
              <a:rPr lang="sv-SE" sz="2200" dirty="0" err="1"/>
              <a:t>externaliserade</a:t>
            </a:r>
            <a:r>
              <a:rPr lang="sv-SE" sz="2200" dirty="0"/>
              <a:t> symptom  </a:t>
            </a:r>
          </a:p>
          <a:p>
            <a:pPr marL="0" indent="0">
              <a:buNone/>
            </a:pPr>
            <a:endParaRPr lang="sv-SE" sz="2200" dirty="0"/>
          </a:p>
          <a:p>
            <a:r>
              <a:rPr lang="sv-SE" sz="2200" dirty="0"/>
              <a:t>Minskad oro/ångest inför anknytningen </a:t>
            </a:r>
            <a:r>
              <a:rPr lang="sv-SE" sz="2300" dirty="0"/>
              <a:t>- signifikant kopplat till minskning av internaliserade symptom  </a:t>
            </a:r>
          </a:p>
          <a:p>
            <a:endParaRPr lang="sv-SE" sz="2300" dirty="0"/>
          </a:p>
          <a:p>
            <a:pPr marL="0" indent="0">
              <a:buNone/>
            </a:pPr>
            <a:r>
              <a:rPr lang="sv-SE" sz="1700" dirty="0"/>
              <a:t>(</a:t>
            </a:r>
            <a:r>
              <a:rPr lang="sv-SE" sz="1700" i="1" dirty="0" err="1"/>
              <a:t>Obsuth</a:t>
            </a:r>
            <a:r>
              <a:rPr lang="sv-SE" sz="1700" i="1" dirty="0"/>
              <a:t>, Moretti, Mayseless &amp; </a:t>
            </a:r>
            <a:r>
              <a:rPr lang="sv-SE" sz="1700" i="1" dirty="0" err="1"/>
              <a:t>Scharf</a:t>
            </a:r>
            <a:r>
              <a:rPr lang="sv-SE" sz="1700" i="1" dirty="0"/>
              <a:t>, 2012) </a:t>
            </a:r>
            <a:r>
              <a:rPr lang="sv-SE" sz="1700" i="1" dirty="0" err="1"/>
              <a:t>Parenting</a:t>
            </a:r>
            <a:r>
              <a:rPr lang="sv-SE" sz="1700" i="1" dirty="0"/>
              <a:t> Representations </a:t>
            </a:r>
            <a:r>
              <a:rPr lang="sv-SE" sz="1700" i="1" dirty="0" err="1"/>
              <a:t>interview</a:t>
            </a:r>
            <a:r>
              <a:rPr lang="sv-SE" sz="1700" i="1" dirty="0"/>
              <a:t> – </a:t>
            </a:r>
            <a:r>
              <a:rPr lang="sv-SE" sz="1700" i="1" dirty="0" err="1"/>
              <a:t>Adolescent</a:t>
            </a:r>
            <a:r>
              <a:rPr lang="sv-SE" sz="1700" i="1" dirty="0"/>
              <a:t>   97/00 (Stattin, H. m.fl. NJF (2010-2014</a:t>
            </a:r>
            <a:r>
              <a:rPr lang="sv-SE" sz="1700" dirty="0"/>
              <a:t>)</a:t>
            </a:r>
          </a:p>
          <a:p>
            <a:endParaRPr lang="sv-SE" sz="2600" dirty="0"/>
          </a:p>
        </p:txBody>
      </p:sp>
    </p:spTree>
    <p:extLst>
      <p:ext uri="{BB962C8B-B14F-4D97-AF65-F5344CB8AC3E}">
        <p14:creationId xmlns:p14="http://schemas.microsoft.com/office/powerpoint/2010/main" val="2245891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889000"/>
            <a:ext cx="10515600" cy="5260131"/>
          </a:xfrm>
        </p:spPr>
        <p:txBody>
          <a:bodyPr>
            <a:normAutofit/>
          </a:bodyPr>
          <a:lstStyle/>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sv-SE" sz="1700" spc="75" dirty="0">
                <a:solidFill>
                  <a:srgbClr val="1D1D1B"/>
                </a:solidFill>
                <a:effectLst/>
                <a:latin typeface="+mj-lt"/>
                <a:ea typeface="Times New Roman" panose="02020603050405020304" pitchFamily="18" charset="0"/>
              </a:rPr>
              <a:t>Connect var en del av en randomiserad kontrollerad studie, genomförd av </a:t>
            </a:r>
            <a:r>
              <a:rPr lang="sv-SE" sz="1700" spc="75" dirty="0" err="1">
                <a:solidFill>
                  <a:srgbClr val="1D1D1B"/>
                </a:solidFill>
                <a:effectLst/>
                <a:latin typeface="+mj-lt"/>
                <a:ea typeface="Times New Roman" panose="02020603050405020304" pitchFamily="18" charset="0"/>
              </a:rPr>
              <a:t>bl.a.Håkan</a:t>
            </a:r>
            <a:r>
              <a:rPr lang="sv-SE" sz="1700" spc="75" dirty="0">
                <a:solidFill>
                  <a:srgbClr val="1D1D1B"/>
                </a:solidFill>
                <a:effectLst/>
                <a:latin typeface="+mj-lt"/>
                <a:ea typeface="Times New Roman" panose="02020603050405020304" pitchFamily="18" charset="0"/>
              </a:rPr>
              <a:t> Stattin (professor vid Örebro Universitet), där man jämförde fyra olika föräldrastödsprogram, där Connect var ett av programmen. Studien visade att barnens </a:t>
            </a:r>
            <a:r>
              <a:rPr lang="sv-SE" sz="1700" spc="75" dirty="0" err="1">
                <a:solidFill>
                  <a:srgbClr val="1D1D1B"/>
                </a:solidFill>
                <a:effectLst/>
                <a:latin typeface="+mj-lt"/>
                <a:ea typeface="Times New Roman" panose="02020603050405020304" pitchFamily="18" charset="0"/>
              </a:rPr>
              <a:t>externaliserade</a:t>
            </a:r>
            <a:r>
              <a:rPr lang="sv-SE" sz="1700" spc="75" dirty="0">
                <a:solidFill>
                  <a:srgbClr val="1D1D1B"/>
                </a:solidFill>
                <a:effectLst/>
                <a:latin typeface="+mj-lt"/>
                <a:ea typeface="Times New Roman" panose="02020603050405020304" pitchFamily="18" charset="0"/>
              </a:rPr>
              <a:t> problembeteenden minskade efter programmet och föräldrarna upplevde en högre grad av kompetens i sitt föräldraskap med mindre upplevd stress. Vid en tvåårsuppföljning var Connect det enda av programmen där barnens problembeteenden </a:t>
            </a:r>
            <a:r>
              <a:rPr lang="sv-SE" sz="1700" spc="75" dirty="0">
                <a:effectLst/>
                <a:latin typeface="+mj-lt"/>
                <a:ea typeface="Times New Roman" panose="02020603050405020304" pitchFamily="18" charset="0"/>
              </a:rPr>
              <a:t>fortsatte att minska. Liknande resultat har återfunnits i flera andra studier. </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sv-SE" sz="1700" spc="75" dirty="0">
              <a:latin typeface="+mj-lt"/>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sv-SE" sz="1700" spc="75" dirty="0">
                <a:effectLst/>
                <a:latin typeface="+mj-lt"/>
                <a:ea typeface="Times New Roman" panose="02020603050405020304" pitchFamily="18" charset="0"/>
              </a:rPr>
              <a:t>Under 2022 så rankades Connect på högsta nivå av ett forskningsinstitut i USA då man fann att </a:t>
            </a:r>
            <a:r>
              <a:rPr lang="sv-SE" sz="1700" spc="75" dirty="0" err="1">
                <a:effectLst/>
                <a:latin typeface="+mj-lt"/>
                <a:ea typeface="Times New Roman" panose="02020603050405020304" pitchFamily="18" charset="0"/>
              </a:rPr>
              <a:t>Connectprogrammet</a:t>
            </a:r>
            <a:r>
              <a:rPr lang="sv-SE" sz="1700" spc="75" dirty="0">
                <a:effectLst/>
                <a:latin typeface="+mj-lt"/>
                <a:ea typeface="Times New Roman" panose="02020603050405020304" pitchFamily="18" charset="0"/>
              </a:rPr>
              <a:t> var väl underbyggt med högsta graden av evidens enligt amerikanska </a:t>
            </a:r>
            <a:r>
              <a:rPr lang="sv-SE" sz="1700" i="1" u="sng" dirty="0">
                <a:solidFill>
                  <a:srgbClr val="0000FF"/>
                </a:solidFill>
                <a:effectLst/>
                <a:latin typeface="+mj-lt"/>
                <a:ea typeface="Times New Roman" panose="02020603050405020304" pitchFamily="18" charset="0"/>
                <a:hlinkClick r:id="rId3"/>
              </a:rPr>
              <a:t>CEBC » </a:t>
            </a:r>
            <a:r>
              <a:rPr lang="sv-SE" sz="1700" i="1" u="sng" dirty="0" err="1">
                <a:solidFill>
                  <a:srgbClr val="0000FF"/>
                </a:solidFill>
                <a:effectLst/>
                <a:latin typeface="+mj-lt"/>
                <a:ea typeface="Times New Roman" panose="02020603050405020304" pitchFamily="18" charset="0"/>
                <a:hlinkClick r:id="rId3"/>
              </a:rPr>
              <a:t>Topic</a:t>
            </a:r>
            <a:r>
              <a:rPr lang="sv-SE" sz="1700" i="1" u="sng" dirty="0">
                <a:solidFill>
                  <a:srgbClr val="0000FF"/>
                </a:solidFill>
                <a:effectLst/>
                <a:latin typeface="+mj-lt"/>
                <a:ea typeface="Times New Roman" panose="02020603050405020304" pitchFamily="18" charset="0"/>
                <a:hlinkClick r:id="rId3"/>
              </a:rPr>
              <a:t> › </a:t>
            </a:r>
            <a:r>
              <a:rPr lang="sv-SE" sz="1700" i="1" u="sng" dirty="0" err="1">
                <a:solidFill>
                  <a:srgbClr val="0000FF"/>
                </a:solidFill>
                <a:effectLst/>
                <a:latin typeface="+mj-lt"/>
                <a:ea typeface="Times New Roman" panose="02020603050405020304" pitchFamily="18" charset="0"/>
                <a:hlinkClick r:id="rId3"/>
              </a:rPr>
              <a:t>Parent</a:t>
            </a:r>
            <a:r>
              <a:rPr lang="sv-SE" sz="1700" i="1" u="sng" dirty="0">
                <a:solidFill>
                  <a:srgbClr val="0000FF"/>
                </a:solidFill>
                <a:effectLst/>
                <a:latin typeface="+mj-lt"/>
                <a:ea typeface="Times New Roman" panose="02020603050405020304" pitchFamily="18" charset="0"/>
                <a:hlinkClick r:id="rId3"/>
              </a:rPr>
              <a:t> </a:t>
            </a:r>
            <a:r>
              <a:rPr lang="sv-SE" sz="1700" i="1" u="sng" dirty="0" err="1">
                <a:solidFill>
                  <a:srgbClr val="0000FF"/>
                </a:solidFill>
                <a:effectLst/>
                <a:latin typeface="+mj-lt"/>
                <a:ea typeface="Times New Roman" panose="02020603050405020304" pitchFamily="18" charset="0"/>
                <a:hlinkClick r:id="rId3"/>
              </a:rPr>
              <a:t>Training</a:t>
            </a:r>
            <a:r>
              <a:rPr lang="sv-SE" sz="1700" i="1" u="sng" dirty="0">
                <a:solidFill>
                  <a:srgbClr val="0000FF"/>
                </a:solidFill>
                <a:effectLst/>
                <a:latin typeface="+mj-lt"/>
                <a:ea typeface="Times New Roman" panose="02020603050405020304" pitchFamily="18" charset="0"/>
                <a:hlinkClick r:id="rId3"/>
              </a:rPr>
              <a:t> Programs </a:t>
            </a:r>
            <a:r>
              <a:rPr lang="sv-SE" sz="1700" i="1" u="sng" dirty="0" err="1">
                <a:solidFill>
                  <a:srgbClr val="0000FF"/>
                </a:solidFill>
                <a:effectLst/>
                <a:latin typeface="+mj-lt"/>
                <a:ea typeface="Times New Roman" panose="02020603050405020304" pitchFamily="18" charset="0"/>
                <a:hlinkClick r:id="rId3"/>
              </a:rPr>
              <a:t>Behavior</a:t>
            </a:r>
            <a:r>
              <a:rPr lang="sv-SE" sz="1700" i="1" u="sng" dirty="0">
                <a:solidFill>
                  <a:srgbClr val="0000FF"/>
                </a:solidFill>
                <a:effectLst/>
                <a:latin typeface="+mj-lt"/>
                <a:ea typeface="Times New Roman" panose="02020603050405020304" pitchFamily="18" charset="0"/>
                <a:hlinkClick r:id="rId3"/>
              </a:rPr>
              <a:t> Problems (cebc4cw.org)</a:t>
            </a:r>
            <a:r>
              <a:rPr lang="sv-SE" sz="1700" u="sng" dirty="0">
                <a:solidFill>
                  <a:srgbClr val="0000FF"/>
                </a:solidFill>
                <a:effectLst/>
                <a:latin typeface="+mj-lt"/>
                <a:ea typeface="Times New Roman" panose="02020603050405020304" pitchFamily="18" charset="0"/>
              </a:rPr>
              <a:t>.</a:t>
            </a:r>
            <a:endParaRPr lang="sv-SE" sz="1700" dirty="0">
              <a:effectLst/>
              <a:latin typeface="+mj-lt"/>
              <a:ea typeface="Times New Roman" panose="02020603050405020304" pitchFamily="18" charset="0"/>
            </a:endParaRPr>
          </a:p>
          <a:p>
            <a:pPr>
              <a:buFont typeface="Wingdings" panose="05000000000000000000" pitchFamily="2" charset="2"/>
              <a:buChar char="Ø"/>
            </a:pPr>
            <a:endParaRPr lang="sv-SE" sz="1700" dirty="0">
              <a:latin typeface="+mj-lt"/>
            </a:endParaRPr>
          </a:p>
          <a:p>
            <a:pPr>
              <a:buFont typeface="Wingdings" panose="05000000000000000000" pitchFamily="2" charset="2"/>
              <a:buChar char="Ø"/>
            </a:pPr>
            <a:r>
              <a:rPr lang="sv-SE" sz="1700" dirty="0">
                <a:latin typeface="+mj-lt"/>
              </a:rPr>
              <a:t>Finns på Socialstyrelsens sida över metoder i det brottsförebyggande arbetet.</a:t>
            </a:r>
          </a:p>
          <a:p>
            <a:pPr>
              <a:buFont typeface="Wingdings" panose="05000000000000000000" pitchFamily="2" charset="2"/>
              <a:buChar char="Ø"/>
            </a:pPr>
            <a:endParaRPr lang="sv-SE" sz="1700" dirty="0">
              <a:latin typeface="+mj-lt"/>
            </a:endParaRPr>
          </a:p>
          <a:p>
            <a:pPr>
              <a:buFont typeface="Wingdings" panose="05000000000000000000" pitchFamily="2" charset="2"/>
              <a:buChar char="Ø"/>
            </a:pPr>
            <a:r>
              <a:rPr lang="sv-SE" sz="1700" dirty="0">
                <a:latin typeface="+mj-lt"/>
              </a:rPr>
              <a:t>Finns som program på Myndigheten för familjerätt och föräldraskapsstöd.</a:t>
            </a:r>
          </a:p>
          <a:p>
            <a:pPr>
              <a:buFont typeface="Wingdings" panose="05000000000000000000" pitchFamily="2" charset="2"/>
              <a:buChar char="Ø"/>
            </a:pPr>
            <a:endParaRPr lang="sv-SE" sz="1700" dirty="0">
              <a:latin typeface="+mj-lt"/>
            </a:endParaRPr>
          </a:p>
          <a:p>
            <a:pPr>
              <a:buFont typeface="Wingdings" panose="05000000000000000000" pitchFamily="2" charset="2"/>
              <a:buChar char="Ø"/>
            </a:pPr>
            <a:r>
              <a:rPr lang="sv-SE" sz="1700" dirty="0">
                <a:latin typeface="+mj-lt"/>
              </a:rPr>
              <a:t>Connect for </a:t>
            </a:r>
            <a:r>
              <a:rPr lang="sv-SE" sz="1700" dirty="0" err="1">
                <a:latin typeface="+mj-lt"/>
              </a:rPr>
              <a:t>Kinship</a:t>
            </a:r>
            <a:r>
              <a:rPr lang="sv-SE" sz="1700" dirty="0">
                <a:latin typeface="+mj-lt"/>
              </a:rPr>
              <a:t> - nätverksplaceringar. Studie i Australien (26 familjer) med inga sammanbrott hos de familjehem som fått Connect efter 6 månader.</a:t>
            </a:r>
          </a:p>
        </p:txBody>
      </p:sp>
    </p:spTree>
    <p:extLst>
      <p:ext uri="{BB962C8B-B14F-4D97-AF65-F5344CB8AC3E}">
        <p14:creationId xmlns:p14="http://schemas.microsoft.com/office/powerpoint/2010/main" val="3404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t>Marlene Moretti och Ove Östling</a:t>
            </a:r>
          </a:p>
        </p:txBody>
      </p:sp>
      <p:pic>
        <p:nvPicPr>
          <p:cNvPr id="5" name="Platshållare för innehåll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071879" y="1879999"/>
            <a:ext cx="4048245" cy="3331369"/>
          </a:xfrm>
        </p:spPr>
      </p:pic>
      <p:sp>
        <p:nvSpPr>
          <p:cNvPr id="4" name="Platshållare för bildnummer 3"/>
          <p:cNvSpPr>
            <a:spLocks noGrp="1"/>
          </p:cNvSpPr>
          <p:nvPr>
            <p:ph type="sldNum" sz="quarter" idx="12"/>
          </p:nvPr>
        </p:nvSpPr>
        <p:spPr/>
        <p:txBody>
          <a:bodyPr/>
          <a:lstStyle/>
          <a:p>
            <a:fld id="{A31C6965-A8B5-AC47-88B3-2074DD5DECFD}" type="slidenum">
              <a:rPr lang="sv-SE" smtClean="0"/>
              <a:pPr/>
              <a:t>3</a:t>
            </a:fld>
            <a:endParaRPr lang="sv-SE"/>
          </a:p>
        </p:txBody>
      </p:sp>
    </p:spTree>
    <p:extLst>
      <p:ext uri="{BB962C8B-B14F-4D97-AF65-F5344CB8AC3E}">
        <p14:creationId xmlns:p14="http://schemas.microsoft.com/office/powerpoint/2010/main" val="313934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2C3C79-7CF3-4E0B-B238-E7358CC756F1}"/>
              </a:ext>
            </a:extLst>
          </p:cNvPr>
          <p:cNvSpPr>
            <a:spLocks noGrp="1"/>
          </p:cNvSpPr>
          <p:nvPr>
            <p:ph type="title"/>
          </p:nvPr>
        </p:nvSpPr>
        <p:spPr>
          <a:xfrm>
            <a:off x="5361659" y="629267"/>
            <a:ext cx="4817137" cy="1676603"/>
          </a:xfrm>
        </p:spPr>
        <p:txBody>
          <a:bodyPr>
            <a:normAutofit/>
          </a:bodyPr>
          <a:lstStyle/>
          <a:p>
            <a:r>
              <a:rPr lang="sv-SE" b="1" err="1"/>
              <a:t>Connects</a:t>
            </a:r>
            <a:r>
              <a:rPr lang="sv-SE" b="1"/>
              <a:t> olika program</a:t>
            </a:r>
            <a:endParaRPr lang="sv-SE"/>
          </a:p>
        </p:txBody>
      </p:sp>
      <p:pic>
        <p:nvPicPr>
          <p:cNvPr id="6" name="Picture 5">
            <a:extLst>
              <a:ext uri="{FF2B5EF4-FFF2-40B4-BE49-F238E27FC236}">
                <a16:creationId xmlns:a16="http://schemas.microsoft.com/office/drawing/2014/main" id="{9B28C039-BBD8-447A-821E-56A29DC80F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55573" y="4775609"/>
            <a:ext cx="2269998" cy="968393"/>
          </a:xfrm>
          <a:prstGeom prst="rect">
            <a:avLst/>
          </a:prstGeom>
        </p:spPr>
      </p:pic>
      <p:pic>
        <p:nvPicPr>
          <p:cNvPr id="5" name="Picture 1">
            <a:extLst>
              <a:ext uri="{FF2B5EF4-FFF2-40B4-BE49-F238E27FC236}">
                <a16:creationId xmlns:a16="http://schemas.microsoft.com/office/drawing/2014/main" id="{714D0DA6-5F2C-45D8-83E7-AE34C826A34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55573" y="2324482"/>
            <a:ext cx="2269998" cy="961863"/>
          </a:xfrm>
          <a:prstGeom prst="rect">
            <a:avLst/>
          </a:prstGeom>
        </p:spPr>
      </p:pic>
      <p:pic>
        <p:nvPicPr>
          <p:cNvPr id="4" name="Picture 4">
            <a:extLst>
              <a:ext uri="{FF2B5EF4-FFF2-40B4-BE49-F238E27FC236}">
                <a16:creationId xmlns:a16="http://schemas.microsoft.com/office/drawing/2014/main" id="{20741180-109B-4D95-94F3-A38E22EA4A4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55574" y="1287630"/>
            <a:ext cx="2269997" cy="958442"/>
          </a:xfrm>
          <a:prstGeom prst="rect">
            <a:avLst/>
          </a:prstGeom>
          <a:effectLst/>
        </p:spPr>
      </p:pic>
      <p:sp>
        <p:nvSpPr>
          <p:cNvPr id="3" name="Platshållare för innehåll 2">
            <a:extLst>
              <a:ext uri="{FF2B5EF4-FFF2-40B4-BE49-F238E27FC236}">
                <a16:creationId xmlns:a16="http://schemas.microsoft.com/office/drawing/2014/main" id="{BEDA03CA-C0C4-40B3-9FBA-9A8508F1B576}"/>
              </a:ext>
            </a:extLst>
          </p:cNvPr>
          <p:cNvSpPr>
            <a:spLocks noGrp="1"/>
          </p:cNvSpPr>
          <p:nvPr>
            <p:ph idx="1"/>
          </p:nvPr>
        </p:nvSpPr>
        <p:spPr>
          <a:xfrm>
            <a:off x="5361660" y="2438401"/>
            <a:ext cx="4817136" cy="3785419"/>
          </a:xfrm>
        </p:spPr>
        <p:txBody>
          <a:bodyPr>
            <a:normAutofit/>
          </a:bodyPr>
          <a:lstStyle/>
          <a:p>
            <a:pPr marL="0" indent="0">
              <a:buNone/>
            </a:pPr>
            <a:r>
              <a:rPr lang="sv-SE" sz="2400" dirty="0"/>
              <a:t>Föräldrastödsprogram</a:t>
            </a:r>
          </a:p>
          <a:p>
            <a:pPr marL="0" indent="0">
              <a:buNone/>
            </a:pPr>
            <a:endParaRPr lang="sv-SE" sz="2400" dirty="0"/>
          </a:p>
          <a:p>
            <a:pPr marL="0" indent="0">
              <a:buNone/>
            </a:pPr>
            <a:r>
              <a:rPr lang="sv-SE" sz="2400" dirty="0"/>
              <a:t>Familjehemsprogram</a:t>
            </a:r>
          </a:p>
          <a:p>
            <a:pPr marL="0" indent="0">
              <a:buNone/>
            </a:pPr>
            <a:endParaRPr lang="sv-SE" sz="2400" dirty="0"/>
          </a:p>
          <a:p>
            <a:pPr marL="0" indent="0">
              <a:buNone/>
            </a:pPr>
            <a:endParaRPr lang="sv-SE" sz="2400" dirty="0"/>
          </a:p>
          <a:p>
            <a:pPr marL="0" indent="0">
              <a:buNone/>
            </a:pPr>
            <a:endParaRPr lang="sv-SE" sz="2400" dirty="0"/>
          </a:p>
          <a:p>
            <a:pPr marL="0" indent="0">
              <a:buNone/>
            </a:pPr>
            <a:r>
              <a:rPr lang="sv-SE" sz="2400" dirty="0"/>
              <a:t>Behandlingshemsprogram</a:t>
            </a:r>
            <a:endParaRPr lang="sv-SE" sz="1700" dirty="0"/>
          </a:p>
        </p:txBody>
      </p:sp>
      <p:sp>
        <p:nvSpPr>
          <p:cNvPr id="7" name="object 4">
            <a:extLst>
              <a:ext uri="{FF2B5EF4-FFF2-40B4-BE49-F238E27FC236}">
                <a16:creationId xmlns:a16="http://schemas.microsoft.com/office/drawing/2014/main" id="{F3BABDDA-8D8B-0EE7-AB78-568C675CF210}"/>
              </a:ext>
            </a:extLst>
          </p:cNvPr>
          <p:cNvSpPr/>
          <p:nvPr/>
        </p:nvSpPr>
        <p:spPr>
          <a:xfrm>
            <a:off x="1855573" y="3423648"/>
            <a:ext cx="2112367" cy="752936"/>
          </a:xfrm>
          <a:prstGeom prst="rect">
            <a:avLst/>
          </a:prstGeom>
          <a:blipFill>
            <a:blip r:embed="rId6" cstate="print"/>
            <a:stretch>
              <a:fillRect/>
            </a:stretch>
          </a:blipFill>
        </p:spPr>
        <p:txBody>
          <a:bodyPr wrap="square" lIns="0" tIns="0" rIns="0" bIns="0" rtlCol="0"/>
          <a:lstStyle/>
          <a:p>
            <a:endParaRPr lang="sv-SE"/>
          </a:p>
        </p:txBody>
      </p:sp>
    </p:spTree>
    <p:extLst>
      <p:ext uri="{BB962C8B-B14F-4D97-AF65-F5344CB8AC3E}">
        <p14:creationId xmlns:p14="http://schemas.microsoft.com/office/powerpoint/2010/main" val="1645985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Teoribas</a:t>
            </a:r>
          </a:p>
        </p:txBody>
      </p:sp>
      <p:sp>
        <p:nvSpPr>
          <p:cNvPr id="5" name="Platshållare för innehåll 4"/>
          <p:cNvSpPr>
            <a:spLocks noGrp="1"/>
          </p:cNvSpPr>
          <p:nvPr>
            <p:ph idx="1"/>
          </p:nvPr>
        </p:nvSpPr>
        <p:spPr/>
        <p:txBody>
          <a:bodyPr/>
          <a:lstStyle/>
          <a:p>
            <a:endParaRPr lang="sv-SE" dirty="0"/>
          </a:p>
          <a:p>
            <a:r>
              <a:rPr lang="sv-SE" dirty="0"/>
              <a:t>Anknytnings- och utvecklingsbaserat</a:t>
            </a:r>
          </a:p>
          <a:p>
            <a:r>
              <a:rPr lang="sv-SE" dirty="0"/>
              <a:t>Kommunikationsinriktat</a:t>
            </a:r>
          </a:p>
          <a:p>
            <a:r>
              <a:rPr lang="sv-SE" dirty="0"/>
              <a:t>Traumainformerande</a:t>
            </a:r>
          </a:p>
          <a:p>
            <a:r>
              <a:rPr lang="sv-SE" dirty="0"/>
              <a:t>Manual- och principbaserat</a:t>
            </a:r>
          </a:p>
          <a:p>
            <a:r>
              <a:rPr lang="sv-SE" dirty="0"/>
              <a:t>Är erfarenhetsbaserat, psykopedagogiskt och stödjande</a:t>
            </a:r>
          </a:p>
          <a:p>
            <a:endParaRPr lang="sv-SE" dirty="0"/>
          </a:p>
          <a:p>
            <a:endParaRPr lang="sv-SE" dirty="0"/>
          </a:p>
          <a:p>
            <a:pPr marL="0" indent="0">
              <a:buNone/>
            </a:pPr>
            <a:r>
              <a:rPr lang="sv-SE" i="1" dirty="0"/>
              <a:t>Connect fokuserar på styrkor och möjligheter och blickar framåt</a:t>
            </a:r>
          </a:p>
          <a:p>
            <a:pPr marL="0" indent="0">
              <a:buNone/>
            </a:pPr>
            <a:endParaRPr lang="sv-SE" dirty="0"/>
          </a:p>
          <a:p>
            <a:pPr marL="0" indent="0">
              <a:buNone/>
            </a:pPr>
            <a:endParaRPr lang="sv-SE" dirty="0"/>
          </a:p>
        </p:txBody>
      </p:sp>
    </p:spTree>
    <p:extLst>
      <p:ext uri="{BB962C8B-B14F-4D97-AF65-F5344CB8AC3E}">
        <p14:creationId xmlns:p14="http://schemas.microsoft.com/office/powerpoint/2010/main" val="309838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a:t>Connects 9  Principer</a:t>
            </a:r>
          </a:p>
        </p:txBody>
      </p:sp>
      <p:sp>
        <p:nvSpPr>
          <p:cNvPr id="3" name="Platshållare för innehåll 2"/>
          <p:cNvSpPr>
            <a:spLocks noGrp="1"/>
          </p:cNvSpPr>
          <p:nvPr>
            <p:ph idx="1"/>
          </p:nvPr>
        </p:nvSpPr>
        <p:spPr>
          <a:xfrm>
            <a:off x="838200" y="1782410"/>
            <a:ext cx="10515600" cy="4366722"/>
          </a:xfrm>
        </p:spPr>
        <p:txBody>
          <a:bodyPr>
            <a:normAutofit/>
          </a:bodyPr>
          <a:lstStyle/>
          <a:p>
            <a:pPr marL="0" indent="0" algn="ctr">
              <a:buNone/>
              <a:defRPr/>
            </a:pPr>
            <a:r>
              <a:rPr lang="sv-SE" b="1" i="1">
                <a:solidFill>
                  <a:srgbClr val="C00000"/>
                </a:solidFill>
                <a:latin typeface="Arial"/>
                <a:cs typeface="Arial"/>
              </a:rPr>
              <a:t>Allt beteende betyder något</a:t>
            </a:r>
          </a:p>
          <a:p>
            <a:pPr marL="0" indent="0" algn="ctr">
              <a:buNone/>
              <a:defRPr/>
            </a:pPr>
            <a:r>
              <a:rPr lang="sv-SE" b="1" i="1">
                <a:solidFill>
                  <a:srgbClr val="C00000"/>
                </a:solidFill>
                <a:latin typeface="Arial"/>
                <a:cs typeface="Arial"/>
              </a:rPr>
              <a:t> Anknytning genom livet </a:t>
            </a:r>
          </a:p>
          <a:p>
            <a:pPr marL="0" indent="0" algn="ctr">
              <a:buNone/>
              <a:defRPr/>
            </a:pPr>
            <a:endParaRPr lang="sv-SE" b="1" i="1">
              <a:latin typeface="Arial"/>
              <a:cs typeface="Arial"/>
            </a:endParaRPr>
          </a:p>
          <a:p>
            <a:pPr marL="0" indent="0" algn="ctr">
              <a:buNone/>
              <a:defRPr/>
            </a:pPr>
            <a:r>
              <a:rPr lang="sv-SE" b="1" i="1">
                <a:solidFill>
                  <a:schemeClr val="accent3">
                    <a:lumMod val="75000"/>
                  </a:schemeClr>
                </a:solidFill>
                <a:latin typeface="Arial"/>
                <a:cs typeface="Arial"/>
              </a:rPr>
              <a:t> Konflikt</a:t>
            </a:r>
          </a:p>
          <a:p>
            <a:pPr marL="0" indent="0" algn="ctr">
              <a:buNone/>
              <a:defRPr/>
            </a:pPr>
            <a:r>
              <a:rPr lang="sv-SE" b="1" i="1">
                <a:solidFill>
                  <a:schemeClr val="accent3">
                    <a:lumMod val="75000"/>
                  </a:schemeClr>
                </a:solidFill>
                <a:latin typeface="Arial"/>
                <a:cs typeface="Arial"/>
              </a:rPr>
              <a:t>Samhörighet och Självständighet</a:t>
            </a:r>
          </a:p>
          <a:p>
            <a:pPr marL="0" indent="0" algn="ctr">
              <a:buNone/>
              <a:defRPr/>
            </a:pPr>
            <a:r>
              <a:rPr lang="sv-SE" b="1" i="1">
                <a:solidFill>
                  <a:schemeClr val="accent3">
                    <a:lumMod val="75000"/>
                  </a:schemeClr>
                </a:solidFill>
                <a:latin typeface="Arial"/>
                <a:cs typeface="Arial"/>
              </a:rPr>
              <a:t>  Empati  </a:t>
            </a:r>
          </a:p>
          <a:p>
            <a:pPr marL="0" indent="0" algn="ctr">
              <a:buNone/>
              <a:defRPr/>
            </a:pPr>
            <a:r>
              <a:rPr lang="sv-SE" b="1" i="1">
                <a:solidFill>
                  <a:schemeClr val="accent3">
                    <a:lumMod val="75000"/>
                  </a:schemeClr>
                </a:solidFill>
                <a:latin typeface="Arial"/>
                <a:cs typeface="Arial"/>
              </a:rPr>
              <a:t>Balans i våra behov </a:t>
            </a:r>
          </a:p>
          <a:p>
            <a:pPr marL="0" indent="0" algn="ctr">
              <a:buNone/>
              <a:defRPr/>
            </a:pPr>
            <a:endParaRPr lang="sv-SE" b="1" i="1">
              <a:latin typeface="Arial"/>
              <a:cs typeface="Arial"/>
            </a:endParaRPr>
          </a:p>
          <a:p>
            <a:pPr marL="0" indent="0" algn="ctr">
              <a:buNone/>
              <a:defRPr/>
            </a:pPr>
            <a:r>
              <a:rPr lang="sv-SE" b="1" i="1">
                <a:solidFill>
                  <a:schemeClr val="accent5">
                    <a:lumMod val="50000"/>
                  </a:schemeClr>
                </a:solidFill>
                <a:latin typeface="Arial"/>
                <a:cs typeface="Arial"/>
              </a:rPr>
              <a:t>Förändring  </a:t>
            </a:r>
          </a:p>
          <a:p>
            <a:pPr marL="0" indent="0" algn="ctr">
              <a:buNone/>
              <a:defRPr/>
            </a:pPr>
            <a:r>
              <a:rPr lang="sv-SE" b="1" i="1">
                <a:solidFill>
                  <a:schemeClr val="accent5">
                    <a:lumMod val="50000"/>
                  </a:schemeClr>
                </a:solidFill>
                <a:latin typeface="Arial"/>
                <a:cs typeface="Arial"/>
              </a:rPr>
              <a:t>Uppmärksamma samhörigheten </a:t>
            </a:r>
          </a:p>
          <a:p>
            <a:pPr marL="0" indent="0" algn="ctr">
              <a:buNone/>
              <a:defRPr/>
            </a:pPr>
            <a:r>
              <a:rPr lang="sv-SE" b="1" i="1">
                <a:solidFill>
                  <a:schemeClr val="accent5">
                    <a:lumMod val="50000"/>
                  </a:schemeClr>
                </a:solidFill>
                <a:latin typeface="Arial"/>
                <a:cs typeface="Arial"/>
              </a:rPr>
              <a:t>Två steg fram, ett steg bak</a:t>
            </a:r>
          </a:p>
          <a:p>
            <a:pPr marL="0" indent="0">
              <a:buNone/>
            </a:pPr>
            <a:endParaRPr lang="sv-SE"/>
          </a:p>
        </p:txBody>
      </p:sp>
    </p:spTree>
    <p:extLst>
      <p:ext uri="{BB962C8B-B14F-4D97-AF65-F5344CB8AC3E}">
        <p14:creationId xmlns:p14="http://schemas.microsoft.com/office/powerpoint/2010/main" val="279140867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4DCB321-5034-4234-A661-64CA21624D98}"/>
              </a:ext>
            </a:extLst>
          </p:cNvPr>
          <p:cNvSpPr>
            <a:spLocks noGrp="1"/>
          </p:cNvSpPr>
          <p:nvPr>
            <p:ph type="title"/>
          </p:nvPr>
        </p:nvSpPr>
        <p:spPr/>
        <p:txBody>
          <a:bodyPr>
            <a:normAutofit/>
          </a:bodyPr>
          <a:lstStyle/>
          <a:p>
            <a:pPr algn="ctr"/>
            <a:r>
              <a:rPr lang="en-US" dirty="0">
                <a:cs typeface="Arial"/>
              </a:rPr>
              <a:t>Connects </a:t>
            </a:r>
            <a:r>
              <a:rPr lang="en-US" dirty="0" err="1">
                <a:cs typeface="Arial"/>
              </a:rPr>
              <a:t>interventionsmål</a:t>
            </a:r>
            <a:br>
              <a:rPr lang="en-US" dirty="0">
                <a:cs typeface="Arial"/>
              </a:rPr>
            </a:br>
            <a:r>
              <a:rPr lang="en-US" dirty="0" err="1">
                <a:cs typeface="Arial"/>
              </a:rPr>
              <a:t>Byggandet</a:t>
            </a:r>
            <a:r>
              <a:rPr lang="en-US" dirty="0">
                <a:cs typeface="Arial"/>
              </a:rPr>
              <a:t> </a:t>
            </a:r>
            <a:r>
              <a:rPr lang="en-US" dirty="0" err="1">
                <a:cs typeface="Arial"/>
              </a:rPr>
              <a:t>av</a:t>
            </a:r>
            <a:r>
              <a:rPr lang="en-US" dirty="0">
                <a:cs typeface="Arial"/>
              </a:rPr>
              <a:t> </a:t>
            </a:r>
            <a:r>
              <a:rPr lang="en-US" dirty="0" err="1">
                <a:cs typeface="Arial"/>
              </a:rPr>
              <a:t>Trygg</a:t>
            </a:r>
            <a:r>
              <a:rPr lang="en-US" dirty="0">
                <a:cs typeface="Arial"/>
              </a:rPr>
              <a:t> </a:t>
            </a:r>
            <a:r>
              <a:rPr lang="en-US" dirty="0" err="1">
                <a:cs typeface="Arial"/>
              </a:rPr>
              <a:t>Ankytning</a:t>
            </a:r>
            <a:endParaRPr lang="sv-SE" dirty="0"/>
          </a:p>
        </p:txBody>
      </p:sp>
      <p:graphicFrame>
        <p:nvGraphicFramePr>
          <p:cNvPr id="9" name="Platshållare för innehåll 8">
            <a:extLst>
              <a:ext uri="{FF2B5EF4-FFF2-40B4-BE49-F238E27FC236}">
                <a16:creationId xmlns:a16="http://schemas.microsoft.com/office/drawing/2014/main" id="{A65FB7EB-FD3C-4E25-9F43-41C0093C6872}"/>
              </a:ext>
            </a:extLst>
          </p:cNvPr>
          <p:cNvGraphicFramePr>
            <a:graphicFrameLocks noGrp="1"/>
          </p:cNvGraphicFramePr>
          <p:nvPr>
            <p:ph idx="1"/>
            <p:extLst>
              <p:ext uri="{D42A27DB-BD31-4B8C-83A1-F6EECF244321}">
                <p14:modId xmlns:p14="http://schemas.microsoft.com/office/powerpoint/2010/main" val="2669590667"/>
              </p:ext>
            </p:extLst>
          </p:nvPr>
        </p:nvGraphicFramePr>
        <p:xfrm>
          <a:off x="3175457" y="1845310"/>
          <a:ext cx="6112934" cy="4511040"/>
        </p:xfrm>
        <a:graphic>
          <a:graphicData uri="http://schemas.openxmlformats.org/drawingml/2006/table">
            <a:tbl>
              <a:tblPr firstRow="1" bandRow="1">
                <a:tableStyleId>{5C22544A-7EE6-4342-B048-85BDC9FD1C3A}</a:tableStyleId>
              </a:tblPr>
              <a:tblGrid>
                <a:gridCol w="3056467">
                  <a:extLst>
                    <a:ext uri="{9D8B030D-6E8A-4147-A177-3AD203B41FA5}">
                      <a16:colId xmlns:a16="http://schemas.microsoft.com/office/drawing/2014/main" val="2843221346"/>
                    </a:ext>
                  </a:extLst>
                </a:gridCol>
                <a:gridCol w="3056467">
                  <a:extLst>
                    <a:ext uri="{9D8B030D-6E8A-4147-A177-3AD203B41FA5}">
                      <a16:colId xmlns:a16="http://schemas.microsoft.com/office/drawing/2014/main" val="3461434355"/>
                    </a:ext>
                  </a:extLst>
                </a:gridCol>
              </a:tblGrid>
              <a:tr h="21336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sv-SE" sz="1800" b="1" kern="1200" baseline="0" noProof="0" dirty="0">
                          <a:solidFill>
                            <a:schemeClr val="tx1"/>
                          </a:solidFill>
                          <a:latin typeface="+mn-lt"/>
                          <a:ea typeface="+mn-ea"/>
                          <a:cs typeface="Arial" pitchFamily="34" charset="0"/>
                        </a:rPr>
                        <a:t>Lyhördhet</a:t>
                      </a:r>
                      <a:r>
                        <a:rPr kumimoji="0" lang="sv-SE" sz="1800" b="1" kern="1200" baseline="0" dirty="0">
                          <a:solidFill>
                            <a:schemeClr val="tx1"/>
                          </a:solidFill>
                          <a:latin typeface="+mn-lt"/>
                          <a:ea typeface="+mn-ea"/>
                          <a:cs typeface="Arial" pitchFamily="34" charset="0"/>
                        </a:rPr>
                        <a:t>/reflektion</a:t>
                      </a:r>
                    </a:p>
                    <a:p>
                      <a:pPr marL="0" marR="0" indent="0" algn="l" defTabSz="914400" rtl="0" eaLnBrk="1" fontAlgn="auto" latinLnBrk="0" hangingPunct="1">
                        <a:lnSpc>
                          <a:spcPct val="115000"/>
                        </a:lnSpc>
                        <a:spcBef>
                          <a:spcPts val="0"/>
                        </a:spcBef>
                        <a:spcAft>
                          <a:spcPts val="0"/>
                        </a:spcAft>
                        <a:buClrTx/>
                        <a:buSzTx/>
                        <a:buFont typeface="Arial" pitchFamily="34" charset="0"/>
                        <a:buNone/>
                        <a:tabLst/>
                        <a:defRPr/>
                      </a:pPr>
                      <a:r>
                        <a:rPr kumimoji="0" lang="sv-SE" sz="1800" b="0" kern="1200" baseline="0" dirty="0">
                          <a:solidFill>
                            <a:schemeClr val="tx1"/>
                          </a:solidFill>
                          <a:latin typeface="Calibri Light" panose="020F0302020204030204" pitchFamily="34" charset="0"/>
                          <a:ea typeface="+mn-ea"/>
                          <a:cs typeface="Arial" pitchFamily="34" charset="0"/>
                        </a:rPr>
                        <a:t>”Ta ett steg tillbaka” - </a:t>
                      </a:r>
                      <a:r>
                        <a:rPr kumimoji="0" lang="sv-SE" sz="1800" b="0" kern="1200" baseline="0" dirty="0" err="1">
                          <a:solidFill>
                            <a:schemeClr val="tx1"/>
                          </a:solidFill>
                          <a:latin typeface="Calibri Light" panose="020F0302020204030204" pitchFamily="34" charset="0"/>
                          <a:ea typeface="+mn-ea"/>
                          <a:cs typeface="Arial" pitchFamily="34" charset="0"/>
                        </a:rPr>
                        <a:t>Mindfullnes</a:t>
                      </a:r>
                      <a:r>
                        <a:rPr kumimoji="0" lang="sv-SE" sz="1800" b="0" kern="1200" baseline="0" dirty="0">
                          <a:solidFill>
                            <a:schemeClr val="tx1"/>
                          </a:solidFill>
                          <a:latin typeface="Calibri Light" panose="020F0302020204030204" pitchFamily="34" charset="0"/>
                          <a:ea typeface="+mn-ea"/>
                          <a:cs typeface="Arial" pitchFamily="34" charset="0"/>
                        </a:rPr>
                        <a:t>: Fundera över vad som händer med barnet; Vad händer med föräldern</a:t>
                      </a:r>
                      <a:r>
                        <a:rPr kumimoji="0" lang="sv-SE" sz="1600" b="0" kern="1200" baseline="0" dirty="0">
                          <a:solidFill>
                            <a:schemeClr val="tx1"/>
                          </a:solidFill>
                          <a:latin typeface="Calibri Light" panose="020F0302020204030204" pitchFamily="34" charset="0"/>
                          <a:ea typeface="+mn-ea"/>
                          <a:cs typeface="Arial" pitchFamily="34" charset="0"/>
                        </a:rPr>
                        <a:t>.</a:t>
                      </a:r>
                    </a:p>
                    <a:p>
                      <a:endParaRPr lang="sv-SE" dirty="0"/>
                    </a:p>
                  </a:txBody>
                  <a:tcPr>
                    <a:solidFill>
                      <a:schemeClr val="bg2"/>
                    </a:solidFill>
                  </a:tcPr>
                </a:tc>
                <a:tc>
                  <a:txBody>
                    <a:bodyPr/>
                    <a:lstStyle/>
                    <a:p>
                      <a:r>
                        <a:rPr kumimoji="0" lang="sv-SE" sz="2000" b="1" kern="1200" dirty="0">
                          <a:solidFill>
                            <a:schemeClr val="tx1"/>
                          </a:solidFill>
                          <a:latin typeface="+mn-lt"/>
                          <a:ea typeface="+mn-ea"/>
                          <a:cs typeface="Arial" pitchFamily="34" charset="0"/>
                        </a:rPr>
                        <a:t>Sensitivitet</a:t>
                      </a:r>
                    </a:p>
                    <a:p>
                      <a:pPr>
                        <a:buFont typeface="Arial" pitchFamily="34" charset="0"/>
                        <a:buNone/>
                      </a:pPr>
                      <a:r>
                        <a:rPr kumimoji="0" lang="sv-SE" sz="1800" b="0" kern="1200" dirty="0">
                          <a:solidFill>
                            <a:schemeClr val="tx1"/>
                          </a:solidFill>
                          <a:latin typeface="Calibri Light" panose="020F0302020204030204" pitchFamily="34" charset="0"/>
                          <a:ea typeface="+mn-ea"/>
                          <a:cs typeface="Arial" pitchFamily="34" charset="0"/>
                        </a:rPr>
                        <a:t>“Ta</a:t>
                      </a:r>
                      <a:r>
                        <a:rPr kumimoji="0" lang="sv-SE" sz="1800" b="0" kern="1200" baseline="0" dirty="0">
                          <a:solidFill>
                            <a:schemeClr val="tx1"/>
                          </a:solidFill>
                          <a:latin typeface="Calibri Light" panose="020F0302020204030204" pitchFamily="34" charset="0"/>
                          <a:ea typeface="+mn-ea"/>
                          <a:cs typeface="Arial" pitchFamily="34" charset="0"/>
                        </a:rPr>
                        <a:t> ett steg fram”.</a:t>
                      </a:r>
                    </a:p>
                    <a:p>
                      <a:pPr>
                        <a:buFont typeface="Arial" pitchFamily="34" charset="0"/>
                        <a:buNone/>
                      </a:pPr>
                      <a:r>
                        <a:rPr kumimoji="0" lang="sv-SE" sz="1800" b="0" kern="1200" baseline="0" dirty="0">
                          <a:solidFill>
                            <a:schemeClr val="tx1"/>
                          </a:solidFill>
                          <a:latin typeface="Calibri Light" panose="020F0302020204030204" pitchFamily="34" charset="0"/>
                          <a:ea typeface="+mn-ea"/>
                          <a:cs typeface="Arial" pitchFamily="34" charset="0"/>
                        </a:rPr>
                        <a:t>Färdigheter som behövs för att tänka på barnets/förälderns behov och hur dessa uttrycks I beteenden.</a:t>
                      </a:r>
                      <a:endParaRPr kumimoji="0" lang="sv-SE" sz="1800" b="0" kern="1200" dirty="0">
                        <a:solidFill>
                          <a:schemeClr val="tx1"/>
                        </a:solidFill>
                        <a:latin typeface="Calibri Light" panose="020F0302020204030204" pitchFamily="34" charset="0"/>
                        <a:ea typeface="+mn-ea"/>
                        <a:cs typeface="Arial" pitchFamily="34" charset="0"/>
                      </a:endParaRPr>
                    </a:p>
                    <a:p>
                      <a:endParaRPr lang="sv-SE" dirty="0"/>
                    </a:p>
                  </a:txBody>
                  <a:tcPr>
                    <a:solidFill>
                      <a:schemeClr val="accent2">
                        <a:lumMod val="40000"/>
                        <a:lumOff val="60000"/>
                      </a:schemeClr>
                    </a:solidFill>
                  </a:tcPr>
                </a:tc>
                <a:extLst>
                  <a:ext uri="{0D108BD9-81ED-4DB2-BD59-A6C34878D82A}">
                    <a16:rowId xmlns:a16="http://schemas.microsoft.com/office/drawing/2014/main" val="411015983"/>
                  </a:ext>
                </a:extLst>
              </a:tr>
              <a:tr h="2133600">
                <a:tc>
                  <a:txBody>
                    <a:bodyPr/>
                    <a:lstStyle/>
                    <a:p>
                      <a:r>
                        <a:rPr lang="sv-SE" sz="2000" b="1" i="0" dirty="0" err="1">
                          <a:solidFill>
                            <a:schemeClr val="tx1"/>
                          </a:solidFill>
                          <a:latin typeface="+mn-lt"/>
                          <a:cs typeface="Arial" pitchFamily="34" charset="0"/>
                        </a:rPr>
                        <a:t>Dyadisk</a:t>
                      </a:r>
                      <a:r>
                        <a:rPr lang="sv-SE" sz="2000" b="1" i="0" dirty="0">
                          <a:solidFill>
                            <a:schemeClr val="tx1"/>
                          </a:solidFill>
                          <a:latin typeface="+mn-lt"/>
                          <a:cs typeface="Arial" pitchFamily="34" charset="0"/>
                        </a:rPr>
                        <a:t> Affekt</a:t>
                      </a:r>
                      <a:r>
                        <a:rPr lang="sv-SE" sz="2000" b="1" i="0" baseline="0" dirty="0">
                          <a:solidFill>
                            <a:schemeClr val="tx1"/>
                          </a:solidFill>
                          <a:latin typeface="+mn-lt"/>
                          <a:cs typeface="Arial" pitchFamily="34" charset="0"/>
                        </a:rPr>
                        <a:t> Reglering</a:t>
                      </a:r>
                      <a:endParaRPr lang="sv-SE" sz="2000" b="1" baseline="0" dirty="0">
                        <a:solidFill>
                          <a:schemeClr val="tx1"/>
                        </a:solidFill>
                        <a:latin typeface="+mn-lt"/>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sz="1800" b="0" dirty="0">
                          <a:solidFill>
                            <a:schemeClr val="tx1"/>
                          </a:solidFill>
                          <a:latin typeface="Calibri Light" panose="020F0302020204030204" pitchFamily="34" charset="0"/>
                          <a:cs typeface="Arial" pitchFamily="34" charset="0"/>
                        </a:rPr>
                        <a:t>Färdigheter</a:t>
                      </a:r>
                      <a:r>
                        <a:rPr lang="sv-SE" sz="1800" b="0" baseline="0" dirty="0">
                          <a:solidFill>
                            <a:schemeClr val="tx1"/>
                          </a:solidFill>
                          <a:latin typeface="Calibri Light" panose="020F0302020204030204" pitchFamily="34" charset="0"/>
                          <a:cs typeface="Arial" pitchFamily="34" charset="0"/>
                        </a:rPr>
                        <a:t> för identifiera och tolerera svåra upplevelser i sig själv och hos barnet </a:t>
                      </a:r>
                      <a:endParaRPr lang="sv-SE" sz="1800" b="0" dirty="0">
                        <a:solidFill>
                          <a:schemeClr val="tx1"/>
                        </a:solidFill>
                        <a:latin typeface="Calibri Light" panose="020F0302020204030204" pitchFamily="34" charset="0"/>
                        <a:cs typeface="Arial" pitchFamily="34" charset="0"/>
                      </a:endParaRPr>
                    </a:p>
                    <a:p>
                      <a:endParaRPr lang="sv-SE" dirty="0"/>
                    </a:p>
                  </a:txBody>
                  <a:tcPr>
                    <a:solidFill>
                      <a:schemeClr val="accent6">
                        <a:lumMod val="90000"/>
                      </a:schemeClr>
                    </a:solidFill>
                  </a:tcPr>
                </a:tc>
                <a:tc>
                  <a:txBody>
                    <a:bodyPr/>
                    <a:lstStyle/>
                    <a:p>
                      <a:r>
                        <a:rPr lang="sv-SE" sz="2000" b="1" dirty="0">
                          <a:solidFill>
                            <a:schemeClr val="tx1"/>
                          </a:solidFill>
                          <a:latin typeface="+mn-lt"/>
                          <a:cs typeface="Arial" pitchFamily="34" charset="0"/>
                        </a:rPr>
                        <a:t>Samarbete, delat partnerskap och återförening </a:t>
                      </a:r>
                    </a:p>
                    <a:p>
                      <a:pPr>
                        <a:buFont typeface="Arial" pitchFamily="34" charset="0"/>
                        <a:buNone/>
                      </a:pPr>
                      <a:r>
                        <a:rPr lang="sv-SE" sz="1800" b="0" dirty="0">
                          <a:solidFill>
                            <a:schemeClr val="tx1"/>
                          </a:solidFill>
                          <a:latin typeface="Calibri Light" panose="020F0302020204030204" pitchFamily="34" charset="0"/>
                          <a:cs typeface="Arial" pitchFamily="34" charset="0"/>
                        </a:rPr>
                        <a:t>Förhandla, trygga upp, återförenas och erbjuda Säker</a:t>
                      </a:r>
                      <a:r>
                        <a:rPr lang="sv-SE" sz="1800" b="0" baseline="0" dirty="0">
                          <a:solidFill>
                            <a:schemeClr val="tx1"/>
                          </a:solidFill>
                          <a:latin typeface="Calibri Light" panose="020F0302020204030204" pitchFamily="34" charset="0"/>
                          <a:cs typeface="Arial" pitchFamily="34" charset="0"/>
                        </a:rPr>
                        <a:t> Hamn och Trygg bas för barnets fortsatta självständighetssträvan</a:t>
                      </a:r>
                      <a:endParaRPr lang="sv-SE" dirty="0"/>
                    </a:p>
                  </a:txBody>
                  <a:tcPr/>
                </a:tc>
                <a:extLst>
                  <a:ext uri="{0D108BD9-81ED-4DB2-BD59-A6C34878D82A}">
                    <a16:rowId xmlns:a16="http://schemas.microsoft.com/office/drawing/2014/main" val="3107122249"/>
                  </a:ext>
                </a:extLst>
              </a:tr>
            </a:tbl>
          </a:graphicData>
        </a:graphic>
      </p:graphicFrame>
      <p:sp>
        <p:nvSpPr>
          <p:cNvPr id="3" name="Platshållare för bildnummer 2">
            <a:extLst>
              <a:ext uri="{FF2B5EF4-FFF2-40B4-BE49-F238E27FC236}">
                <a16:creationId xmlns:a16="http://schemas.microsoft.com/office/drawing/2014/main" id="{E1006679-4F32-47A2-8A9B-F0B95908CB6A}"/>
              </a:ext>
            </a:extLst>
          </p:cNvPr>
          <p:cNvSpPr>
            <a:spLocks noGrp="1"/>
          </p:cNvSpPr>
          <p:nvPr>
            <p:ph type="sldNum" sz="quarter" idx="12"/>
          </p:nvPr>
        </p:nvSpPr>
        <p:spPr/>
        <p:txBody>
          <a:bodyPr/>
          <a:lstStyle/>
          <a:p>
            <a:fld id="{5F723719-5D3A-4CF9-91DA-619F18906F09}" type="slidenum">
              <a:rPr lang="sv-SE" smtClean="0"/>
              <a:t>7</a:t>
            </a:fld>
            <a:endParaRPr lang="sv-SE"/>
          </a:p>
        </p:txBody>
      </p:sp>
    </p:spTree>
    <p:extLst>
      <p:ext uri="{BB962C8B-B14F-4D97-AF65-F5344CB8AC3E}">
        <p14:creationId xmlns:p14="http://schemas.microsoft.com/office/powerpoint/2010/main" val="182730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mma som kysser en liten flicka">
            <a:extLst>
              <a:ext uri="{FF2B5EF4-FFF2-40B4-BE49-F238E27FC236}">
                <a16:creationId xmlns:a16="http://schemas.microsoft.com/office/drawing/2014/main" id="{3120B0E1-A939-4437-B80E-12AB829C119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0334" r="20332" b="-1"/>
          <a:stretch/>
        </p:blipFill>
        <p:spPr>
          <a:xfrm>
            <a:off x="1" y="10"/>
            <a:ext cx="6095999" cy="6857990"/>
          </a:xfrm>
          <a:prstGeom prst="rect">
            <a:avLst/>
          </a:prstGeom>
          <a:noFill/>
        </p:spPr>
      </p:pic>
      <p:sp>
        <p:nvSpPr>
          <p:cNvPr id="3" name="Rubrik 2">
            <a:extLst>
              <a:ext uri="{FF2B5EF4-FFF2-40B4-BE49-F238E27FC236}">
                <a16:creationId xmlns:a16="http://schemas.microsoft.com/office/drawing/2014/main" id="{59CF4543-ADB9-40A2-B3DA-E7E215118E60}"/>
              </a:ext>
            </a:extLst>
          </p:cNvPr>
          <p:cNvSpPr>
            <a:spLocks noGrp="1"/>
          </p:cNvSpPr>
          <p:nvPr>
            <p:ph type="title"/>
          </p:nvPr>
        </p:nvSpPr>
        <p:spPr>
          <a:xfrm>
            <a:off x="6480368" y="741275"/>
            <a:ext cx="5353052" cy="1129164"/>
          </a:xfrm>
        </p:spPr>
        <p:txBody>
          <a:bodyPr anchor="ctr">
            <a:normAutofit/>
          </a:bodyPr>
          <a:lstStyle/>
          <a:p>
            <a:r>
              <a:rPr lang="sv-SE"/>
              <a:t>Föräldraskapet behöver inte vara perfekt</a:t>
            </a:r>
          </a:p>
        </p:txBody>
      </p:sp>
      <p:sp>
        <p:nvSpPr>
          <p:cNvPr id="4" name="Platshållare för innehåll 3">
            <a:extLst>
              <a:ext uri="{FF2B5EF4-FFF2-40B4-BE49-F238E27FC236}">
                <a16:creationId xmlns:a16="http://schemas.microsoft.com/office/drawing/2014/main" id="{C165D29F-9A5C-40DE-9F48-5244C8C39FB5}"/>
              </a:ext>
            </a:extLst>
          </p:cNvPr>
          <p:cNvSpPr>
            <a:spLocks noGrp="1"/>
          </p:cNvSpPr>
          <p:nvPr>
            <p:ph type="body" sz="quarter" idx="14"/>
          </p:nvPr>
        </p:nvSpPr>
        <p:spPr>
          <a:xfrm>
            <a:off x="6480367" y="1984652"/>
            <a:ext cx="5353051" cy="4371172"/>
          </a:xfrm>
        </p:spPr>
        <p:txBody>
          <a:bodyPr>
            <a:normAutofit/>
          </a:bodyPr>
          <a:lstStyle/>
          <a:p>
            <a:pPr marL="0" indent="0">
              <a:buNone/>
            </a:pPr>
            <a:endParaRPr lang="sv-SE" sz="2000" dirty="0"/>
          </a:p>
          <a:p>
            <a:pPr marL="0" indent="0">
              <a:buNone/>
            </a:pPr>
            <a:r>
              <a:rPr lang="sv-SE" sz="2000" dirty="0"/>
              <a:t>Lyhördhet </a:t>
            </a:r>
            <a:r>
              <a:rPr lang="sv-SE" sz="2000" dirty="0">
                <a:sym typeface="Wingdings" panose="05000000000000000000" pitchFamily="2" charset="2"/>
              </a:rPr>
              <a:t></a:t>
            </a:r>
            <a:r>
              <a:rPr lang="sv-SE" sz="2000" dirty="0"/>
              <a:t> </a:t>
            </a:r>
          </a:p>
          <a:p>
            <a:pPr marL="0" indent="0">
              <a:buNone/>
            </a:pPr>
            <a:r>
              <a:rPr lang="sv-SE" sz="2000" dirty="0"/>
              <a:t>Sensitivitet </a:t>
            </a:r>
            <a:r>
              <a:rPr lang="sv-SE" sz="2000" dirty="0">
                <a:sym typeface="Wingdings" panose="05000000000000000000" pitchFamily="2" charset="2"/>
              </a:rPr>
              <a:t></a:t>
            </a:r>
            <a:r>
              <a:rPr lang="sv-SE" sz="2000" dirty="0"/>
              <a:t> </a:t>
            </a:r>
          </a:p>
          <a:p>
            <a:pPr marL="0" indent="0">
              <a:buNone/>
            </a:pPr>
            <a:r>
              <a:rPr lang="sv-SE" sz="2000" dirty="0"/>
              <a:t>Affektreglering </a:t>
            </a:r>
            <a:r>
              <a:rPr lang="sv-SE" sz="2000" dirty="0">
                <a:sym typeface="Wingdings" panose="05000000000000000000" pitchFamily="2" charset="2"/>
              </a:rPr>
              <a:t></a:t>
            </a:r>
            <a:r>
              <a:rPr lang="sv-SE" sz="2000" dirty="0"/>
              <a:t> </a:t>
            </a:r>
          </a:p>
          <a:p>
            <a:pPr marL="0" indent="0">
              <a:buNone/>
            </a:pPr>
            <a:r>
              <a:rPr lang="sv-SE" sz="2000" dirty="0"/>
              <a:t>Återförening </a:t>
            </a:r>
            <a:r>
              <a:rPr lang="sv-SE" sz="2000" dirty="0">
                <a:sym typeface="Wingdings" panose="05000000000000000000" pitchFamily="2" charset="2"/>
              </a:rPr>
              <a:t></a:t>
            </a:r>
            <a:endParaRPr lang="sv-SE" sz="2000" dirty="0"/>
          </a:p>
          <a:p>
            <a:pPr marL="0" indent="0">
              <a:buNone/>
            </a:pPr>
            <a:endParaRPr lang="sv-SE" dirty="0"/>
          </a:p>
          <a:p>
            <a:pPr marL="0" indent="0">
              <a:buNone/>
            </a:pPr>
            <a:r>
              <a:rPr lang="sv-SE" sz="2000" dirty="0"/>
              <a:t>Reparationsarbete!</a:t>
            </a:r>
          </a:p>
          <a:p>
            <a:pPr marL="0" indent="0">
              <a:buNone/>
            </a:pPr>
            <a:endParaRPr lang="sv-SE" dirty="0"/>
          </a:p>
          <a:p>
            <a:pPr marL="0" indent="0">
              <a:buNone/>
            </a:pPr>
            <a:endParaRPr lang="sv-SE" dirty="0"/>
          </a:p>
        </p:txBody>
      </p:sp>
    </p:spTree>
    <p:extLst>
      <p:ext uri="{BB962C8B-B14F-4D97-AF65-F5344CB8AC3E}">
        <p14:creationId xmlns:p14="http://schemas.microsoft.com/office/powerpoint/2010/main" val="2105548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9E1C7E-2521-4068-BA25-B0D6CF3C34D2}"/>
              </a:ext>
            </a:extLst>
          </p:cNvPr>
          <p:cNvSpPr>
            <a:spLocks noGrp="1"/>
          </p:cNvSpPr>
          <p:nvPr>
            <p:ph type="title"/>
          </p:nvPr>
        </p:nvSpPr>
        <p:spPr/>
        <p:txBody>
          <a:bodyPr/>
          <a:lstStyle/>
          <a:p>
            <a:r>
              <a:rPr lang="sv-SE"/>
              <a:t>Vikten av att reparera </a:t>
            </a:r>
          </a:p>
        </p:txBody>
      </p:sp>
      <p:sp>
        <p:nvSpPr>
          <p:cNvPr id="3" name="Platshållare för innehåll 2">
            <a:extLst>
              <a:ext uri="{FF2B5EF4-FFF2-40B4-BE49-F238E27FC236}">
                <a16:creationId xmlns:a16="http://schemas.microsoft.com/office/drawing/2014/main" id="{3943BBCC-CE2B-4AAD-9894-00B30AAEF086}"/>
              </a:ext>
            </a:extLst>
          </p:cNvPr>
          <p:cNvSpPr>
            <a:spLocks noGrp="1"/>
          </p:cNvSpPr>
          <p:nvPr>
            <p:ph idx="1"/>
          </p:nvPr>
        </p:nvSpPr>
        <p:spPr/>
        <p:txBody>
          <a:bodyPr>
            <a:normAutofit/>
          </a:bodyPr>
          <a:lstStyle/>
          <a:p>
            <a:pPr algn="l"/>
            <a:endParaRPr lang="sv-SE">
              <a:solidFill>
                <a:srgbClr val="000000"/>
              </a:solidFill>
              <a:latin typeface="Avenir-Book"/>
            </a:endParaRPr>
          </a:p>
          <a:p>
            <a:pPr algn="l"/>
            <a:r>
              <a:rPr lang="sv-SE" sz="2400">
                <a:solidFill>
                  <a:srgbClr val="000000"/>
                </a:solidFill>
              </a:rPr>
              <a:t>Betydelsen/påverkan av ett anknytningsbrott har att göra med omsorgsgivarens förmåga att upptäcka och reparera dessa bristningar för att kunna upprätthålla relationen</a:t>
            </a:r>
          </a:p>
          <a:p>
            <a:pPr algn="l"/>
            <a:endParaRPr lang="sv-SE" sz="2400">
              <a:solidFill>
                <a:srgbClr val="000000"/>
              </a:solidFill>
            </a:endParaRPr>
          </a:p>
          <a:p>
            <a:pPr algn="l"/>
            <a:r>
              <a:rPr lang="sv-SE" sz="2400">
                <a:solidFill>
                  <a:srgbClr val="000000"/>
                </a:solidFill>
              </a:rPr>
              <a:t>Reparationen stärker anknytningstryggheten och främjar motståndskraften hos barnet och föräldern till att hantera bristningarna och ökar förtroendet</a:t>
            </a:r>
          </a:p>
          <a:p>
            <a:pPr marL="0" indent="0">
              <a:buNone/>
            </a:pPr>
            <a:endParaRPr lang="sv-SE">
              <a:solidFill>
                <a:srgbClr val="000000"/>
              </a:solidFill>
              <a:latin typeface="Avenir-Book"/>
            </a:endParaRPr>
          </a:p>
        </p:txBody>
      </p:sp>
    </p:spTree>
    <p:extLst>
      <p:ext uri="{BB962C8B-B14F-4D97-AF65-F5344CB8AC3E}">
        <p14:creationId xmlns:p14="http://schemas.microsoft.com/office/powerpoint/2010/main" val="3413081237"/>
      </p:ext>
    </p:extLst>
  </p:cSld>
  <p:clrMapOvr>
    <a:masterClrMapping/>
  </p:clrMapOvr>
</p:sld>
</file>

<file path=ppt/theme/theme1.xml><?xml version="1.0" encoding="utf-8"?>
<a:theme xmlns:a="http://schemas.openxmlformats.org/drawingml/2006/main" name="1_Kapitel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935915-5787-497C-B638-6C32AA52CF1B}" vid="{46A65423-0206-49F3-A097-575213CF9292}"/>
    </a:ext>
  </a:extLst>
</a:theme>
</file>

<file path=ppt/theme/theme2.xml><?xml version="1.0" encoding="utf-8"?>
<a:theme xmlns:a="http://schemas.openxmlformats.org/drawingml/2006/main" name="2_Innehålls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935915-5787-497C-B638-6C32AA52CF1B}" vid="{00824227-E531-46D7-881A-90FC29F933A4}"/>
    </a:ext>
  </a:extLst>
</a:theme>
</file>

<file path=ppt/theme/theme3.xml><?xml version="1.0" encoding="utf-8"?>
<a:theme xmlns:a="http://schemas.openxmlformats.org/drawingml/2006/main" name="3_Bild och innehåll">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935915-5787-497C-B638-6C32AA52CF1B}" vid="{67C295A3-C81B-498A-BE2D-7AA0DB1BB1C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 dockstate="right" visibility="0" width="525" row="2">
    <wetp:webextensionref xmlns:r="http://schemas.openxmlformats.org/officeDocument/2006/relationships" r:id="rId2"/>
  </wetp:taskpane>
  <wetp:taskpane dockstate="right" visibility="0" width="350" row="4">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BC55E18B-BA7A-4220-B775-052352B954E6}">
  <we:reference id="7a9ccd6d-5e47-47fd-9ce6-2aa96d5a9a45" version="1.1.0.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E2333AC-0E44-4A87-B19F-6A55CEC86A51}">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1CB0AC0-A01B-4C86-92E6-9800B0232250}">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3fbad3e-8dbd-4a04-80e1-4b9bbd18f216" xsi:nil="true"/>
    <lcf76f155ced4ddcb4097134ff3c332f xmlns="638f916b-27f0-4511-875b-71da2a24951f">
      <Terms xmlns="http://schemas.microsoft.com/office/infopath/2007/PartnerControls"/>
    </lcf76f155ced4ddcb4097134ff3c332f>
    <SharedWithUsers xmlns="c3fbad3e-8dbd-4a04-80e1-4b9bbd18f216">
      <UserInfo>
        <DisplayName>Jörgen Andersson</DisplayName>
        <AccountId>69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33463E178C599498856BFDCC0F97DF8" ma:contentTypeVersion="16" ma:contentTypeDescription="Skapa ett nytt dokument." ma:contentTypeScope="" ma:versionID="9a04d28db7085a50cecfcd91adc8d894">
  <xsd:schema xmlns:xsd="http://www.w3.org/2001/XMLSchema" xmlns:xs="http://www.w3.org/2001/XMLSchema" xmlns:p="http://schemas.microsoft.com/office/2006/metadata/properties" xmlns:ns2="638f916b-27f0-4511-875b-71da2a24951f" xmlns:ns3="c3fbad3e-8dbd-4a04-80e1-4b9bbd18f216" targetNamespace="http://schemas.microsoft.com/office/2006/metadata/properties" ma:root="true" ma:fieldsID="e25bdb5adb74e7ed8d4d01d4601a9fd4" ns2:_="" ns3:_="">
    <xsd:import namespace="638f916b-27f0-4511-875b-71da2a24951f"/>
    <xsd:import namespace="c3fbad3e-8dbd-4a04-80e1-4b9bbd18f2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f916b-27f0-4511-875b-71da2a2495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dd0cc903-59b6-4760-af5a-8fc716b1fa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fbad3e-8dbd-4a04-80e1-4b9bbd18f216"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27c5892a-cc20-43f5-a3cc-47351a8d49b9}" ma:internalName="TaxCatchAll" ma:showField="CatchAllData" ma:web="c3fbad3e-8dbd-4a04-80e1-4b9bbd18f2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4686DB-F8FC-43A2-A609-2ED989157D35}">
  <ds:schemaRefs>
    <ds:schemaRef ds:uri="http://schemas.microsoft.com/sharepoint/v3/contenttype/forms"/>
  </ds:schemaRefs>
</ds:datastoreItem>
</file>

<file path=customXml/itemProps2.xml><?xml version="1.0" encoding="utf-8"?>
<ds:datastoreItem xmlns:ds="http://schemas.openxmlformats.org/officeDocument/2006/customXml" ds:itemID="{3FCC4666-52DD-4010-BCD3-0404CF9708D4}">
  <ds:schemaRefs>
    <ds:schemaRef ds:uri="http://purl.org/dc/dcmitype/"/>
    <ds:schemaRef ds:uri="http://www.w3.org/XML/1998/namespace"/>
    <ds:schemaRef ds:uri="http://purl.org/dc/term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a76e4b6a-65b0-4c1c-83ec-4f0962481bb8"/>
    <ds:schemaRef ds:uri="http://purl.org/dc/elements/1.1/"/>
    <ds:schemaRef ds:uri="c3fbad3e-8dbd-4a04-80e1-4b9bbd18f216"/>
    <ds:schemaRef ds:uri="638f916b-27f0-4511-875b-71da2a24951f"/>
  </ds:schemaRefs>
</ds:datastoreItem>
</file>

<file path=customXml/itemProps3.xml><?xml version="1.0" encoding="utf-8"?>
<ds:datastoreItem xmlns:ds="http://schemas.openxmlformats.org/officeDocument/2006/customXml" ds:itemID="{A1742E8A-84A9-4827-B2F3-4073ADA488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f916b-27f0-4511-875b-71da2a24951f"/>
    <ds:schemaRef ds:uri="c3fbad3e-8dbd-4a04-80e1-4b9bbd18f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Mall Humana 2022</Template>
  <TotalTime>388</TotalTime>
  <Words>1516</Words>
  <Application>Microsoft Office PowerPoint</Application>
  <PresentationFormat>Bredbild</PresentationFormat>
  <Paragraphs>206</Paragraphs>
  <Slides>23</Slides>
  <Notes>19</Notes>
  <HiddenSlides>0</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23</vt:i4>
      </vt:variant>
    </vt:vector>
  </HeadingPairs>
  <TitlesOfParts>
    <vt:vector size="34" baseType="lpstr">
      <vt:lpstr>Arial</vt:lpstr>
      <vt:lpstr>Avenir-Book</vt:lpstr>
      <vt:lpstr>Bradley Hand ITC</vt:lpstr>
      <vt:lpstr>Calibri</vt:lpstr>
      <vt:lpstr>Calibri Light</vt:lpstr>
      <vt:lpstr>Georgia</vt:lpstr>
      <vt:lpstr>Verdana</vt:lpstr>
      <vt:lpstr>Wingdings</vt:lpstr>
      <vt:lpstr>1_Kapitelbilder</vt:lpstr>
      <vt:lpstr>2_Innehållsbilder</vt:lpstr>
      <vt:lpstr>3_Bild och innehåll</vt:lpstr>
      <vt:lpstr>PowerPoint-presentation</vt:lpstr>
      <vt:lpstr>Connect</vt:lpstr>
      <vt:lpstr>Marlene Moretti och Ove Östling</vt:lpstr>
      <vt:lpstr>Connects olika program</vt:lpstr>
      <vt:lpstr>Teoribas</vt:lpstr>
      <vt:lpstr>Connects 9  Principer</vt:lpstr>
      <vt:lpstr>Connects interventionsmål Byggandet av Trygg Ankytning</vt:lpstr>
      <vt:lpstr>Föräldraskapet behöver inte vara perfekt</vt:lpstr>
      <vt:lpstr>Vikten av att reparera </vt:lpstr>
      <vt:lpstr>Hjärnan behöver repetitioner</vt:lpstr>
      <vt:lpstr>Connect kan vara ytterligare en pusselbit…</vt:lpstr>
      <vt:lpstr>PowerPoint-presentation</vt:lpstr>
      <vt:lpstr>PowerPoint-presentation</vt:lpstr>
      <vt:lpstr>PowerPoint-presentation</vt:lpstr>
      <vt:lpstr>Anknytningsbagage</vt:lpstr>
      <vt:lpstr>Sammanfattning - Principverktyg</vt:lpstr>
      <vt:lpstr>Att delta i Connect på plats</vt:lpstr>
      <vt:lpstr>Att delta i eConnect</vt:lpstr>
      <vt:lpstr>Föräldra- och familjehemsgrupper i Sverige – juni 2022</vt:lpstr>
      <vt:lpstr>Är det lönt att lära ut Connect?</vt:lpstr>
      <vt:lpstr>Föräldrastödsprogram</vt:lpstr>
      <vt:lpstr>Påverkar Connect omvårdnadsmönster?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Lisa Skutin</dc:creator>
  <cp:lastModifiedBy>Lisa Skutin</cp:lastModifiedBy>
  <cp:revision>2</cp:revision>
  <dcterms:created xsi:type="dcterms:W3CDTF">2023-04-27T13:09:32Z</dcterms:created>
  <dcterms:modified xsi:type="dcterms:W3CDTF">2023-05-05T12:13:24Z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0x010100B33463E178C599498856BFDCC0F97DF8</vt:lpwstr>
  </property>
  <property fmtid="{D5CDD505-2E9C-101B-9397-08002B2CF9AE}" pid="3" name="MediaServiceImageTags">
    <vt:lpwstr/>
  </property>
</Properties>
</file>